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9" r:id="rId3"/>
    <p:sldId id="303" r:id="rId4"/>
    <p:sldId id="291" r:id="rId5"/>
    <p:sldId id="318" r:id="rId6"/>
    <p:sldId id="307" r:id="rId7"/>
    <p:sldId id="343" r:id="rId8"/>
    <p:sldId id="344" r:id="rId9"/>
    <p:sldId id="301" r:id="rId10"/>
    <p:sldId id="297" r:id="rId11"/>
    <p:sldId id="304" r:id="rId12"/>
    <p:sldId id="312" r:id="rId13"/>
    <p:sldId id="310" r:id="rId14"/>
    <p:sldId id="345" r:id="rId15"/>
    <p:sldId id="311" r:id="rId16"/>
    <p:sldId id="293" r:id="rId17"/>
    <p:sldId id="300" r:id="rId18"/>
    <p:sldId id="346" r:id="rId19"/>
    <p:sldId id="348" r:id="rId20"/>
    <p:sldId id="349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9" r:id="rId29"/>
    <p:sldId id="358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277" r:id="rId41"/>
    <p:sldId id="278" r:id="rId42"/>
    <p:sldId id="370" r:id="rId43"/>
    <p:sldId id="319" r:id="rId44"/>
    <p:sldId id="25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1FF"/>
    <a:srgbClr val="0A00D6"/>
    <a:srgbClr val="19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 varScale="1">
        <p:scale>
          <a:sx n="106" d="100"/>
          <a:sy n="106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782A2-97D3-40B4-8218-1224D1276511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0FBB7-082C-4C07-A70A-197A80C8A3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771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738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EA48-904A-4A30-971D-92D629C85855}" type="slidenum">
              <a:rPr lang="hr-HR" smtClean="0"/>
              <a:t>44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365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2604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2796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8308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3425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BB7-082C-4C07-A70A-197A80C8A34B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075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C37A5-3377-4FBF-8D26-636867C9203F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4090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EA48-904A-4A30-971D-92D629C85855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8437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EA48-904A-4A30-971D-92D629C85855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756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8.png"/><Relationship Id="rId7" Type="http://schemas.openxmlformats.org/officeDocument/2006/relationships/image" Target="../media/image15.wmf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7.wmf"/><Relationship Id="rId5" Type="http://schemas.microsoft.com/office/2007/relationships/hdphoto" Target="../media/hdphoto4.wdp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9.png"/><Relationship Id="rId9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847850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Stacking interactions – </a:t>
            </a:r>
            <a:b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</a:br>
            <a: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a broader perspective</a:t>
            </a:r>
            <a:endParaRPr lang="hr-HR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648200"/>
            <a:ext cx="8458200" cy="1752600"/>
          </a:xfrm>
        </p:spPr>
        <p:txBody>
          <a:bodyPr>
            <a:normAutofit fontScale="92500"/>
          </a:bodyPr>
          <a:lstStyle/>
          <a:p>
            <a: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ookman Old Style" panose="02050604050505020204" pitchFamily="18" charset="0"/>
              </a:rPr>
              <a:t>Krešimir Molčanov, Biserka Kojić-Prodić</a:t>
            </a:r>
          </a:p>
          <a:p>
            <a: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ookman Old Style" panose="02050604050505020204" pitchFamily="18" charset="0"/>
              </a:rPr>
              <a:t>Rudjer Bošković Institute</a:t>
            </a:r>
          </a:p>
          <a:p>
            <a:r>
              <a:rPr lang="hr-HR" b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ookman Old Style" panose="02050604050505020204" pitchFamily="18" charset="0"/>
              </a:rPr>
              <a:t>Zagreb, Croatia</a:t>
            </a:r>
            <a:endParaRPr lang="hr-HR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Untitled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83037"/>
            <a:ext cx="2743200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titled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68437"/>
            <a:ext cx="2743200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819400" y="5126037"/>
            <a:ext cx="47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400">
                <a:solidFill>
                  <a:schemeClr val="bg1"/>
                </a:solidFill>
                <a:latin typeface="Bookman Old Style" pitchFamily="18" charset="0"/>
              </a:rPr>
              <a:t>δ</a:t>
            </a:r>
            <a:r>
              <a:rPr lang="hr-HR" altLang="sr-Latn-RS" sz="2400" baseline="30000">
                <a:solidFill>
                  <a:schemeClr val="bg1"/>
                </a:solidFill>
                <a:latin typeface="Bookman Old Style" pitchFamily="18" charset="0"/>
              </a:rPr>
              <a:t>+</a:t>
            </a:r>
            <a:endParaRPr lang="el-GR" altLang="sr-Latn-RS" sz="2400" baseline="3000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638800" y="5126037"/>
            <a:ext cx="47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400">
                <a:solidFill>
                  <a:schemeClr val="bg1"/>
                </a:solidFill>
                <a:latin typeface="Bookman Old Style" pitchFamily="18" charset="0"/>
              </a:rPr>
              <a:t>δ</a:t>
            </a:r>
            <a:r>
              <a:rPr lang="hr-HR" altLang="sr-Latn-RS" sz="2400" baseline="30000">
                <a:solidFill>
                  <a:schemeClr val="bg1"/>
                </a:solidFill>
                <a:latin typeface="Bookman Old Style" pitchFamily="18" charset="0"/>
              </a:rPr>
              <a:t>+</a:t>
            </a:r>
            <a:endParaRPr lang="el-GR" altLang="sr-Latn-RS" sz="2400" baseline="3000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267200" y="4440237"/>
            <a:ext cx="43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400">
                <a:latin typeface="Bookman Old Style" pitchFamily="18" charset="0"/>
              </a:rPr>
              <a:t>δ</a:t>
            </a:r>
            <a:r>
              <a:rPr lang="hr-HR" altLang="sr-Latn-RS" sz="2400" baseline="30000">
                <a:latin typeface="Bookman Old Style" pitchFamily="18" charset="0"/>
              </a:rPr>
              <a:t>-</a:t>
            </a:r>
            <a:endParaRPr lang="el-GR" altLang="sr-Latn-RS" sz="2400" baseline="30000">
              <a:latin typeface="Bookman Old Style" pitchFamily="18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267200" y="5811837"/>
            <a:ext cx="43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400">
                <a:latin typeface="Bookman Old Style" pitchFamily="18" charset="0"/>
              </a:rPr>
              <a:t>δ</a:t>
            </a:r>
            <a:r>
              <a:rPr lang="hr-HR" altLang="sr-Latn-RS" sz="2400" baseline="30000">
                <a:latin typeface="Bookman Old Style" pitchFamily="18" charset="0"/>
              </a:rPr>
              <a:t>-</a:t>
            </a:r>
            <a:endParaRPr lang="el-GR" altLang="sr-Latn-RS" sz="2400" baseline="30000">
              <a:latin typeface="Bookman Old Style" pitchFamily="18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5029200" y="3449637"/>
            <a:ext cx="6858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4419600" y="3068637"/>
            <a:ext cx="0" cy="1447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5715000" y="3602037"/>
            <a:ext cx="0" cy="1524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1828800" y="3602037"/>
            <a:ext cx="23653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200" b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σ∙∙∙</a:t>
            </a:r>
            <a:r>
              <a:rPr lang="el-GR" altLang="sr-Latn-RS" sz="2200" b="1" i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2200" b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 attraction</a:t>
            </a:r>
            <a:endParaRPr lang="el-GR" altLang="sr-Latn-RS" sz="2200" b="1">
              <a:solidFill>
                <a:srgbClr val="00FF0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5384800" y="3906837"/>
            <a:ext cx="22685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200" b="1" i="1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el-GR" altLang="sr-Latn-RS" sz="2200" b="1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∙∙∙</a:t>
            </a:r>
            <a:r>
              <a:rPr lang="el-GR" altLang="sr-Latn-RS" sz="2200" b="1" i="1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2200" b="1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 repulsion</a:t>
            </a:r>
            <a:endParaRPr lang="el-GR" altLang="sr-Latn-RS" sz="2200" b="1">
              <a:solidFill>
                <a:srgbClr val="FF000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867400" y="4364037"/>
            <a:ext cx="23653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sr-Latn-RS" sz="2200" b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σ∙∙∙</a:t>
            </a:r>
            <a:r>
              <a:rPr lang="el-GR" altLang="sr-Latn-RS" sz="2200" b="1" i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2200" b="1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 attraction</a:t>
            </a:r>
            <a:endParaRPr lang="el-GR" altLang="sr-Latn-RS" sz="2200" b="1">
              <a:solidFill>
                <a:srgbClr val="00FF0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Aromatic </a:t>
            </a:r>
            <a:r>
              <a:rPr lang="el-G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π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-interactions:</a:t>
            </a:r>
          </a:p>
          <a:p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quadrupolar moments</a:t>
            </a:r>
            <a:endParaRPr lang="el-G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0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257E-7 L 0.10834 0.001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8199" grpId="0"/>
      <p:bldP spid="8200" grpId="0"/>
      <p:bldP spid="8201" grpId="0" animBg="1"/>
      <p:bldP spid="8202" grpId="0" animBg="1"/>
      <p:bldP spid="8203" grpId="0" animBg="1"/>
      <p:bldP spid="8204" grpId="0"/>
      <p:bldP spid="8205" grpId="0"/>
      <p:bldP spid="82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" y="685800"/>
            <a:ext cx="875176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3482" y="6488668"/>
            <a:ext cx="585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Martinez &amp; Iverson,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Chem. Sci.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2012,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2191.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73087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i="1" dirty="0" smtClean="0">
                <a:solidFill>
                  <a:schemeClr val="bg1"/>
                </a:solidFill>
                <a:latin typeface="Bookman Old Style" pitchFamily="18" charset="0"/>
              </a:rPr>
              <a:t>Rethinking the term „pi-stacking”</a:t>
            </a:r>
            <a:endParaRPr lang="hr-HR" altLang="sr-Latn-RS" sz="4000" b="1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544620" y="65578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7162800" y="660396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1371600" y="33528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4008580" y="33528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5562600" y="3486728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8104908" y="3486728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84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9" b="96947" l="972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5193232" cy="4724400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No attractive interactions:</a:t>
            </a:r>
          </a:p>
          <a:p>
            <a:r>
              <a:rPr lang="hr-HR" altLang="sr-Latn-RS" b="1" i="1" dirty="0" smtClean="0">
                <a:solidFill>
                  <a:schemeClr val="bg1"/>
                </a:solidFill>
                <a:latin typeface="Bookman Old Style" pitchFamily="18" charset="0"/>
              </a:rPr>
              <a:t>N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-methylpyridinium cations</a:t>
            </a:r>
            <a:endParaRPr lang="el-GR" altLang="sr-Latn-RS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68" b="85221" l="24063" r="67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7275" r="31717" b="13614"/>
          <a:stretch/>
        </p:blipFill>
        <p:spPr>
          <a:xfrm>
            <a:off x="5164970" y="1219199"/>
            <a:ext cx="3801229" cy="373380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460836" y="2917535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5684436" y="5137602"/>
            <a:ext cx="2762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Cg…Cg = 3.776(2)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CgI_perp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3.766(2)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0°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β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4.2°</a:t>
            </a: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Offset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0.279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2993735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0.018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391-402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endParaRPr lang="hr-HR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9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Weak interactions:</a:t>
            </a:r>
          </a:p>
          <a:p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tetrachlorohydroquinone</a:t>
            </a:r>
            <a:endParaRPr lang="el-GR" altLang="sr-Latn-RS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45919"/>
            <a:ext cx="7467600" cy="490728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9259" l="2544" r="97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9200"/>
            <a:ext cx="4267200" cy="30847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7319" y="2069068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0.034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938860" y="3276600"/>
            <a:ext cx="228600" cy="16764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49777" y="373380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3.50 Å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733800" y="2761561"/>
            <a:ext cx="457200" cy="196283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62400" y="2438400"/>
            <a:ext cx="381000" cy="1865523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97071" y="369446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3.55 Å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038600"/>
            <a:ext cx="29145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Cg…Cg =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4.7740(9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CgI_perp = 3.3957(2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0.00(2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)°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β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44.7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°</a:t>
            </a:r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Offset =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3.356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</a:p>
        </p:txBody>
      </p:sp>
      <p:sp>
        <p:nvSpPr>
          <p:cNvPr id="25" name="Oval 24"/>
          <p:cNvSpPr/>
          <p:nvPr/>
        </p:nvSpPr>
        <p:spPr>
          <a:xfrm>
            <a:off x="6931891" y="2411844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391-402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69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3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Medium strong interactions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2,5-dihydroxyquinonate monoanions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Other non-aromartic rings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Metal-chelate rings</a:t>
            </a:r>
          </a:p>
          <a:p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Dominantly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electrostatic,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= 5 – 15 kcal mol</a:t>
            </a:r>
            <a:r>
              <a:rPr lang="hr-HR" b="1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</a:p>
          <a:p>
            <a:endParaRPr lang="hr-HR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hr-HR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0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Quinoid rings: no more quadrupoles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8" descr="potencijal_prste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52685"/>
            <a:ext cx="2733773" cy="326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kreso\strukture\H2CA_charge_density\multipolarno\H2CA_po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3" b="97411" l="14219" r="6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5" r="34033"/>
          <a:stretch/>
        </p:blipFill>
        <p:spPr bwMode="auto">
          <a:xfrm rot="18018462">
            <a:off x="3117563" y="1080422"/>
            <a:ext cx="2993665" cy="36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208563"/>
              </p:ext>
            </p:extLst>
          </p:nvPr>
        </p:nvGraphicFramePr>
        <p:xfrm>
          <a:off x="609600" y="4419600"/>
          <a:ext cx="1905000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0" r:id="rId6" imgW="2677252" imgH="2862414" progId="">
                  <p:embed/>
                </p:oleObj>
              </mc:Choice>
              <mc:Fallback>
                <p:oleObj r:id="rId6" imgW="2677252" imgH="2862414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419600"/>
                        <a:ext cx="1905000" cy="203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814439"/>
              </p:ext>
            </p:extLst>
          </p:nvPr>
        </p:nvGraphicFramePr>
        <p:xfrm>
          <a:off x="6629400" y="4572000"/>
          <a:ext cx="2027759" cy="1948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1" name="ISIS/Draw Sketch" r:id="rId8" imgW="3444240" imgH="3321050" progId="ISISServer">
                  <p:embed/>
                </p:oleObj>
              </mc:Choice>
              <mc:Fallback>
                <p:oleObj name="ISIS/Draw Sketch" r:id="rId8" imgW="3444240" imgH="3321050" progId="ISISServer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572000"/>
                        <a:ext cx="2027759" cy="1948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490991"/>
              </p:ext>
            </p:extLst>
          </p:nvPr>
        </p:nvGraphicFramePr>
        <p:xfrm>
          <a:off x="3429000" y="4495800"/>
          <a:ext cx="2131326" cy="203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2" r:id="rId10" imgW="1618920" imgH="1542960" progId="">
                  <p:embed/>
                </p:oleObj>
              </mc:Choice>
              <mc:Fallback>
                <p:oleObj r:id="rId10" imgW="1618920" imgH="1542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29000" y="4495800"/>
                        <a:ext cx="2131326" cy="2031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15847" y="6488668"/>
            <a:ext cx="762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391-402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;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2801-2810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5" y="1499420"/>
            <a:ext cx="3085723" cy="2816365"/>
          </a:xfrm>
        </p:spPr>
      </p:pic>
    </p:spTree>
    <p:extLst>
      <p:ext uri="{BB962C8B-B14F-4D97-AF65-F5344CB8AC3E}">
        <p14:creationId xmlns:p14="http://schemas.microsoft.com/office/powerpoint/2010/main" val="329342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Quinone anions: hydrogenchloranilate</a:t>
            </a:r>
            <a:endParaRPr lang="hr-HR" altLang="sr-Latn-RS" sz="4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21231" b="2576"/>
          <a:stretch>
            <a:fillRect/>
          </a:stretch>
        </p:blipFill>
        <p:spPr bwMode="auto">
          <a:xfrm>
            <a:off x="-6927" y="1537275"/>
            <a:ext cx="6172200" cy="492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590800" y="2641021"/>
            <a:ext cx="137160" cy="207412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29000" y="2575212"/>
            <a:ext cx="137160" cy="207412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78182" y="2438400"/>
            <a:ext cx="137160" cy="207412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027167" y="6488668"/>
            <a:ext cx="41168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CrystEngComm</a:t>
            </a:r>
            <a:r>
              <a:rPr lang="hr-HR" altLang="sr-Latn-RS" sz="1800" b="1" i="1" dirty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2015, 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17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, 8645.</a:t>
            </a:r>
            <a:endParaRPr lang="hr-HR" altLang="sr-Latn-RS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13371" y="1371600"/>
            <a:ext cx="2971799" cy="3680116"/>
            <a:chOff x="609599" y="1346140"/>
            <a:chExt cx="4267200" cy="5156261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609599" y="1397001"/>
              <a:ext cx="4267200" cy="5105400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pic>
          <p:nvPicPr>
            <p:cNvPr id="18" name="Picture 6" descr="cp_stack copy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89"/>
            <a:stretch/>
          </p:blipFill>
          <p:spPr bwMode="auto">
            <a:xfrm>
              <a:off x="674256" y="1346140"/>
              <a:ext cx="4128654" cy="511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6477000" y="5105400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0.059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5273" y="5791200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&gt; 10 – 15 kcal mol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6200" y="3812916"/>
            <a:ext cx="1417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3.229(2</a:t>
            </a:r>
            <a:r>
              <a:rPr lang="hr-HR" altLang="sr-Latn-RS" sz="1800" b="1" dirty="0">
                <a:solidFill>
                  <a:schemeClr val="bg1"/>
                </a:solidFill>
                <a:latin typeface="Bookman Old Style" pitchFamily="18" charset="0"/>
              </a:rPr>
              <a:t>) </a:t>
            </a:r>
            <a:r>
              <a:rPr lang="en-US" altLang="sr-Latn-RS" sz="1800" b="1" dirty="0" smtClean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  <a:endParaRPr lang="hr-HR" altLang="sr-Latn-RS" sz="1800" b="1" dirty="0" smtClean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par_prstenova_HCA1_crna_pozad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29718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par_prstenova_HCA2_crna_pozad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95725"/>
            <a:ext cx="3048000" cy="24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par_prstenova_HB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3050"/>
            <a:ext cx="2895600" cy="23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par_prstenova_HBA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r="9302"/>
          <a:stretch>
            <a:fillRect/>
          </a:stretch>
        </p:blipFill>
        <p:spPr bwMode="auto">
          <a:xfrm>
            <a:off x="6172200" y="3733800"/>
            <a:ext cx="2743200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962400" y="923925"/>
            <a:ext cx="1082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r-HR" altLang="sr-Latn-RS" sz="2800" b="1">
                <a:solidFill>
                  <a:schemeClr val="bg1"/>
                </a:solidFill>
                <a:latin typeface="Bookman Old Style" pitchFamily="18" charset="0"/>
              </a:rPr>
              <a:t>HCA</a:t>
            </a:r>
            <a:r>
              <a:rPr lang="hr-HR" altLang="sr-Latn-RS" sz="2800" b="1" baseline="30000">
                <a:solidFill>
                  <a:schemeClr val="bg1"/>
                </a:solidFill>
                <a:latin typeface="Bookman Old Style" pitchFamily="18" charset="0"/>
              </a:rPr>
              <a:t>-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002463" y="914400"/>
            <a:ext cx="1074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r-HR" altLang="sr-Latn-RS" sz="2800" b="1">
                <a:solidFill>
                  <a:schemeClr val="bg1"/>
                </a:solidFill>
                <a:latin typeface="Bookman Old Style" pitchFamily="18" charset="0"/>
              </a:rPr>
              <a:t>HBA</a:t>
            </a:r>
            <a:r>
              <a:rPr lang="hr-HR" altLang="sr-Latn-RS" sz="2800" b="1" baseline="30000">
                <a:solidFill>
                  <a:schemeClr val="bg1"/>
                </a:solidFill>
                <a:latin typeface="Bookman Old Style" pitchFamily="18" charset="0"/>
              </a:rPr>
              <a:t>-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r-HR" altLang="sr-Latn-RS" sz="4400" b="1" dirty="0" smtClean="0">
                <a:solidFill>
                  <a:schemeClr val="bg1"/>
                </a:solidFill>
                <a:latin typeface="Bookman Old Style" pitchFamily="18" charset="0"/>
              </a:rPr>
              <a:t>Effect of substituents</a:t>
            </a:r>
            <a:endParaRPr lang="hr-HR" altLang="sr-Latn-RS" sz="4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7670" name="Picture 22" descr="ORTEP00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r="10638"/>
          <a:stretch>
            <a:fillRect/>
          </a:stretch>
        </p:blipFill>
        <p:spPr bwMode="auto">
          <a:xfrm>
            <a:off x="304800" y="4019550"/>
            <a:ext cx="2438400" cy="23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1" name="Picture 23" descr="ORTEP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2667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1066800" y="914400"/>
            <a:ext cx="1284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hr-HR" altLang="sr-Latn-RS" sz="2800" b="1">
                <a:solidFill>
                  <a:schemeClr val="bg1"/>
                </a:solidFill>
                <a:latin typeface="Bookman Old Style" pitchFamily="18" charset="0"/>
              </a:rPr>
              <a:t>DHQ</a:t>
            </a:r>
            <a:r>
              <a:rPr lang="hr-HR" altLang="sr-Latn-RS" sz="2800" b="1" baseline="30000">
                <a:solidFill>
                  <a:schemeClr val="bg1"/>
                </a:solidFill>
                <a:latin typeface="Bookman Old Style" pitchFamily="18" charset="0"/>
              </a:rPr>
              <a:t>2-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64886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CrystEngComm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2013,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15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135-143.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6734" r="1838" b="20673"/>
          <a:stretch/>
        </p:blipFill>
        <p:spPr>
          <a:xfrm>
            <a:off x="403546" y="1274064"/>
            <a:ext cx="8283254" cy="505053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Metal-chelate rings: aromatic?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488668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RSC Adv.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62785-62796.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066800"/>
            <a:ext cx="3889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[Cu(CA)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(H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O)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]Him</a:t>
            </a:r>
            <a:r>
              <a:rPr lang="hr-HR" sz="28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endParaRPr lang="hr-HR" sz="2800" b="1" baseline="-25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8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801612"/>
            <a:ext cx="8985976" cy="41910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Metal-chelate rings: aromatic?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1433" y="5477470"/>
            <a:ext cx="21675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Cu1-O1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tot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0.33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Laplacian = 5.87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1299" y="5455491"/>
            <a:ext cx="21675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Cu1-O2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tot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0.36 e Å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Laplacian = 6.11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10000" y="4011412"/>
            <a:ext cx="1219200" cy="12463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029200" y="3325612"/>
            <a:ext cx="762000" cy="180671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44014" y="5132326"/>
            <a:ext cx="398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Cu-O bond critical points (3,-1):</a:t>
            </a:r>
          </a:p>
          <a:p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1066800"/>
            <a:ext cx="5625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Laplacian of electron density</a:t>
            </a:r>
            <a:endParaRPr lang="hr-HR" sz="2800" b="1" baseline="-25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6488668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2801-2810.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9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sr-Latn-RS" altLang="sr-Latn-RS"/>
          </a:p>
        </p:txBody>
      </p:sp>
      <p:pic>
        <p:nvPicPr>
          <p:cNvPr id="13315" name="Picture 3" descr="KHCA-dihidra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88682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KHCA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∙2H</a:t>
            </a:r>
            <a:r>
              <a:rPr lang="hr-HR" altLang="sr-Latn-RS" sz="4000" b="1" baseline="-25000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2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O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934200" y="228600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 i="1" dirty="0">
                <a:solidFill>
                  <a:schemeClr val="bg1"/>
                </a:solidFill>
                <a:latin typeface="Bookman Old Style" pitchFamily="18" charset="0"/>
              </a:rPr>
              <a:t>P</a:t>
            </a:r>
            <a:r>
              <a:rPr lang="hr-HR" altLang="sr-Latn-RS" sz="2400" dirty="0">
                <a:solidFill>
                  <a:schemeClr val="bg1"/>
                </a:solidFill>
                <a:latin typeface="Bookman Old Style" pitchFamily="18" charset="0"/>
              </a:rPr>
              <a:t> 2</a:t>
            </a:r>
            <a:r>
              <a:rPr lang="hr-HR" altLang="sr-Latn-RS" sz="2400" baseline="-25000" dirty="0">
                <a:solidFill>
                  <a:schemeClr val="bg1"/>
                </a:solidFill>
                <a:latin typeface="Bookman Old Style" pitchFamily="18" charset="0"/>
              </a:rPr>
              <a:t>1</a:t>
            </a:r>
            <a:r>
              <a:rPr lang="hr-HR" altLang="sr-Latn-RS" sz="2400" dirty="0">
                <a:solidFill>
                  <a:schemeClr val="bg1"/>
                </a:solidFill>
                <a:latin typeface="Bookman Old Style" pitchFamily="18" charset="0"/>
              </a:rPr>
              <a:t>/</a:t>
            </a:r>
            <a:r>
              <a:rPr lang="hr-HR" altLang="sr-Latn-RS" sz="2400" i="1" dirty="0">
                <a:solidFill>
                  <a:schemeClr val="bg1"/>
                </a:solidFill>
                <a:latin typeface="Bookman Old Style" pitchFamily="18" charset="0"/>
              </a:rPr>
              <a:t>c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790825" y="2452688"/>
            <a:ext cx="334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rgbClr val="FFFF00"/>
                </a:solidFill>
                <a:latin typeface="Bookman Old Style" pitchFamily="18" charset="0"/>
              </a:rPr>
              <a:t>0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988050" y="2449513"/>
            <a:ext cx="32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 i="1">
                <a:solidFill>
                  <a:srgbClr val="FFFF00"/>
                </a:solidFill>
                <a:latin typeface="Bookman Old Style" pitchFamily="18" charset="0"/>
              </a:rPr>
              <a:t>b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824163" y="4552950"/>
            <a:ext cx="32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 i="1">
                <a:solidFill>
                  <a:srgbClr val="FFFF00"/>
                </a:solidFill>
                <a:latin typeface="Bookman Old Style" pitchFamily="18" charset="0"/>
              </a:rPr>
              <a:t>a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22252" y="6488668"/>
            <a:ext cx="80217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CrystEngComm, 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2009,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 11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sz="1800" b="1" dirty="0">
                <a:solidFill>
                  <a:schemeClr val="bg1"/>
                </a:solidFill>
                <a:latin typeface="Bookman Old Style" pitchFamily="18" charset="0"/>
              </a:rPr>
              <a:t>1407.</a:t>
            </a:r>
            <a:endParaRPr lang="hr-HR" altLang="sr-Latn-RS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Stacking 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of </a:t>
            </a:r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metal-chelate rings</a:t>
            </a:r>
            <a:b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in [Cu(CA)(2,2’-bpy)]</a:t>
            </a:r>
            <a:endParaRPr lang="hr-HR" altLang="sr-Latn-RS" sz="4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0963" name="Picture 3" descr="43-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2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974850" y="44196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209800" y="5334000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724025" y="30956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943600" y="35956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88668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2013,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15756-15765.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00400" y="4495800"/>
            <a:ext cx="0" cy="6858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85713" y="4601647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3.28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0" r="3771" b="25564"/>
          <a:stretch/>
        </p:blipFill>
        <p:spPr>
          <a:xfrm>
            <a:off x="152399" y="2209800"/>
            <a:ext cx="8864283" cy="4038600"/>
          </a:xfrm>
        </p:spPr>
      </p:pic>
      <p:cxnSp>
        <p:nvCxnSpPr>
          <p:cNvPr id="8" name="Straight Connector 7"/>
          <p:cNvCxnSpPr/>
          <p:nvPr/>
        </p:nvCxnSpPr>
        <p:spPr>
          <a:xfrm flipH="1">
            <a:off x="2438400" y="3429000"/>
            <a:ext cx="76200" cy="9906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25008" y="3271982"/>
            <a:ext cx="76200" cy="11430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905000"/>
          </a:xfrm>
        </p:spPr>
        <p:txBody>
          <a:bodyPr>
            <a:noAutofit/>
          </a:bodyPr>
          <a:lstStyle/>
          <a:p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Stacking </a:t>
            </a: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of 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metal-chelate rings:</a:t>
            </a:r>
            <a:b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electrostatic potential</a:t>
            </a:r>
            <a:endParaRPr lang="hr-H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62116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  <a:endParaRPr lang="hr-HR" b="1" i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2013,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15756-15765.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" y="1905000"/>
            <a:ext cx="9034674" cy="4114801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905000"/>
          </a:xfrm>
        </p:spPr>
        <p:txBody>
          <a:bodyPr>
            <a:noAutofit/>
          </a:bodyPr>
          <a:lstStyle/>
          <a:p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Stacking </a:t>
            </a: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of 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metal-chelate rings:</a:t>
            </a:r>
            <a:b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Voronoi-Dirichlet polyhedra</a:t>
            </a:r>
            <a:endParaRPr lang="hr-H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108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2116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  <a:endParaRPr lang="hr-HR" b="1" i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2013,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42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15756-15765.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1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4" y="1447800"/>
            <a:ext cx="8532496" cy="5010090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-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Stacking of the coordination </a:t>
            </a:r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polymers: [Cu(CA)(MeCN)]</a:t>
            </a:r>
            <a:r>
              <a:rPr lang="hr-HR" altLang="sr-Latn-RS" sz="4000" b="1" i="1" baseline="-25000" dirty="0" smtClean="0">
                <a:solidFill>
                  <a:schemeClr val="bg1"/>
                </a:solidFill>
                <a:latin typeface="Bookman Old Style" pitchFamily="18" charset="0"/>
              </a:rPr>
              <a:t>n</a:t>
            </a:r>
            <a:endParaRPr lang="hr-HR" altLang="sr-Latn-RS" sz="4000" b="1" i="1" baseline="-25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488668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RSC Adv.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62785-62796.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90800" y="3352800"/>
            <a:ext cx="0" cy="11430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7000" y="3729243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3.26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191000" y="4098575"/>
            <a:ext cx="304800" cy="8382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6686" y="4936775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offset: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≈ 1.6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475904" cy="49338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4" y="1566244"/>
            <a:ext cx="8382000" cy="4875668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π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-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Stacking of the coordination </a:t>
            </a:r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polymers: [Cu(CA)(MeCN)]</a:t>
            </a:r>
            <a:r>
              <a:rPr lang="hr-HR" altLang="sr-Latn-RS" sz="4000" b="1" i="1" baseline="-25000" dirty="0" smtClean="0">
                <a:solidFill>
                  <a:schemeClr val="bg1"/>
                </a:solidFill>
                <a:latin typeface="Bookman Old Style" pitchFamily="18" charset="0"/>
              </a:rPr>
              <a:t>n</a:t>
            </a:r>
            <a:endParaRPr lang="hr-HR" altLang="sr-Latn-RS" sz="4000" b="1" i="1" baseline="-25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2116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RSC Adv.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62785-62796.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>
            <a:normAutofit/>
          </a:bodyPr>
          <a:lstStyle/>
          <a:p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Stacking or bonding?</a:t>
            </a:r>
            <a:b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[Cu(CA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)(1,10’-phen)]</a:t>
            </a:r>
            <a:endParaRPr lang="hr-H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4035" name="Picture 3" descr="53-1-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384550" y="40179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409950" y="51958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336925" y="2286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638925" y="39719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i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2600" y="3059668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2.574(2)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 rot="20606334">
            <a:off x="1309112" y="2855265"/>
            <a:ext cx="457200" cy="91004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33600" y="4648200"/>
            <a:ext cx="0" cy="6096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33600" y="47614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≈ 3.2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64886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2014,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43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7208-7218.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1"/>
          <a:stretch/>
        </p:blipFill>
        <p:spPr>
          <a:xfrm>
            <a:off x="903051" y="1295400"/>
            <a:ext cx="7149830" cy="5334000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>
            <a:normAutofit/>
          </a:bodyPr>
          <a:lstStyle/>
          <a:p>
            <a: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  <a:t>Stacking or bonding?</a:t>
            </a:r>
            <a:br>
              <a:rPr lang="hr-HR" altLang="sr-Latn-RS" sz="40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hr-HR" altLang="sr-Latn-RS" sz="3600" b="1" dirty="0">
                <a:solidFill>
                  <a:schemeClr val="bg1"/>
                </a:solidFill>
                <a:latin typeface="Bookman Old Style" pitchFamily="18" charset="0"/>
              </a:rPr>
              <a:t>[Cu(CA</a:t>
            </a:r>
            <a:r>
              <a:rPr lang="hr-HR" altLang="sr-Latn-RS" sz="3600" b="1" dirty="0" smtClean="0">
                <a:solidFill>
                  <a:schemeClr val="bg1"/>
                </a:solidFill>
                <a:latin typeface="Bookman Old Style" pitchFamily="18" charset="0"/>
              </a:rPr>
              <a:t>)(1,10’-phen)]</a:t>
            </a:r>
            <a:endParaRPr lang="hr-HR" altLang="sr-Latn-RS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15528" y="3274288"/>
            <a:ext cx="228600" cy="6973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66672" y="3572164"/>
            <a:ext cx="210128" cy="69503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48200" y="3276600"/>
            <a:ext cx="685800" cy="304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76800" y="3962400"/>
            <a:ext cx="685800" cy="304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" y="621166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Dalton Trans.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2014,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43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7208-7218.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Strong Interactions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Pancake bonding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between planar radicals</a:t>
            </a:r>
          </a:p>
          <a:p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Significant covalent component: multicentric two-electron covalent bonding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Electrostatic contribution</a:t>
            </a:r>
          </a:p>
          <a:p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&gt; 15 kcal mol</a:t>
            </a:r>
            <a:r>
              <a:rPr lang="hr-HR" b="1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</a:p>
          <a:p>
            <a:endParaRPr lang="hr-HR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0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tekovi-EMK-100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4538663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EMK_200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219200"/>
            <a:ext cx="454818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486427" y="1574276"/>
            <a:ext cx="263726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hr-HR" altLang="sr-Latn-RS" sz="3200" b="1" dirty="0">
                <a:solidFill>
                  <a:schemeClr val="bg1"/>
                </a:solidFill>
                <a:latin typeface="Bookman Old Style" pitchFamily="18" charset="0"/>
              </a:rPr>
              <a:t>200 K</a:t>
            </a:r>
          </a:p>
          <a:p>
            <a:pPr algn="r"/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Antiferromagnetic</a:t>
            </a:r>
            <a:endParaRPr lang="hr-HR" altLang="sr-Latn-RS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657600" y="3852863"/>
            <a:ext cx="1676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635375" y="4016375"/>
            <a:ext cx="1676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3200400" y="5486400"/>
            <a:ext cx="0" cy="8382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1981200" y="2971800"/>
            <a:ext cx="0" cy="8382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2895600" y="41148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1676400" y="16764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8001000" y="53340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7391400" y="40386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6781800" y="28194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V="1">
            <a:off x="6248400" y="1600200"/>
            <a:ext cx="0" cy="1066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3352800" y="56388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3.27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2133600" y="32004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3.27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2971800" y="44196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3.58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752600" y="19812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3.58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6248400" y="17526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3.46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6858000" y="31242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3.46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7467600" y="4343400"/>
            <a:ext cx="104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3.46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8101013" y="5638800"/>
            <a:ext cx="1042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3.46 </a:t>
            </a:r>
            <a:r>
              <a:rPr lang="en-US" altLang="sr-Latn-RS" sz="2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3657600" y="3352800"/>
            <a:ext cx="1649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Reversible!</a:t>
            </a:r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4114800" y="4038600"/>
            <a:ext cx="1989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Single crystal</a:t>
            </a:r>
          </a:p>
          <a:p>
            <a:pPr algn="ctr"/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to</a:t>
            </a:r>
          </a:p>
          <a:p>
            <a:pPr algn="ctr"/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Single crystal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0000" y="6488668"/>
            <a:ext cx="480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CrystEngComm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2012,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14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7958-7964.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3687" cy="1143000"/>
          </a:xfrm>
        </p:spPr>
        <p:txBody>
          <a:bodyPr>
            <a:noAutofit/>
          </a:bodyPr>
          <a:lstStyle/>
          <a:p>
            <a:r>
              <a:rPr lang="hr-H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Pancake bonding </a:t>
            </a:r>
            <a:r>
              <a:rPr lang="hr-HR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between semiquinone </a:t>
            </a:r>
            <a:r>
              <a:rPr lang="hr-H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radicals: KCl</a:t>
            </a:r>
            <a:r>
              <a:rPr lang="hr-HR" sz="32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Q·MeCOEt</a:t>
            </a:r>
            <a:endParaRPr lang="hr-H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828800" y="2452184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963944" y="4845592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15000" y="1122219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934200" y="3532339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921413" y="5931460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269331" y="3532339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352800" y="6069720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324600" y="2407192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7543800" y="4845592"/>
            <a:ext cx="0" cy="672016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04800" y="2452184"/>
            <a:ext cx="3330575" cy="1891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" name="Oval 44"/>
          <p:cNvSpPr/>
          <p:nvPr/>
        </p:nvSpPr>
        <p:spPr>
          <a:xfrm>
            <a:off x="1329425" y="4883202"/>
            <a:ext cx="3330575" cy="1891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52400" y="5291138"/>
            <a:ext cx="186621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3200" b="1" dirty="0">
                <a:solidFill>
                  <a:schemeClr val="bg1"/>
                </a:solidFill>
                <a:latin typeface="Bookman Old Style" pitchFamily="18" charset="0"/>
              </a:rPr>
              <a:t>100 K</a:t>
            </a:r>
          </a:p>
          <a:p>
            <a:r>
              <a:rPr lang="hr-HR" altLang="sr-Latn-RS" sz="2000" b="1" dirty="0" smtClean="0">
                <a:solidFill>
                  <a:schemeClr val="bg1"/>
                </a:solidFill>
                <a:latin typeface="Bookman Old Style" pitchFamily="18" charset="0"/>
              </a:rPr>
              <a:t>Diamagnetic</a:t>
            </a:r>
            <a:endParaRPr lang="hr-HR" altLang="sr-Latn-RS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2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69" grpId="0" animBg="1"/>
      <p:bldP spid="15386" grpId="0"/>
      <p:bldP spid="153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52" y="1736559"/>
            <a:ext cx="2631469" cy="4962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488"/>
            <a:ext cx="9144000" cy="1315750"/>
          </a:xfrm>
        </p:spPr>
        <p:txBody>
          <a:bodyPr>
            <a:normAutofit fontScale="90000"/>
          </a:bodyPr>
          <a:lstStyle/>
          <a:p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Three types of pancake-bonded stacks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: </a:t>
            </a:r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hr-HR" sz="36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</a:t>
            </a:r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-MePy·Cl</a:t>
            </a:r>
            <a:r>
              <a:rPr lang="hr-HR" sz="36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Q, 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[</a:t>
            </a:r>
            <a:r>
              <a:rPr lang="hr-HR" sz="36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N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-Me-4-(</a:t>
            </a:r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Me)</a:t>
            </a:r>
            <a:r>
              <a:rPr lang="hr-HR" sz="36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NPy]</a:t>
            </a:r>
            <a:r>
              <a:rPr lang="hr-HR" sz="36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(Cl</a:t>
            </a:r>
            <a:r>
              <a:rPr lang="hr-HR" sz="36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Q)</a:t>
            </a:r>
            <a:r>
              <a:rPr lang="hr-HR" sz="36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</a:t>
            </a:r>
            <a:endParaRPr lang="hr-HR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05859" y="479324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A</a:t>
            </a:r>
            <a:endParaRPr lang="hr-HR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256293" y="414859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B</a:t>
            </a:r>
            <a:endParaRPr lang="hr-HR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6318" y="5756537"/>
            <a:ext cx="5234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2016,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4777-4782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endParaRPr lang="hr-HR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Chem. Eur. J.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2018,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24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8292-8297.</a:t>
            </a:r>
            <a:endParaRPr lang="hr-HR" b="1" i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3" y="2060041"/>
            <a:ext cx="2778407" cy="3170575"/>
          </a:xfrm>
          <a:prstGeom prst="rect">
            <a:avLst/>
          </a:prstGeom>
        </p:spPr>
      </p:pic>
      <p:pic>
        <p:nvPicPr>
          <p:cNvPr id="32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66" y="2010106"/>
            <a:ext cx="3365624" cy="3341509"/>
          </a:xfrm>
        </p:spPr>
      </p:pic>
      <p:sp>
        <p:nvSpPr>
          <p:cNvPr id="22" name="Elipsa 9"/>
          <p:cNvSpPr/>
          <p:nvPr/>
        </p:nvSpPr>
        <p:spPr>
          <a:xfrm>
            <a:off x="468868" y="1919573"/>
            <a:ext cx="2828453" cy="15774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955549" y="2351033"/>
            <a:ext cx="0" cy="68187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564741" y="4236763"/>
            <a:ext cx="0" cy="68187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582839" y="1978844"/>
            <a:ext cx="0" cy="68187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815357" y="2841963"/>
            <a:ext cx="0" cy="68187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815357" y="4619653"/>
            <a:ext cx="0" cy="68187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8037944" y="5582493"/>
            <a:ext cx="0" cy="68187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986951" y="2316403"/>
            <a:ext cx="0" cy="681878"/>
          </a:xfrm>
          <a:prstGeom prst="straightConnector1">
            <a:avLst/>
          </a:prstGeom>
          <a:ln w="44450">
            <a:solidFill>
              <a:srgbClr val="CC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576526" y="3223387"/>
            <a:ext cx="0" cy="681878"/>
          </a:xfrm>
          <a:prstGeom prst="straightConnector1">
            <a:avLst/>
          </a:prstGeom>
          <a:ln w="44450">
            <a:solidFill>
              <a:srgbClr val="CC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161577" y="4158450"/>
            <a:ext cx="0" cy="681878"/>
          </a:xfrm>
          <a:prstGeom prst="straightConnector1">
            <a:avLst/>
          </a:prstGeom>
          <a:ln w="44450">
            <a:solidFill>
              <a:srgbClr val="CC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1665838" y="3189970"/>
            <a:ext cx="6036" cy="899358"/>
          </a:xfrm>
          <a:prstGeom prst="straightConnector1">
            <a:avLst/>
          </a:prstGeom>
          <a:ln w="444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490460" y="3717862"/>
            <a:ext cx="14655" cy="743373"/>
          </a:xfrm>
          <a:prstGeom prst="straightConnector1">
            <a:avLst/>
          </a:prstGeom>
          <a:ln w="444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33905" y="1369571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dimers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30799" y="1349009"/>
            <a:ext cx="283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equidistant radicals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29299" y="1363366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trimers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1863" y="213914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2.84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67923" y="392799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3.59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64784" y="2466736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2.86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77039" y="349124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3.60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5550" y="3420256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3.17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1" y="528540"/>
            <a:ext cx="7690619" cy="6152496"/>
          </a:xfr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0216" y="914400"/>
            <a:ext cx="31422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</a:rPr>
              <a:t>Centroid distance: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</a:rPr>
              <a:t>3.229(2</a:t>
            </a:r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</a:rPr>
              <a:t>) </a:t>
            </a:r>
            <a:r>
              <a:rPr lang="en-US" altLang="sr-Latn-RS" sz="2400" b="1" dirty="0" smtClean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  <a:endParaRPr lang="hr-HR" altLang="sr-Latn-RS" sz="2400" b="1" dirty="0" smtClean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Offset ≈ 0.2 </a:t>
            </a:r>
            <a:r>
              <a:rPr lang="en-US" altLang="sr-Latn-RS" sz="2400" b="1" dirty="0" smtClean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  <a:endParaRPr lang="hr-HR" altLang="sr-Latn-RS" sz="2400" b="1" dirty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</a:rPr>
              <a:t>KHCA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∙2H</a:t>
            </a:r>
            <a:r>
              <a:rPr lang="hr-HR" altLang="sr-Latn-RS" sz="4000" b="1" baseline="-25000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2</a:t>
            </a:r>
            <a:r>
              <a:rPr lang="hr-HR" altLang="sr-Latn-RS" sz="40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O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934200" y="228600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 i="1" dirty="0">
                <a:solidFill>
                  <a:schemeClr val="bg1"/>
                </a:solidFill>
                <a:latin typeface="Bookman Old Style" pitchFamily="18" charset="0"/>
              </a:rPr>
              <a:t>P</a:t>
            </a:r>
            <a:r>
              <a:rPr lang="hr-HR" altLang="sr-Latn-RS" sz="2400" dirty="0">
                <a:solidFill>
                  <a:schemeClr val="bg1"/>
                </a:solidFill>
                <a:latin typeface="Bookman Old Style" pitchFamily="18" charset="0"/>
              </a:rPr>
              <a:t> 2</a:t>
            </a:r>
            <a:r>
              <a:rPr lang="hr-HR" altLang="sr-Latn-RS" sz="2400" baseline="-25000" dirty="0">
                <a:solidFill>
                  <a:schemeClr val="bg1"/>
                </a:solidFill>
                <a:latin typeface="Bookman Old Style" pitchFamily="18" charset="0"/>
              </a:rPr>
              <a:t>1</a:t>
            </a:r>
            <a:r>
              <a:rPr lang="hr-HR" altLang="sr-Latn-RS" sz="2400" dirty="0">
                <a:solidFill>
                  <a:schemeClr val="bg1"/>
                </a:solidFill>
                <a:latin typeface="Bookman Old Style" pitchFamily="18" charset="0"/>
              </a:rPr>
              <a:t>/</a:t>
            </a:r>
            <a:r>
              <a:rPr lang="hr-HR" altLang="sr-Latn-RS" sz="2400" i="1" dirty="0">
                <a:solidFill>
                  <a:schemeClr val="bg1"/>
                </a:solidFill>
                <a:latin typeface="Bookman Old Style" pitchFamily="18" charset="0"/>
              </a:rPr>
              <a:t>c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22252" y="6488668"/>
            <a:ext cx="80217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CrystEngComm,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 2009,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 11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sz="1800" b="1" dirty="0">
                <a:solidFill>
                  <a:schemeClr val="bg1"/>
                </a:solidFill>
                <a:latin typeface="Bookman Old Style" pitchFamily="18" charset="0"/>
              </a:rPr>
              <a:t>1407.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33800" y="3124200"/>
            <a:ext cx="4191000" cy="2438400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00" y="3195935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</a:t>
            </a:r>
            <a:endParaRPr lang="hr-HR" sz="2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kreso\rukopisi\semikinoni_charge_density\radikal_anion_trikl_elpot_intra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4" l="978" r="99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22" y="1233399"/>
            <a:ext cx="6211478" cy="54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Interactions between the rings</a:t>
            </a:r>
            <a:b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 a pancake-bonded dimer</a:t>
            </a:r>
            <a:endParaRPr lang="hr-H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581400" y="3276600"/>
            <a:ext cx="0" cy="1219199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21810" y="1752600"/>
            <a:ext cx="0" cy="16764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38900" y="4114800"/>
            <a:ext cx="495300" cy="146456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7316047">
            <a:off x="6052747" y="4702526"/>
            <a:ext cx="202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Offset: 2.07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5926722"/>
            <a:ext cx="1513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0.5 </a:t>
            </a:r>
            <a:r>
              <a:rPr lang="hr-H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 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r>
              <a:rPr lang="hr-HR" sz="24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endParaRPr lang="hr-HR" sz="2400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8600" y="3425072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2.86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696200" y="2762310"/>
            <a:ext cx="0" cy="208477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211669"/>
            <a:ext cx="5008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391-402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endParaRPr lang="hr-HR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Critical points in a pancake-bonded dimer</a:t>
            </a:r>
            <a:endParaRPr lang="hr-HR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4" name="Picture 4" descr="D:\kreso\skupovi\2017\htcc\radikal_triklinski_kriticn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42778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8709" y="24954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2.86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509" y="434340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3.60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406309" y="1981200"/>
            <a:ext cx="0" cy="137160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398854" y="3657600"/>
            <a:ext cx="7456" cy="175260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52400" y="4615934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/>
          <p:cNvSpPr/>
          <p:nvPr/>
        </p:nvSpPr>
        <p:spPr>
          <a:xfrm>
            <a:off x="152400" y="5111234"/>
            <a:ext cx="228600" cy="228600"/>
          </a:xfrm>
          <a:prstGeom prst="ellipse">
            <a:avLst/>
          </a:prstGeom>
          <a:solidFill>
            <a:srgbClr val="6E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/>
          <p:cNvSpPr/>
          <p:nvPr/>
        </p:nvSpPr>
        <p:spPr>
          <a:xfrm>
            <a:off x="161827" y="5644634"/>
            <a:ext cx="228600" cy="228600"/>
          </a:xfrm>
          <a:prstGeom prst="ellipse">
            <a:avLst/>
          </a:prstGeom>
          <a:solidFill>
            <a:srgbClr val="693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568358" y="4545568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-1) bond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5540" y="5040868"/>
            <a:ext cx="25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+1) ring centroid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8358" y="5574268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+3) cage centroid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2057400"/>
            <a:ext cx="267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&gt; 0.095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7213" y="423180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&lt; 0.040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211669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391-402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60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298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Pancake bonded dimer: </a:t>
            </a:r>
            <a:b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HOMO orbitals</a:t>
            </a:r>
            <a:endParaRPr lang="hr-HR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1"/>
          <a:stretch/>
        </p:blipFill>
        <p:spPr bwMode="auto">
          <a:xfrm>
            <a:off x="972404" y="1183136"/>
            <a:ext cx="6012595" cy="47206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554133" y="5164668"/>
          <a:ext cx="3420534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267"/>
                <a:gridCol w="1202267"/>
              </a:tblGrid>
              <a:tr h="0">
                <a:tc gridSpan="2"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Intermolecular bond order 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all atoms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0.80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only C atoms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0.27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inter-dimer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0.04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396285"/>
            <a:ext cx="475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Covalent contribution: </a:t>
            </a:r>
            <a:r>
              <a:rPr lang="en-GB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–9.4 kcal mol</a:t>
            </a:r>
            <a:r>
              <a:rPr lang="en-GB" b="1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5008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391-402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67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kreso\rukopisi\semikinoni_charge_density\radikal_anion_rompski_stack_elpo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3" b="98373" l="800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4" y="1258478"/>
            <a:ext cx="6096000" cy="549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Interactions between the equidistant radicals</a:t>
            </a:r>
            <a:endParaRPr lang="hr-H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29000" y="3180741"/>
            <a:ext cx="0" cy="144632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1828800"/>
            <a:ext cx="0" cy="17526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49365" y="990600"/>
            <a:ext cx="0" cy="1066800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76946" y="3915265"/>
            <a:ext cx="0" cy="2304281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7531166">
            <a:off x="6107808" y="4627063"/>
            <a:ext cx="1600200" cy="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7531166">
            <a:off x="6136089" y="4558507"/>
            <a:ext cx="202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Offset: 2.06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5695890"/>
            <a:ext cx="1513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0.5 </a:t>
            </a:r>
            <a:r>
              <a:rPr lang="hr-H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 </a:t>
            </a:r>
            <a:r>
              <a:rPr lang="hr-H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Å</a:t>
            </a:r>
            <a:r>
              <a:rPr lang="hr-HR" sz="24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endParaRPr lang="hr-HR" sz="2400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3509" y="35622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3.17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772400" y="2836480"/>
            <a:ext cx="0" cy="188792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219546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391-402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75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Critical points between equidistant radicals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8709" y="34860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3.17 Å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315200" y="2647890"/>
            <a:ext cx="59670" cy="215271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45578" y="4539734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/>
          <p:cNvSpPr/>
          <p:nvPr/>
        </p:nvSpPr>
        <p:spPr>
          <a:xfrm>
            <a:off x="145578" y="5035034"/>
            <a:ext cx="228600" cy="228600"/>
          </a:xfrm>
          <a:prstGeom prst="ellipse">
            <a:avLst/>
          </a:prstGeom>
          <a:solidFill>
            <a:srgbClr val="6E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/>
          <p:cNvSpPr/>
          <p:nvPr/>
        </p:nvSpPr>
        <p:spPr>
          <a:xfrm>
            <a:off x="155005" y="5568434"/>
            <a:ext cx="228600" cy="228600"/>
          </a:xfrm>
          <a:prstGeom prst="ellipse">
            <a:avLst/>
          </a:prstGeom>
          <a:solidFill>
            <a:srgbClr val="693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561536" y="4469368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-1) bond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8718" y="4964668"/>
            <a:ext cx="25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+1) ring centroid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536" y="5498068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(3, +3) cage centroid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2514600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&lt; 0.050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207726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391-402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97" y="1365369"/>
            <a:ext cx="5498412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7" y="365126"/>
            <a:ext cx="9084733" cy="1023407"/>
          </a:xfrm>
        </p:spPr>
        <p:txBody>
          <a:bodyPr>
            <a:noAutofit/>
          </a:bodyPr>
          <a:lstStyle/>
          <a:p>
            <a:pPr algn="ctr"/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Pancake bonding between equidistant rings: HOMO orbitals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hr-HR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/>
          <a:stretch/>
        </p:blipFill>
        <p:spPr bwMode="auto">
          <a:xfrm>
            <a:off x="938941" y="1388532"/>
            <a:ext cx="6443992" cy="47836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554133" y="5342467"/>
          <a:ext cx="3420534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267"/>
                <a:gridCol w="1202267"/>
              </a:tblGrid>
              <a:tr h="348832">
                <a:tc gridSpan="2"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Intermolecular bond order 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all atoms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0.26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only C atoms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0.09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267" y="1376460"/>
            <a:ext cx="475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Covalent contribution: </a:t>
            </a:r>
            <a:r>
              <a:rPr lang="en-GB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–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en-GB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9</a:t>
            </a:r>
            <a:r>
              <a:rPr lang="en-GB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kcal mol</a:t>
            </a:r>
            <a:r>
              <a:rPr lang="en-GB" b="1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Cryst. Growth Des.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19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391-402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22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1" r="49865"/>
          <a:stretch/>
        </p:blipFill>
        <p:spPr>
          <a:xfrm>
            <a:off x="2020561" y="3962136"/>
            <a:ext cx="3675931" cy="275537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/>
          <a:stretch/>
        </p:blipFill>
        <p:spPr bwMode="auto">
          <a:xfrm>
            <a:off x="3028092" y="2778126"/>
            <a:ext cx="3658460" cy="256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1" r="49865"/>
          <a:stretch/>
        </p:blipFill>
        <p:spPr>
          <a:xfrm>
            <a:off x="3554602" y="1645974"/>
            <a:ext cx="3675931" cy="2755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63" y="74877"/>
            <a:ext cx="5435670" cy="1325563"/>
          </a:xfrm>
        </p:spPr>
        <p:txBody>
          <a:bodyPr>
            <a:normAutofit/>
          </a:bodyPr>
          <a:lstStyle/>
          <a:p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Pancake bonded polymer!</a:t>
            </a:r>
            <a:endParaRPr lang="hr-HR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/>
          <a:stretch/>
        </p:blipFill>
        <p:spPr bwMode="auto">
          <a:xfrm>
            <a:off x="4569023" y="365126"/>
            <a:ext cx="3658460" cy="25616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rved Left Arrow 15"/>
          <p:cNvSpPr/>
          <p:nvPr/>
        </p:nvSpPr>
        <p:spPr>
          <a:xfrm rot="13315261">
            <a:off x="3756271" y="1630856"/>
            <a:ext cx="685800" cy="1640492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7" name="Curved Left Arrow 16"/>
          <p:cNvSpPr/>
          <p:nvPr/>
        </p:nvSpPr>
        <p:spPr>
          <a:xfrm rot="12989117">
            <a:off x="2992845" y="2883872"/>
            <a:ext cx="685800" cy="1640492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 rot="13094991">
            <a:off x="2234834" y="4164368"/>
            <a:ext cx="685800" cy="1640492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83720" y="974058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57453" y="3290513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866" y="4723004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Curved Left Arrow 21"/>
          <p:cNvSpPr/>
          <p:nvPr/>
        </p:nvSpPr>
        <p:spPr>
          <a:xfrm rot="13315261">
            <a:off x="4670584" y="460932"/>
            <a:ext cx="685800" cy="1640492"/>
          </a:xfrm>
          <a:prstGeom prst="curvedLeftArrow">
            <a:avLst/>
          </a:prstGeom>
          <a:solidFill>
            <a:srgbClr val="7CA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11560" y="197289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baseline="30000" dirty="0" smtClean="0">
                <a:solidFill>
                  <a:srgbClr val="7CA1CE"/>
                </a:solidFill>
                <a:latin typeface="Bookman Old Style" panose="02050604050505020204" pitchFamily="18" charset="0"/>
              </a:rPr>
              <a:t>-</a:t>
            </a:r>
            <a:endParaRPr lang="hr-HR" sz="2800" b="1" baseline="30000" dirty="0">
              <a:solidFill>
                <a:srgbClr val="7CA1C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16413" y="5302665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E</a:t>
            </a:r>
            <a:r>
              <a:rPr lang="hr-H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 = 0.34 eV</a:t>
            </a:r>
            <a:endParaRPr lang="hr-HR" sz="2400" b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66527" y="6488668"/>
            <a:ext cx="31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</p:txBody>
      </p:sp>
    </p:spTree>
    <p:extLst>
      <p:ext uri="{BB962C8B-B14F-4D97-AF65-F5344CB8AC3E}">
        <p14:creationId xmlns:p14="http://schemas.microsoft.com/office/powerpoint/2010/main" val="42117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 animBg="1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66800"/>
            <a:ext cx="4988342" cy="5791200"/>
          </a:xfrm>
        </p:spPr>
      </p:pic>
      <p:sp>
        <p:nvSpPr>
          <p:cNvPr id="10" name="Oval 9"/>
          <p:cNvSpPr/>
          <p:nvPr/>
        </p:nvSpPr>
        <p:spPr>
          <a:xfrm rot="19538900">
            <a:off x="4036348" y="3789729"/>
            <a:ext cx="2057400" cy="3074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34000" y="388620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2–</a:t>
            </a:r>
            <a:endParaRPr lang="hr-HR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928" y="518160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1+</a:t>
            </a:r>
            <a:endParaRPr lang="hr-HR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1800" y="4255532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1+</a:t>
            </a:r>
            <a:endParaRPr lang="hr-HR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581090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Charges from </a:t>
            </a:r>
            <a:r>
              <a:rPr lang="hr-HR" sz="20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val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2228272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–0,76</a:t>
            </a:r>
            <a:endParaRPr lang="hr-HR" b="1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1396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–0,58</a:t>
            </a:r>
            <a:endParaRPr lang="hr-HR" b="1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38700" y="3063492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–0,58</a:t>
            </a:r>
            <a:endParaRPr lang="hr-HR" b="1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2936" y="2363030"/>
            <a:ext cx="91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–1.92</a:t>
            </a:r>
            <a:endParaRPr lang="hr-HR" sz="1600" b="1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Left Brace 18"/>
          <p:cNvSpPr/>
          <p:nvPr/>
        </p:nvSpPr>
        <p:spPr>
          <a:xfrm>
            <a:off x="4191000" y="1524000"/>
            <a:ext cx="685800" cy="2076510"/>
          </a:xfrm>
          <a:prstGeom prst="leftBrac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2510299" y="357228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+0.96</a:t>
            </a:r>
            <a:endParaRPr lang="hr-HR" sz="1600" b="1" dirty="0">
              <a:solidFill>
                <a:schemeClr val="tx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5892" y="160263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+0.96</a:t>
            </a:r>
            <a:endParaRPr lang="hr-HR" sz="1600" b="1" dirty="0">
              <a:solidFill>
                <a:schemeClr val="tx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550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Pancake-bonded trimers 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in </a:t>
            </a:r>
            <a:endParaRPr lang="hr-HR" sz="36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[</a:t>
            </a:r>
            <a:r>
              <a:rPr lang="hr-HR" sz="36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N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-Me-4-(Me)</a:t>
            </a:r>
            <a:r>
              <a:rPr lang="hr-HR" sz="3600" b="1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NPy]</a:t>
            </a:r>
            <a:r>
              <a:rPr lang="hr-HR" sz="3600" b="1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(Cl</a:t>
            </a:r>
            <a:r>
              <a:rPr lang="hr-HR" sz="3600" b="1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Q)</a:t>
            </a:r>
            <a:r>
              <a:rPr lang="hr-HR" sz="3600" b="1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3</a:t>
            </a:r>
          </a:p>
          <a:p>
            <a:pPr algn="ctr"/>
            <a:endParaRPr lang="hr-HR" sz="3600" b="1" baseline="-25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211669"/>
            <a:ext cx="460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Chem. Eur. J.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2018,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24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8292-8297.</a:t>
            </a:r>
            <a:endParaRPr lang="hr-HR" b="1" i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9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86" y="685800"/>
            <a:ext cx="6115414" cy="5424408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141" y="76200"/>
            <a:ext cx="8636659" cy="939923"/>
          </a:xfrm>
        </p:spPr>
        <p:txBody>
          <a:bodyPr>
            <a:noAutofit/>
          </a:bodyPr>
          <a:lstStyle/>
          <a:p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Pancake bonding 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between three rings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" y="2662472"/>
            <a:ext cx="4027055" cy="419552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225468" y="4760236"/>
            <a:ext cx="0" cy="1335764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141" y="376704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2.84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072" y="522019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3.59 Å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15470" y="3160036"/>
            <a:ext cx="0" cy="16002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90844" y="3156628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&gt; 0.077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0944" y="5251878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ρ</a:t>
            </a:r>
            <a:r>
              <a:rPr lang="hr-HR" sz="2000" b="1" baseline="-25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max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&lt; 0.045 e Å</a:t>
            </a:r>
            <a:r>
              <a:rPr lang="hr-HR" sz="20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-3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705600" y="1981200"/>
            <a:ext cx="228600" cy="9144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34300" y="3775470"/>
            <a:ext cx="114300" cy="64186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1524000"/>
            <a:ext cx="304800" cy="10668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38800" y="2743200"/>
            <a:ext cx="228600" cy="12954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35046" y="6210294"/>
            <a:ext cx="460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Chem. Eur. J.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2018,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24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8292-8297.</a:t>
            </a:r>
            <a:endParaRPr lang="hr-HR" b="1" i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9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Pancake bonding </a:t>
            </a:r>
            <a:r>
              <a:rPr lang="hr-HR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between three </a:t>
            </a:r>
            <a:r>
              <a:rPr lang="hr-HR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rings: HOMO orbitals</a:t>
            </a:r>
            <a:endParaRPr lang="hr-HR" sz="36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063575" y="1371600"/>
            <a:ext cx="5016850" cy="454077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466750" y="4706816"/>
          <a:ext cx="3420534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267"/>
                <a:gridCol w="1202267"/>
              </a:tblGrid>
              <a:tr h="348832">
                <a:tc gridSpan="2"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Intermolecular </a:t>
                      </a:r>
                      <a:r>
                        <a:rPr lang="hr-HR" b="1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bond order 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all atoms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&lt;</a:t>
                      </a:r>
                      <a:r>
                        <a:rPr lang="hr-HR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0.71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probably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</a:rPr>
                        <a:t>~ 0.5</a:t>
                      </a:r>
                      <a:endParaRPr lang="hr-HR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5930651"/>
            <a:ext cx="506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Covalent contribution: </a:t>
            </a:r>
            <a:r>
              <a:rPr lang="en-GB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–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</a:t>
            </a:r>
            <a:r>
              <a:rPr lang="en-GB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11</a:t>
            </a:r>
            <a:r>
              <a:rPr lang="en-GB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kcal mol</a:t>
            </a:r>
            <a:r>
              <a:rPr lang="en-GB" b="1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5046" y="6211669"/>
            <a:ext cx="460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  <a:p>
            <a:pPr algn="r"/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Chem. Eur. J.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2018,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24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8292-8297.</a:t>
            </a:r>
            <a:endParaRPr lang="hr-HR" b="1" i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9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altLang="sr-Latn-RS" b="1">
                <a:solidFill>
                  <a:schemeClr val="bg1"/>
                </a:solidFill>
                <a:latin typeface="Bookman Old Style" pitchFamily="18" charset="0"/>
              </a:rPr>
              <a:t>Is it because of stacking?</a:t>
            </a:r>
          </a:p>
        </p:txBody>
      </p:sp>
      <p:pic>
        <p:nvPicPr>
          <p:cNvPr id="25604" name="Picture 7" descr="kristal_fot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4" t="13785" r="26711" b="12634"/>
          <a:stretch>
            <a:fillRect/>
          </a:stretch>
        </p:blipFill>
        <p:spPr bwMode="auto">
          <a:xfrm>
            <a:off x="1150938" y="1828800"/>
            <a:ext cx="17732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st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5"/>
          <a:stretch>
            <a:fillRect/>
          </a:stretch>
        </p:blipFill>
        <p:spPr bwMode="auto">
          <a:xfrm>
            <a:off x="6637338" y="1905000"/>
            <a:ext cx="18208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morfologij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29178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609600" y="1295400"/>
            <a:ext cx="0" cy="51816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28600" y="1676400"/>
            <a:ext cx="32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i="1">
                <a:solidFill>
                  <a:schemeClr val="bg1"/>
                </a:solidFill>
                <a:latin typeface="Bookman Old Style" pitchFamily="18" charset="0"/>
              </a:rPr>
              <a:t>c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04800" y="1752600"/>
            <a:ext cx="2286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57401" y="6488668"/>
            <a:ext cx="708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CrystEngComm</a:t>
            </a:r>
            <a:r>
              <a:rPr lang="hr-HR" altLang="sr-Latn-RS" sz="1800" b="1" i="1" dirty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2015, </a:t>
            </a:r>
            <a:r>
              <a:rPr lang="hr-HR" altLang="sr-Latn-RS" sz="1800" b="1" i="1" dirty="0" smtClean="0">
                <a:solidFill>
                  <a:schemeClr val="bg1"/>
                </a:solidFill>
                <a:latin typeface="Bookman Old Style" pitchFamily="18" charset="0"/>
              </a:rPr>
              <a:t>17</a:t>
            </a:r>
            <a:r>
              <a:rPr lang="hr-HR" altLang="sr-Latn-RS" sz="1800" b="1" dirty="0" smtClean="0">
                <a:solidFill>
                  <a:schemeClr val="bg1"/>
                </a:solidFill>
                <a:latin typeface="Bookman Old Style" pitchFamily="18" charset="0"/>
              </a:rPr>
              <a:t>, 8645.</a:t>
            </a:r>
            <a:endParaRPr lang="hr-HR" altLang="sr-Latn-RS" sz="18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604301"/>
              </p:ext>
            </p:extLst>
          </p:nvPr>
        </p:nvGraphicFramePr>
        <p:xfrm>
          <a:off x="457200" y="838200"/>
          <a:ext cx="8001000" cy="562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r:id="rId3" imgW="4131869" imgH="2901696" progId="Origin50.Graph">
                  <p:embed/>
                </p:oleObj>
              </mc:Choice>
              <mc:Fallback>
                <p:oleObj r:id="rId3" imgW="4131869" imgH="29016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838200"/>
                        <a:ext cx="8001000" cy="56228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949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Electric </a:t>
            </a:r>
            <a:r>
              <a:rPr lang="hr-HR" b="1" dirty="0" err="1" smtClean="0">
                <a:solidFill>
                  <a:prstClr val="white"/>
                </a:solidFill>
                <a:latin typeface="Bookman Old Style" panose="02050604050505020204" pitchFamily="18" charset="0"/>
              </a:rPr>
              <a:t>conductivity</a:t>
            </a:r>
            <a:endParaRPr lang="hr-HR" b="1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0" y="1590964"/>
            <a:ext cx="1665841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hr-HR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Q∙</a:t>
            </a:r>
            <a:r>
              <a:rPr lang="hr-HR" sz="1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-MePy</a:t>
            </a:r>
          </a:p>
          <a:p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hr-HR" sz="16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Q∙</a:t>
            </a:r>
            <a:r>
              <a:rPr lang="hr-HR" sz="1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-MePy</a:t>
            </a:r>
          </a:p>
          <a:p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DDQ∙</a:t>
            </a:r>
            <a:r>
              <a:rPr lang="hr-HR" sz="1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-Me-2Pic</a:t>
            </a:r>
            <a:endParaRPr lang="hr-H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7041" y="838200"/>
            <a:ext cx="534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vs</a:t>
            </a:r>
            <a:r>
              <a:rPr lang="hr-HR" sz="24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. interplanar distance (100 K)</a:t>
            </a:r>
            <a:endParaRPr lang="hr-HR" sz="24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2398" y="2743323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rgbClr val="713305"/>
                </a:solidFill>
                <a:latin typeface="Bookman Old Style" panose="02050604050505020204" pitchFamily="18" charset="0"/>
              </a:rPr>
              <a:t>3.2855(16) Å</a:t>
            </a:r>
            <a:endParaRPr lang="hr-HR" sz="2000" b="1" dirty="0">
              <a:solidFill>
                <a:srgbClr val="713305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2398" y="3505200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rgbClr val="156925"/>
                </a:solidFill>
                <a:latin typeface="Bookman Old Style" panose="02050604050505020204" pitchFamily="18" charset="0"/>
              </a:rPr>
              <a:t>3.1587(13) Å</a:t>
            </a:r>
            <a:endParaRPr lang="hr-HR" sz="2000" b="1" dirty="0">
              <a:solidFill>
                <a:srgbClr val="156925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4648200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rgbClr val="1C11FF"/>
                </a:solidFill>
                <a:latin typeface="Bookman Old Style" panose="02050604050505020204" pitchFamily="18" charset="0"/>
              </a:rPr>
              <a:t>3.122(3) Å</a:t>
            </a:r>
            <a:endParaRPr lang="hr-HR" sz="2000" b="1" dirty="0">
              <a:solidFill>
                <a:srgbClr val="1C11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1000" y="6488668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CrystEngComm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2018,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1862-1873.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1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Inductive effect of the substituents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4" descr="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519020"/>
            <a:ext cx="2819400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B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6" y="1585912"/>
            <a:ext cx="2895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D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77" y="1486693"/>
            <a:ext cx="2971800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352800" y="1279524"/>
            <a:ext cx="769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Cl</a:t>
            </a:r>
            <a:r>
              <a:rPr lang="hr-HR" altLang="sr-Latn-RS" sz="2000" b="1" baseline="-25000" dirty="0">
                <a:solidFill>
                  <a:schemeClr val="bg1"/>
                </a:solidFill>
                <a:latin typeface="Bookman Old Style" pitchFamily="18" charset="0"/>
              </a:rPr>
              <a:t>4</a:t>
            </a:r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Q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69875" y="1279525"/>
            <a:ext cx="796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Br</a:t>
            </a:r>
            <a:r>
              <a:rPr lang="hr-HR" altLang="sr-Latn-RS" sz="2000" b="1" baseline="-25000" dirty="0">
                <a:solidFill>
                  <a:schemeClr val="bg1"/>
                </a:solidFill>
                <a:latin typeface="Bookman Old Style" pitchFamily="18" charset="0"/>
              </a:rPr>
              <a:t>4</a:t>
            </a:r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Q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407727" y="1239909"/>
            <a:ext cx="784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2000" b="1" dirty="0">
                <a:solidFill>
                  <a:schemeClr val="bg1"/>
                </a:solidFill>
                <a:latin typeface="Bookman Old Style" pitchFamily="18" charset="0"/>
              </a:rPr>
              <a:t>DDQ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62000" y="2362200"/>
            <a:ext cx="473075" cy="304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712369" y="2286000"/>
            <a:ext cx="473075" cy="3048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629400" y="2133600"/>
            <a:ext cx="701676" cy="457200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041525" y="3124200"/>
            <a:ext cx="473075" cy="30480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953000" y="3008744"/>
            <a:ext cx="473075" cy="304800"/>
          </a:xfrm>
          <a:prstGeom prst="straightConnector1">
            <a:avLst/>
          </a:prstGeom>
          <a:ln w="508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077200" y="2978726"/>
            <a:ext cx="473075" cy="304800"/>
          </a:xfrm>
          <a:prstGeom prst="straightConnector1">
            <a:avLst/>
          </a:prstGeom>
          <a:ln w="508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62000" y="3069503"/>
            <a:ext cx="473076" cy="35949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737769" y="2995250"/>
            <a:ext cx="473076" cy="359497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687127" y="2981395"/>
            <a:ext cx="643949" cy="403732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992746" y="2362200"/>
            <a:ext cx="473076" cy="359497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953000" y="2258651"/>
            <a:ext cx="473076" cy="359497"/>
          </a:xfrm>
          <a:prstGeom prst="straightConnector1">
            <a:avLst/>
          </a:prstGeom>
          <a:ln w="508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077199" y="2258651"/>
            <a:ext cx="533401" cy="332149"/>
          </a:xfrm>
          <a:prstGeom prst="straightConnector1">
            <a:avLst/>
          </a:prstGeom>
          <a:ln w="508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61411" y="5662528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97276" y="5814928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00272" y="6305490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7022" y="4595728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97276" y="4591110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799839" y="4552890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18446" y="5814928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HOMO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88936" y="6034929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HOMO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91952" y="6305490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HOMO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53071" y="419100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LUMO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0194" y="419729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LUMO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22758" y="417189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LUMO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641185" y="5286148"/>
            <a:ext cx="0" cy="6010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513406" y="5493964"/>
            <a:ext cx="0" cy="6010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7734894" y="5948218"/>
            <a:ext cx="0" cy="6010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57200" y="4614838"/>
            <a:ext cx="0" cy="104769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30095" y="4901241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</a:t>
            </a:r>
            <a:endParaRPr lang="hr-HR" sz="2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3378090" y="4614839"/>
            <a:ext cx="0" cy="127231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550985" y="5011836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</a:t>
            </a:r>
            <a:endParaRPr lang="hr-HR" sz="2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6637734" y="4572002"/>
            <a:ext cx="49393" cy="1733488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10629" y="5158025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Δ</a:t>
            </a:r>
            <a:r>
              <a:rPr lang="hr-HR" sz="24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</a:t>
            </a:r>
            <a:endParaRPr lang="hr-HR" sz="240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6488668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CrystEngComm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2018, 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1862-1873.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5" grpId="0"/>
      <p:bldP spid="46" grpId="0"/>
      <p:bldP spid="53" grpId="0"/>
      <p:bldP spid="55" grpId="0"/>
      <p:bldP spid="5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New research: pancake bonding under extreme conditions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Collaboration with E. V. Boldyreva (Novosibirsk State University)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Variable-temperature crystallography   (80 – 400 K)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High-pressure crystallography (up to </a:t>
            </a:r>
            <a:r>
              <a:rPr lang="hr-HR" sz="2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ca.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10 GPa)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Electric conductivity and magnetism measurements under high pressure?</a:t>
            </a:r>
            <a:endParaRPr lang="hr-H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Conclusions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817185"/>
              </p:ext>
            </p:extLst>
          </p:nvPr>
        </p:nvGraphicFramePr>
        <p:xfrm>
          <a:off x="152400" y="904240"/>
          <a:ext cx="8839200" cy="549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  <a:gridCol w="2209800"/>
              </a:tblGrid>
              <a:tr h="370840"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weak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medium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strong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i="1" dirty="0" smtClean="0">
                          <a:latin typeface="Bookman Old Style" panose="02050604050505020204" pitchFamily="18" charset="0"/>
                        </a:rPr>
                        <a:t>E</a:t>
                      </a:r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 / kcal mol</a:t>
                      </a:r>
                      <a:r>
                        <a:rPr lang="hr-HR" b="1" baseline="30000" dirty="0" smtClean="0">
                          <a:latin typeface="Bookman Old Style" panose="02050604050505020204" pitchFamily="18" charset="0"/>
                        </a:rPr>
                        <a:t>-1</a:t>
                      </a:r>
                      <a:endParaRPr lang="hr-HR" b="1" baseline="300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&lt;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 5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5 - 15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15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Dominant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 interaction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dispersion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electrostatic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covalent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Hydrogen bonding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C-H···O,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 C-H</a:t>
                      </a:r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···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S, </a:t>
                      </a:r>
                    </a:p>
                    <a:p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C-H</a:t>
                      </a:r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···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Cl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O-H···O, N-H···N, O-H···N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RAHB, CAHB,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 LBHB, </a:t>
                      </a:r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HF···FH,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 OH</a:t>
                      </a:r>
                      <a:r>
                        <a:rPr lang="hr-HR" b="1" baseline="-25000" dirty="0" smtClean="0">
                          <a:latin typeface="Bookman Old Style" panose="02050604050505020204" pitchFamily="18" charset="0"/>
                        </a:rPr>
                        <a:t>2</a:t>
                      </a:r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···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H</a:t>
                      </a:r>
                      <a:r>
                        <a:rPr lang="hr-HR" b="1" baseline="30000" dirty="0" smtClean="0">
                          <a:latin typeface="Bookman Old Style" panose="02050604050505020204" pitchFamily="18" charset="0"/>
                        </a:rPr>
                        <a:t>+</a:t>
                      </a:r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···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H</a:t>
                      </a:r>
                      <a:r>
                        <a:rPr lang="hr-HR" b="1" baseline="-25000" dirty="0" smtClean="0">
                          <a:latin typeface="Bookman Old Style" panose="02050604050505020204" pitchFamily="18" charset="0"/>
                        </a:rPr>
                        <a:t>2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O (Zundel ion)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172720"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Halogen bonding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C-Cl···O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N-Br···N, N-I···N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i="1" dirty="0" smtClean="0">
                          <a:latin typeface="Bookman Old Style" panose="02050604050505020204" pitchFamily="18" charset="0"/>
                        </a:rPr>
                        <a:t>N</a:t>
                      </a:r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-bs···3,5-dmp,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 halonium ions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endParaRPr lang="hr-HR" b="1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l-GR" b="1" dirty="0" smtClean="0">
                          <a:latin typeface="Bookman Old Style" panose="02050604050505020204" pitchFamily="18" charset="0"/>
                        </a:rPr>
                        <a:t>π</a:t>
                      </a:r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-stacking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aromatics,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 heteroaromatics...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quinones, metal-chelates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latin typeface="Bookman Old Style" panose="02050604050505020204" pitchFamily="18" charset="0"/>
                        </a:rPr>
                        <a:t>planar radicals: dimers, trimers, equidistan</a:t>
                      </a:r>
                      <a:r>
                        <a:rPr lang="hr-HR" b="1" baseline="0" dirty="0" smtClean="0">
                          <a:latin typeface="Bookman Old Style" panose="02050604050505020204" pitchFamily="18" charset="0"/>
                        </a:rPr>
                        <a:t>t stacks</a:t>
                      </a:r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969545" y="6488668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IUCrJ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2019,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6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156-166.</a:t>
            </a:r>
          </a:p>
        </p:txBody>
      </p:sp>
    </p:spTree>
    <p:extLst>
      <p:ext uri="{BB962C8B-B14F-4D97-AF65-F5344CB8AC3E}">
        <p14:creationId xmlns:p14="http://schemas.microsoft.com/office/powerpoint/2010/main" val="11387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19" y="51324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Acknowlegdements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kstniOkvir 4"/>
          <p:cNvSpPr txBox="1"/>
          <p:nvPr/>
        </p:nvSpPr>
        <p:spPr>
          <a:xfrm>
            <a:off x="79438" y="5858470"/>
            <a:ext cx="8912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Croatian Science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Foundation, grant no. IP-2014-09-4079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Croatian Academy of Sciences and Arts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French-Croatian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bilateral, Slovenian-Croatian bilateral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554" y="1041903"/>
            <a:ext cx="302839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RBI, Zagreb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Biserka Kojić-Prodić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Zoran Štefanić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Marijana Jurić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Lidija Androš Dubraja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Nadica Maltar-Strmečki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Ana Šantić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Dijana Žilić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Darko Babić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Valentina Milašinović</a:t>
            </a:r>
          </a:p>
          <a:p>
            <a:r>
              <a:rPr lang="hr-HR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Lidija Kanižaj</a:t>
            </a:r>
            <a:endParaRPr lang="hr-HR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2088" y="1051865"/>
            <a:ext cx="28696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Université de Lorraine</a:t>
            </a:r>
          </a:p>
          <a:p>
            <a:r>
              <a:rPr lang="hr-HR" b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Christian Jelsch</a:t>
            </a:r>
          </a:p>
          <a:p>
            <a:r>
              <a:rPr lang="hr-HR" b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Claude Lecomte</a:t>
            </a:r>
          </a:p>
          <a:p>
            <a:r>
              <a:rPr lang="hr-HR" b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Emmanuel Wenger</a:t>
            </a:r>
          </a:p>
          <a:p>
            <a:r>
              <a:rPr lang="hr-HR" b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Slimane Dahaoui</a:t>
            </a:r>
            <a:endParaRPr lang="hr-HR" b="1" dirty="0">
              <a:solidFill>
                <a:srgbClr val="92D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2690" y="1107708"/>
            <a:ext cx="2610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University of Zagreb</a:t>
            </a:r>
          </a:p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Vladimir Stilinović</a:t>
            </a:r>
          </a:p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Damir Pajić</a:t>
            </a:r>
          </a:p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Nikolina Novosel</a:t>
            </a:r>
          </a:p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Krešo Zadro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6947" y="2604502"/>
            <a:ext cx="2914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University of Ljubljana</a:t>
            </a:r>
          </a:p>
          <a:p>
            <a:r>
              <a:rPr lang="hr-H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Anton Meden</a:t>
            </a:r>
            <a:endParaRPr lang="hr-HR" b="1" dirty="0">
              <a:solidFill>
                <a:schemeClr val="accent4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554" y="4261421"/>
            <a:ext cx="21467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KI, Ljubljana</a:t>
            </a:r>
          </a:p>
          <a:p>
            <a:r>
              <a:rPr lang="hr-H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Jernej Stare</a:t>
            </a:r>
          </a:p>
          <a:p>
            <a:r>
              <a:rPr lang="hr-H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Gregor Mali</a:t>
            </a:r>
          </a:p>
          <a:p>
            <a:r>
              <a:rPr lang="hr-H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Dušan Hadži</a:t>
            </a:r>
          </a:p>
          <a:p>
            <a:r>
              <a:rPr lang="hr-H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Jože Grdadolnik</a:t>
            </a:r>
          </a:p>
          <a:p>
            <a:endParaRPr lang="hr-HR" b="1" dirty="0">
              <a:solidFill>
                <a:schemeClr val="tx2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54" descr="hrzz_logo_en_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01" y="5943600"/>
            <a:ext cx="1862699" cy="80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05938" y="3041255"/>
            <a:ext cx="3845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Rigaku </a:t>
            </a:r>
            <a:r>
              <a:rPr lang="hr-HR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Oxford Diffraction </a:t>
            </a:r>
            <a:r>
              <a:rPr lang="hr-HR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Ltd</a:t>
            </a:r>
            <a:r>
              <a:rPr lang="hr-HR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hr-H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Marcus Winter</a:t>
            </a:r>
          </a:p>
          <a:p>
            <a:r>
              <a:rPr lang="hr-H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Dyanne Cruikshank</a:t>
            </a:r>
          </a:p>
          <a:p>
            <a:endParaRPr lang="hr-HR" b="1" dirty="0">
              <a:solidFill>
                <a:schemeClr val="accent2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4249473"/>
            <a:ext cx="2961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Georgetown Univ., USA</a:t>
            </a:r>
          </a:p>
          <a:p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Miklosz Kertesz</a:t>
            </a:r>
          </a:p>
          <a:p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Zhongyu Mou</a:t>
            </a:r>
            <a:endParaRPr lang="hr-HR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8097" y="4554462"/>
            <a:ext cx="3193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UNAM, Mexico City</a:t>
            </a:r>
          </a:p>
          <a:p>
            <a:r>
              <a:rPr lang="hr-H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Jesús Hernández-Trujillo</a:t>
            </a:r>
          </a:p>
          <a:p>
            <a:r>
              <a:rPr lang="hr-H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Bruno Landeros-Rivera</a:t>
            </a:r>
            <a:endParaRPr lang="hr-HR" b="1" dirty="0">
              <a:solidFill>
                <a:schemeClr val="accent3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1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Common misconceptions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 occurs only between aromatic rings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 is a weak interaction (</a:t>
            </a:r>
            <a:r>
              <a:rPr lang="hr-HR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&lt; 1 kcal mol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 crystal packing it plays a ‘second fiddle’ to stronger interactions such as hydrogen bonding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 can’t be used in crystal engineering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3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73"/>
            <a:ext cx="9145117" cy="6610927"/>
          </a:xfrm>
        </p:spPr>
      </p:pic>
      <p:grpSp>
        <p:nvGrpSpPr>
          <p:cNvPr id="8" name="Group 7"/>
          <p:cNvGrpSpPr/>
          <p:nvPr/>
        </p:nvGrpSpPr>
        <p:grpSpPr>
          <a:xfrm>
            <a:off x="1311560" y="159324"/>
            <a:ext cx="3810000" cy="1066800"/>
            <a:chOff x="1752600" y="170764"/>
            <a:chExt cx="3810000" cy="1066800"/>
          </a:xfrm>
        </p:grpSpPr>
        <p:sp>
          <p:nvSpPr>
            <p:cNvPr id="7" name="Oval 6"/>
            <p:cNvSpPr/>
            <p:nvPr/>
          </p:nvSpPr>
          <p:spPr>
            <a:xfrm>
              <a:off x="1752600" y="170764"/>
              <a:ext cx="3810000" cy="1066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38927" y="380999"/>
              <a:ext cx="3416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 smtClean="0">
                  <a:latin typeface="Comic Sans MS" panose="030F0702030302020204" pitchFamily="66" charset="0"/>
                </a:rPr>
                <a:t>Look, these coins stack!</a:t>
              </a:r>
            </a:p>
            <a:p>
              <a:r>
                <a:rPr lang="hr-HR" b="1" dirty="0" smtClean="0">
                  <a:latin typeface="Comic Sans MS" panose="030F0702030302020204" pitchFamily="66" charset="0"/>
                </a:rPr>
                <a:t>That means gold is aromatic!</a:t>
              </a:r>
              <a:endParaRPr lang="hr-HR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91200" y="0"/>
            <a:ext cx="3392055" cy="1143000"/>
            <a:chOff x="5791200" y="0"/>
            <a:chExt cx="3392055" cy="1143000"/>
          </a:xfrm>
        </p:grpSpPr>
        <p:sp>
          <p:nvSpPr>
            <p:cNvPr id="10" name="Oval 9"/>
            <p:cNvSpPr/>
            <p:nvPr/>
          </p:nvSpPr>
          <p:spPr>
            <a:xfrm>
              <a:off x="5791200" y="0"/>
              <a:ext cx="3392055" cy="1143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44491" y="113437"/>
              <a:ext cx="297180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700" b="1" dirty="0" smtClean="0">
                  <a:latin typeface="Comic Sans MS" panose="030F0702030302020204" pitchFamily="66" charset="0"/>
                </a:rPr>
                <a:t>An amazing discovery,</a:t>
              </a:r>
            </a:p>
            <a:p>
              <a:r>
                <a:rPr lang="hr-HR" sz="1700" b="1" dirty="0" smtClean="0">
                  <a:latin typeface="Comic Sans MS" panose="030F0702030302020204" pitchFamily="66" charset="0"/>
                </a:rPr>
                <a:t>your majesty! It could</a:t>
              </a:r>
            </a:p>
            <a:p>
              <a:r>
                <a:rPr lang="hr-HR" sz="1700" b="1" dirty="0" smtClean="0">
                  <a:latin typeface="Comic Sans MS" panose="030F0702030302020204" pitchFamily="66" charset="0"/>
                </a:rPr>
                <a:t>win us an IgNobel prize!</a:t>
              </a:r>
              <a:endParaRPr lang="hr-HR" sz="17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78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Types of 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-interactions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391400" cy="4525963"/>
          </a:xfrm>
        </p:spPr>
        <p:txBody>
          <a:bodyPr>
            <a:norm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Weak: dominantly dispersion, </a:t>
            </a:r>
            <a:r>
              <a:rPr lang="hr-HR" sz="2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&lt; 5 kcal mol</a:t>
            </a:r>
            <a:r>
              <a:rPr lang="hr-HR" sz="28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Medium: dominantly electrostatic, </a:t>
            </a:r>
            <a:r>
              <a:rPr lang="hr-HR" sz="2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= 5 – 15 kcal mol</a:t>
            </a:r>
            <a:r>
              <a:rPr lang="hr-HR" sz="28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Strong: partially covalent, </a:t>
            </a:r>
            <a:r>
              <a:rPr lang="hr-HR" sz="2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&gt; 15 kcal mol</a:t>
            </a:r>
            <a:r>
              <a:rPr lang="hr-HR" sz="2800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</a:p>
          <a:p>
            <a:endParaRPr lang="hr-HR" sz="2800" b="1" baseline="30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hr-HR" sz="2800" b="1" baseline="30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Similar to stacking: 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</a:t>
            </a:r>
            <a:r>
              <a:rPr lang="hr-H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-hole interactions</a:t>
            </a:r>
            <a:endParaRPr lang="hr-H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Weak interactions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Aromatic rings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Heteroaromatic rings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Strongly charged non-aromatic rings (e.g. chloranilate dianions)</a:t>
            </a:r>
          </a:p>
          <a:p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Dominantly 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dispersion, </a:t>
            </a:r>
            <a:r>
              <a:rPr lang="hr-HR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E</a:t>
            </a:r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&lt; 5 kcal </a:t>
            </a:r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mol</a:t>
            </a:r>
            <a:r>
              <a:rPr lang="hr-HR" b="1" baseline="30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-1</a:t>
            </a:r>
          </a:p>
          <a:p>
            <a:r>
              <a:rPr lang="hr-H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Almost all studied examples</a:t>
            </a: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17953"/>
            <a:ext cx="5569442" cy="503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078622" y="1371600"/>
            <a:ext cx="29129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</a:rPr>
              <a:t>Typical centroid </a:t>
            </a:r>
            <a:endParaRPr lang="hr-HR" altLang="sr-Latn-RS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</a:rPr>
              <a:t>distance</a:t>
            </a:r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:</a:t>
            </a:r>
          </a:p>
          <a:p>
            <a:pPr algn="ctr"/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&gt; 3,8 </a:t>
            </a:r>
            <a:r>
              <a:rPr lang="en-US" altLang="sr-Latn-RS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  <a:endParaRPr lang="hr-HR" altLang="sr-Latn-RS" sz="2400" b="1" dirty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  <a:p>
            <a:pPr algn="ctr"/>
            <a:endParaRPr lang="en-US" altLang="sr-Latn-RS" sz="2400" b="1" dirty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167532" y="3135030"/>
            <a:ext cx="27478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</a:rPr>
              <a:t>Offset typically </a:t>
            </a:r>
            <a:endParaRPr lang="hr-HR" altLang="sr-Latn-RS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hr-HR" altLang="sr-Latn-RS" sz="2400" b="1" dirty="0" smtClean="0">
                <a:solidFill>
                  <a:schemeClr val="bg1"/>
                </a:solidFill>
                <a:latin typeface="Bookman Old Style" pitchFamily="18" charset="0"/>
              </a:rPr>
              <a:t>1,7 </a:t>
            </a:r>
            <a:r>
              <a:rPr lang="hr-HR" altLang="sr-Latn-RS" sz="2400" b="1" dirty="0">
                <a:solidFill>
                  <a:schemeClr val="bg1"/>
                </a:solidFill>
                <a:latin typeface="Bookman Old Style" pitchFamily="18" charset="0"/>
              </a:rPr>
              <a:t>– 1,8 </a:t>
            </a:r>
            <a:r>
              <a:rPr lang="en-US" altLang="sr-Latn-RS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Å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817851" y="6211669"/>
            <a:ext cx="83261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Hunter &amp; </a:t>
            </a:r>
            <a:r>
              <a:rPr lang="hr-HR" altLang="sr-Latn-RS" b="1" dirty="0">
                <a:solidFill>
                  <a:schemeClr val="bg1"/>
                </a:solidFill>
                <a:latin typeface="Bookman Old Style" pitchFamily="18" charset="0"/>
              </a:rPr>
              <a:t>Sanders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hr-HR" altLang="sr-Latn-RS" b="1" i="1" dirty="0" smtClean="0">
                <a:solidFill>
                  <a:schemeClr val="bg1"/>
                </a:solidFill>
                <a:latin typeface="Bookman Old Style" pitchFamily="18" charset="0"/>
              </a:rPr>
              <a:t>JACS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1990, </a:t>
            </a:r>
            <a:r>
              <a:rPr lang="hr-HR" altLang="sr-Latn-RS" b="1" i="1" dirty="0" smtClean="0">
                <a:solidFill>
                  <a:schemeClr val="bg1"/>
                </a:solidFill>
                <a:latin typeface="Bookman Old Style" pitchFamily="18" charset="0"/>
              </a:rPr>
              <a:t>112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5525.</a:t>
            </a:r>
          </a:p>
          <a:p>
            <a:pPr algn="r"/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Hunter, Singh, Thornton, </a:t>
            </a:r>
            <a:r>
              <a:rPr lang="hr-HR" altLang="sr-Latn-RS" b="1" i="1" dirty="0" smtClean="0">
                <a:solidFill>
                  <a:schemeClr val="bg1"/>
                </a:solidFill>
                <a:latin typeface="Bookman Old Style" pitchFamily="18" charset="0"/>
              </a:rPr>
              <a:t>J. Mol. Biol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1991, </a:t>
            </a:r>
            <a:r>
              <a:rPr lang="hr-HR" altLang="sr-Latn-RS" b="1" i="1" dirty="0" smtClean="0">
                <a:solidFill>
                  <a:schemeClr val="bg1"/>
                </a:solidFill>
                <a:latin typeface="Bookman Old Style" pitchFamily="18" charset="0"/>
              </a:rPr>
              <a:t>208</a:t>
            </a:r>
            <a:r>
              <a:rPr lang="hr-HR" altLang="sr-Latn-RS" b="1" dirty="0" smtClean="0">
                <a:solidFill>
                  <a:schemeClr val="bg1"/>
                </a:solidFill>
                <a:latin typeface="Bookman Old Style" pitchFamily="18" charset="0"/>
              </a:rPr>
              <a:t>, 837.</a:t>
            </a:r>
            <a:endParaRPr lang="hr-HR" altLang="sr-Latn-RS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2971800" y="5391727"/>
            <a:ext cx="1219200" cy="56014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09600" y="0"/>
            <a:ext cx="79816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4400" b="1" dirty="0">
                <a:solidFill>
                  <a:schemeClr val="bg1"/>
                </a:solidFill>
                <a:latin typeface="Bookman Old Style" pitchFamily="18" charset="0"/>
              </a:rPr>
              <a:t>Stacking of aromatic rings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4006" y="4756790"/>
            <a:ext cx="1426994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b="1" dirty="0" smtClean="0">
                <a:latin typeface="Bookman Old Style" panose="02050604050505020204" pitchFamily="18" charset="0"/>
              </a:rPr>
              <a:t>Attraction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266700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latin typeface="Bookman Old Style" panose="02050604050505020204" pitchFamily="18" charset="0"/>
              </a:rPr>
              <a:t>Repulsion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5319" y="5638800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latin typeface="Bookman Old Style" panose="02050604050505020204" pitchFamily="18" charset="0"/>
              </a:rPr>
              <a:t>offset</a:t>
            </a:r>
            <a:endParaRPr lang="hr-H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" y="160020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Bookman Old Style" panose="02050604050505020204" pitchFamily="18" charset="0"/>
              </a:rPr>
              <a:t>α</a:t>
            </a:r>
            <a:endParaRPr lang="hr-HR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2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5658</TotalTime>
  <Words>1600</Words>
  <Application>Microsoft Office PowerPoint</Application>
  <PresentationFormat>On-screen Show (4:3)</PresentationFormat>
  <Paragraphs>382</Paragraphs>
  <Slides>44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Bookman Old Style</vt:lpstr>
      <vt:lpstr>Calibri</vt:lpstr>
      <vt:lpstr>Comic Sans MS</vt:lpstr>
      <vt:lpstr>Office Theme</vt:lpstr>
      <vt:lpstr>ISIS/Draw Sketch</vt:lpstr>
      <vt:lpstr>Origin50.Graph</vt:lpstr>
      <vt:lpstr>Stacking interactions –  a broader perspective</vt:lpstr>
      <vt:lpstr>KHCA∙2H2O</vt:lpstr>
      <vt:lpstr>KHCA∙2H2O</vt:lpstr>
      <vt:lpstr>Is it because of stacking?</vt:lpstr>
      <vt:lpstr>Common misconceptions</vt:lpstr>
      <vt:lpstr>PowerPoint Presentation</vt:lpstr>
      <vt:lpstr>Types of π-interactions</vt:lpstr>
      <vt:lpstr>Weak interactions</vt:lpstr>
      <vt:lpstr>PowerPoint Presentation</vt:lpstr>
      <vt:lpstr>PowerPoint Presentation</vt:lpstr>
      <vt:lpstr>Rethinking the term „pi-stacking”</vt:lpstr>
      <vt:lpstr>PowerPoint Presentation</vt:lpstr>
      <vt:lpstr>PowerPoint Presentation</vt:lpstr>
      <vt:lpstr>Medium strong interactions</vt:lpstr>
      <vt:lpstr>Quinoid rings: no more quadrupoles</vt:lpstr>
      <vt:lpstr>Quinone anions: hydrogenchloranilate</vt:lpstr>
      <vt:lpstr>PowerPoint Presentation</vt:lpstr>
      <vt:lpstr>Metal-chelate rings: aromatic?</vt:lpstr>
      <vt:lpstr>Metal-chelate rings: aromatic?</vt:lpstr>
      <vt:lpstr>Stacking of metal-chelate rings in [Cu(CA)(2,2’-bpy)]</vt:lpstr>
      <vt:lpstr>Stacking of metal-chelate rings: electrostatic potential</vt:lpstr>
      <vt:lpstr>Stacking of metal-chelate rings: Voronoi-Dirichlet polyhedra</vt:lpstr>
      <vt:lpstr>π-Stacking of the coordination polymers: [Cu(CA)(MeCN)]n</vt:lpstr>
      <vt:lpstr>π-Stacking of the coordination polymers: [Cu(CA)(MeCN)]n</vt:lpstr>
      <vt:lpstr>Stacking or bonding? [Cu(CA)(1,10’-phen)]</vt:lpstr>
      <vt:lpstr>Stacking or bonding? [Cu(CA)(1,10’-phen)]</vt:lpstr>
      <vt:lpstr>Strong Interactions</vt:lpstr>
      <vt:lpstr>Pancake bonding between semiquinone radicals: KCl4Q·MeCOEt</vt:lpstr>
      <vt:lpstr>Three types of pancake-bonded stacks:  N-MePy·Cl4Q, [N-Me-4-(Me)2NPy]2(Cl4Q)3</vt:lpstr>
      <vt:lpstr>Interactions between the rings in a pancake-bonded dimer</vt:lpstr>
      <vt:lpstr>Critical points in a pancake-bonded dimer</vt:lpstr>
      <vt:lpstr>Pancake bonded dimer:  HOMO orbitals</vt:lpstr>
      <vt:lpstr>Interactions between the equidistant radicals</vt:lpstr>
      <vt:lpstr>Critical points between equidistant radicals</vt:lpstr>
      <vt:lpstr>Pancake bonding between equidistant rings: HOMO orbitals </vt:lpstr>
      <vt:lpstr>Pancake bonded polymer!</vt:lpstr>
      <vt:lpstr>PowerPoint Presentation</vt:lpstr>
      <vt:lpstr>Pancake bonding between three rings</vt:lpstr>
      <vt:lpstr>Pancake bonding between three rings: HOMO orbitals</vt:lpstr>
      <vt:lpstr>PowerPoint Presentation</vt:lpstr>
      <vt:lpstr>PowerPoint Presentation</vt:lpstr>
      <vt:lpstr>New research: pancake bonding under extreme conditions</vt:lpstr>
      <vt:lpstr>Conclusions</vt:lpstr>
      <vt:lpstr>Acknowlegdements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Krešo</dc:creator>
  <cp:lastModifiedBy>IRB</cp:lastModifiedBy>
  <cp:revision>186</cp:revision>
  <dcterms:created xsi:type="dcterms:W3CDTF">2006-08-16T00:00:00Z</dcterms:created>
  <dcterms:modified xsi:type="dcterms:W3CDTF">2019-06-26T11:04:20Z</dcterms:modified>
</cp:coreProperties>
</file>