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575" r:id="rId3"/>
    <p:sldId id="592" r:id="rId4"/>
    <p:sldId id="600" r:id="rId5"/>
    <p:sldId id="610" r:id="rId6"/>
    <p:sldId id="608" r:id="rId7"/>
    <p:sldId id="607" r:id="rId8"/>
    <p:sldId id="603" r:id="rId9"/>
    <p:sldId id="609" r:id="rId10"/>
    <p:sldId id="606" r:id="rId11"/>
    <p:sldId id="5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4638"/>
    <a:srgbClr val="F775C9"/>
    <a:srgbClr val="FF0000"/>
    <a:srgbClr val="FFFF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E171933-4619-4E11-9A3F-F7608DF75F80}" styleName="Srednji stil 1 - Isticanj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Stil teme 1 - Isticanj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Stil teme 1 - Isticanj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Stil teme 1 - Isticanj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Stil teme 1 - Isticanj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8390" autoAdjust="0"/>
  </p:normalViewPr>
  <p:slideViewPr>
    <p:cSldViewPr snapToGrid="0">
      <p:cViewPr varScale="1">
        <p:scale>
          <a:sx n="78" d="100"/>
          <a:sy n="78" d="100"/>
        </p:scale>
        <p:origin x="187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8A85E-19AF-429F-884B-FBC04414F839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A8B46-8B42-4345-B348-F17990000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290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3AAE-C02C-4B62-8FB0-BAC5B5F51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456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Prejudice</a:t>
            </a:r>
            <a:r>
              <a:rPr lang="hr-HR" dirty="0"/>
              <a:t> = negative </a:t>
            </a:r>
            <a:r>
              <a:rPr lang="hr-HR" dirty="0" err="1"/>
              <a:t>evaluation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a </a:t>
            </a:r>
            <a:r>
              <a:rPr lang="hr-HR" dirty="0" err="1"/>
              <a:t>group</a:t>
            </a:r>
            <a:r>
              <a:rPr lang="hr-HR" dirty="0"/>
              <a:t> </a:t>
            </a:r>
            <a:r>
              <a:rPr lang="hr-HR" dirty="0" err="1"/>
              <a:t>or</a:t>
            </a:r>
            <a:r>
              <a:rPr lang="hr-HR" dirty="0"/>
              <a:t> </a:t>
            </a:r>
            <a:r>
              <a:rPr lang="hr-HR" dirty="0" err="1"/>
              <a:t>an</a:t>
            </a:r>
            <a:r>
              <a:rPr lang="hr-HR" dirty="0"/>
              <a:t> </a:t>
            </a:r>
            <a:r>
              <a:rPr lang="hr-HR" dirty="0" err="1"/>
              <a:t>individual</a:t>
            </a:r>
            <a:r>
              <a:rPr lang="hr-HR" dirty="0"/>
              <a:t> </a:t>
            </a:r>
            <a:r>
              <a:rPr lang="hr-HR" dirty="0" err="1"/>
              <a:t>based</a:t>
            </a:r>
            <a:r>
              <a:rPr lang="hr-HR" dirty="0"/>
              <a:t> on </a:t>
            </a:r>
            <a:r>
              <a:rPr lang="hr-HR" dirty="0" err="1"/>
              <a:t>group</a:t>
            </a:r>
            <a:r>
              <a:rPr lang="hr-HR" dirty="0"/>
              <a:t> </a:t>
            </a:r>
            <a:r>
              <a:rPr lang="hr-HR" dirty="0" err="1"/>
              <a:t>membership</a:t>
            </a:r>
            <a:r>
              <a:rPr lang="hr-HR" dirty="0"/>
              <a:t> (</a:t>
            </a:r>
            <a:r>
              <a:rPr lang="hr-HR" dirty="0" err="1"/>
              <a:t>crandall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al</a:t>
            </a:r>
            <a:r>
              <a:rPr lang="hr-HR" dirty="0"/>
              <a:t>., 2002)</a:t>
            </a:r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A8B46-8B42-4345-B348-F1799000092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84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A8B46-8B42-4345-B348-F179900009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112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Maplecroft’s</a:t>
            </a:r>
            <a:r>
              <a:rPr lang="hr-HR" dirty="0"/>
              <a:t> human </a:t>
            </a:r>
            <a:r>
              <a:rPr lang="hr-HR" dirty="0" err="1"/>
              <a:t>rights</a:t>
            </a:r>
            <a:r>
              <a:rPr lang="hr-HR" dirty="0"/>
              <a:t> </a:t>
            </a:r>
            <a:r>
              <a:rPr lang="hr-HR" dirty="0" err="1"/>
              <a:t>risk</a:t>
            </a:r>
            <a:r>
              <a:rPr lang="hr-HR" dirty="0"/>
              <a:t> indeks 2012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A8B46-8B42-4345-B348-F1799000092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702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A8B46-8B42-4345-B348-F1799000092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559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A8B46-8B42-4345-B348-F1799000092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804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 obzirom da ih zanima </a:t>
            </a:r>
            <a:r>
              <a:rPr lang="hr-HR" dirty="0" err="1"/>
              <a:t>psoeno</a:t>
            </a:r>
            <a:r>
              <a:rPr lang="hr-HR" dirty="0"/>
              <a:t> razlika opća mjere specifična bilo bi čini mi se da bi bilo </a:t>
            </a:r>
            <a:r>
              <a:rPr lang="hr-HR" dirty="0" err="1"/>
              <a:t>dobor</a:t>
            </a:r>
            <a:r>
              <a:rPr lang="hr-HR" dirty="0"/>
              <a:t> kad bi mogao i slike za generalnu mjeru ugurati na isti slajd </a:t>
            </a:r>
          </a:p>
          <a:p>
            <a:endParaRPr lang="hr-HR" dirty="0"/>
          </a:p>
          <a:p>
            <a:r>
              <a:rPr lang="hr-HR" dirty="0"/>
              <a:t>*dodano</a:t>
            </a:r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A8B46-8B42-4345-B348-F1799000092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863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 raspravi odnosno zaključku malo mi nedostaje izravniji odgovori na neka od na početno navedenih zadataka ili problema</a:t>
            </a:r>
          </a:p>
          <a:p>
            <a:endParaRPr lang="hr-HR" dirty="0"/>
          </a:p>
          <a:p>
            <a:r>
              <a:rPr lang="hr-HR" dirty="0"/>
              <a:t>1. </a:t>
            </a:r>
            <a:r>
              <a:rPr lang="en-GB" dirty="0"/>
              <a:t>test the contact as predictor of generalized as well as specific prejudices towards national minorities (Roma, Jews, Muslims) in the context of other common predictors</a:t>
            </a:r>
            <a:r>
              <a:rPr lang="hr-HR" dirty="0"/>
              <a:t> IMA</a:t>
            </a:r>
          </a:p>
          <a:p>
            <a:endParaRPr lang="en-GB" dirty="0"/>
          </a:p>
          <a:p>
            <a:r>
              <a:rPr lang="hr-HR" dirty="0"/>
              <a:t>2. </a:t>
            </a:r>
            <a:r>
              <a:rPr lang="en-GB" dirty="0"/>
              <a:t>test the differences in predictiveness of contact in the context of specific macro-level indicators of inter-group equality and wellbeing (operationalized by national homogeneity, Human Development Index, GINI index, risk of violating human rights and socialist historical legacy)</a:t>
            </a:r>
            <a:endParaRPr lang="hr-HR" dirty="0"/>
          </a:p>
          <a:p>
            <a:r>
              <a:rPr lang="hr-HR" dirty="0"/>
              <a:t>Neki zaključak</a:t>
            </a:r>
            <a:endParaRPr lang="en-GB" dirty="0"/>
          </a:p>
          <a:p>
            <a:r>
              <a:rPr lang="hr-HR" dirty="0"/>
              <a:t>3. </a:t>
            </a:r>
            <a:r>
              <a:rPr lang="en-GB" dirty="0"/>
              <a:t>compare linear and interactive relationship of contact as a determinant of generalized prejudice and prejudice towards specific national minorities</a:t>
            </a:r>
          </a:p>
          <a:p>
            <a:r>
              <a:rPr lang="hr-HR" dirty="0" err="1"/>
              <a:t>letne</a:t>
            </a:r>
            <a:r>
              <a:rPr lang="hr-HR" dirty="0"/>
              <a:t> </a:t>
            </a:r>
          </a:p>
          <a:p>
            <a:r>
              <a:rPr lang="hr-HR" dirty="0"/>
              <a:t>Neki zaključak posebice u što rezultati govore o vrijednosti predrasuda prema specifičnim grupama u odnosu na generaliziranu mjeru </a:t>
            </a:r>
          </a:p>
          <a:p>
            <a:endParaRPr lang="hr-HR" dirty="0"/>
          </a:p>
          <a:p>
            <a:r>
              <a:rPr lang="hr-HR" dirty="0"/>
              <a:t>I pod </a:t>
            </a:r>
            <a:r>
              <a:rPr lang="hr-HR" dirty="0" err="1"/>
              <a:t>limitations</a:t>
            </a:r>
            <a:r>
              <a:rPr lang="hr-HR" dirty="0"/>
              <a:t> i mjera kontakta je ustvari vrlo općenita (</a:t>
            </a:r>
            <a:r>
              <a:rPr lang="hr-HR" dirty="0" err="1"/>
              <a:t>opećeniti</a:t>
            </a:r>
            <a:r>
              <a:rPr lang="hr-HR" dirty="0"/>
              <a:t> drugi a nije usmjerena samo na općenito nacionalne manjine ni </a:t>
            </a:r>
            <a:r>
              <a:rPr lang="hr-HR" dirty="0" err="1"/>
              <a:t>posbne</a:t>
            </a:r>
            <a:r>
              <a:rPr lang="hr-HR" dirty="0"/>
              <a:t> nacionalne manjine bilo bi bolje da smo imali takvu opću i </a:t>
            </a:r>
            <a:r>
              <a:rPr lang="hr-HR" dirty="0" err="1"/>
              <a:t>spcifične</a:t>
            </a:r>
            <a:r>
              <a:rPr lang="hr-HR" dirty="0"/>
              <a:t> mjere kontakta</a:t>
            </a:r>
          </a:p>
          <a:p>
            <a:endParaRPr lang="hr-HR" dirty="0"/>
          </a:p>
          <a:p>
            <a:r>
              <a:rPr lang="hr-HR" dirty="0"/>
              <a:t>* Dodani zaključci i proširena ograničenja</a:t>
            </a:r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A8B46-8B42-4345-B348-F1799000092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46036"/>
            <a:ext cx="12192000" cy="38015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7568"/>
            <a:ext cx="91440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4" y="-1"/>
            <a:ext cx="3055098" cy="2294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21933"/>
            <a:ext cx="9144000" cy="1833560"/>
          </a:xfrm>
        </p:spPr>
        <p:txBody>
          <a:bodyPr anchor="b"/>
          <a:lstStyle>
            <a:lvl1pPr algn="ctr">
              <a:defRPr sz="6000"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2" descr="Image result for eu fla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438" y="6122842"/>
            <a:ext cx="947208" cy="6347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9179681" y="6130633"/>
            <a:ext cx="1975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project has received funding from the European Union's Horizon 2020 research and innovation programme under grant agreement No 725349) </a:t>
            </a:r>
          </a:p>
          <a:p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733917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09601" y="365124"/>
            <a:ext cx="11582400" cy="132556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532" y="365125"/>
            <a:ext cx="10346267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7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408" y="6022413"/>
            <a:ext cx="1114116" cy="835587"/>
          </a:xfrm>
          <a:prstGeom prst="rect">
            <a:avLst/>
          </a:prstGeom>
        </p:spPr>
      </p:pic>
      <p:pic>
        <p:nvPicPr>
          <p:cNvPr id="1026" name="Picture 2" descr="Image result for eu fla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667" y="6122842"/>
            <a:ext cx="947208" cy="6347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262467"/>
            <a:ext cx="1032933" cy="15631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175875" y="6094493"/>
            <a:ext cx="1975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project has received funding from the European Union's Horizon 2020 research and innovation programme under grant agreement No 725349) </a:t>
            </a:r>
          </a:p>
          <a:p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07690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46037"/>
            <a:ext cx="12192000" cy="4631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4" y="0"/>
            <a:ext cx="2119404" cy="159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6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09601" y="365124"/>
            <a:ext cx="11582400" cy="132556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262467"/>
            <a:ext cx="1032933" cy="15631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932" y="365125"/>
            <a:ext cx="10320867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618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618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408" y="6022413"/>
            <a:ext cx="1114116" cy="835587"/>
          </a:xfrm>
          <a:prstGeom prst="rect">
            <a:avLst/>
          </a:prstGeom>
        </p:spPr>
      </p:pic>
      <p:pic>
        <p:nvPicPr>
          <p:cNvPr id="11" name="Picture 2" descr="Image result for eu fla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667" y="6122842"/>
            <a:ext cx="947208" cy="6347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943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60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09601" y="365124"/>
            <a:ext cx="11582400" cy="132556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262467"/>
            <a:ext cx="1032933" cy="15631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932" y="365125"/>
            <a:ext cx="10322455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38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8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408" y="6022413"/>
            <a:ext cx="1114116" cy="835587"/>
          </a:xfrm>
          <a:prstGeom prst="rect">
            <a:avLst/>
          </a:prstGeom>
        </p:spPr>
      </p:pic>
      <p:pic>
        <p:nvPicPr>
          <p:cNvPr id="13" name="Picture 2" descr="Image result for eu fla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667" y="6122842"/>
            <a:ext cx="947208" cy="6347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06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09601" y="365124"/>
            <a:ext cx="11582400" cy="132556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262467"/>
            <a:ext cx="1032933" cy="15631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932" y="365125"/>
            <a:ext cx="10320867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408" y="6022413"/>
            <a:ext cx="1114116" cy="835587"/>
          </a:xfrm>
          <a:prstGeom prst="rect">
            <a:avLst/>
          </a:prstGeom>
        </p:spPr>
      </p:pic>
      <p:pic>
        <p:nvPicPr>
          <p:cNvPr id="9" name="Picture 2" descr="Image result for eu fla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667" y="6122842"/>
            <a:ext cx="947208" cy="6347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465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82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965" y="3847568"/>
            <a:ext cx="10499035" cy="183356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i="0" dirty="0"/>
              <a:t>Tomislav Pavlović</a:t>
            </a:r>
            <a:r>
              <a:rPr lang="hr-HR" sz="1800" i="0" dirty="0"/>
              <a:t>*, Renata Franc</a:t>
            </a:r>
            <a:endParaRPr lang="en-US" sz="1800" i="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i="0" dirty="0"/>
              <a:t>Ivo Pilar Institute of Social Sciences </a:t>
            </a:r>
            <a:endParaRPr lang="hr-HR" sz="1800" i="0" dirty="0"/>
          </a:p>
          <a:p>
            <a:pPr algn="l">
              <a:lnSpc>
                <a:spcPct val="100000"/>
              </a:lnSpc>
            </a:pPr>
            <a:endParaRPr lang="hr-HR" sz="1800" i="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1800" i="0" dirty="0">
                <a:solidFill>
                  <a:prstClr val="black"/>
                </a:solidFill>
              </a:rPr>
              <a:t>The </a:t>
            </a:r>
            <a:r>
              <a:rPr lang="hr-HR" sz="1800" i="0" dirty="0">
                <a:solidFill>
                  <a:prstClr val="black"/>
                </a:solidFill>
              </a:rPr>
              <a:t>ESRA </a:t>
            </a:r>
            <a:r>
              <a:rPr lang="en-GB" sz="1800" i="0" dirty="0">
                <a:solidFill>
                  <a:prstClr val="black"/>
                </a:solidFill>
              </a:rPr>
              <a:t>Con</a:t>
            </a:r>
            <a:r>
              <a:rPr lang="hr-HR" sz="1800" i="0" dirty="0" err="1">
                <a:solidFill>
                  <a:prstClr val="black"/>
                </a:solidFill>
              </a:rPr>
              <a:t>ference</a:t>
            </a:r>
            <a:r>
              <a:rPr lang="hr-HR" sz="1800" i="0" dirty="0">
                <a:solidFill>
                  <a:prstClr val="black"/>
                </a:solidFill>
              </a:rPr>
              <a:t>, University </a:t>
            </a:r>
            <a:r>
              <a:rPr lang="hr-HR" sz="1800" i="0" dirty="0" err="1">
                <a:solidFill>
                  <a:prstClr val="black"/>
                </a:solidFill>
              </a:rPr>
              <a:t>of</a:t>
            </a:r>
            <a:r>
              <a:rPr lang="hr-HR" sz="1800" i="0" dirty="0">
                <a:solidFill>
                  <a:prstClr val="black"/>
                </a:solidFill>
              </a:rPr>
              <a:t> Zagreb</a:t>
            </a:r>
            <a:r>
              <a:rPr lang="en-GB" sz="1800" i="0" dirty="0">
                <a:solidFill>
                  <a:prstClr val="black"/>
                </a:solidFill>
              </a:rPr>
              <a:t>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hr-HR" sz="1800" i="0" dirty="0" err="1">
                <a:solidFill>
                  <a:prstClr val="black"/>
                </a:solidFill>
              </a:rPr>
              <a:t>July</a:t>
            </a:r>
            <a:r>
              <a:rPr lang="en-GB" sz="1800" i="0" dirty="0">
                <a:solidFill>
                  <a:prstClr val="black"/>
                </a:solidFill>
              </a:rPr>
              <a:t> </a:t>
            </a:r>
            <a:r>
              <a:rPr lang="hr-HR" sz="1800" i="0" dirty="0">
                <a:solidFill>
                  <a:prstClr val="black"/>
                </a:solidFill>
              </a:rPr>
              <a:t>15 - 19</a:t>
            </a:r>
            <a:r>
              <a:rPr lang="en-GB" sz="1800" i="0" dirty="0">
                <a:solidFill>
                  <a:prstClr val="black"/>
                </a:solidFill>
              </a:rPr>
              <a:t>, 2019</a:t>
            </a:r>
            <a:r>
              <a:rPr lang="hr-HR" sz="1800" i="0" dirty="0">
                <a:solidFill>
                  <a:prstClr val="black"/>
                </a:solidFill>
              </a:rPr>
              <a:t>, Zagreb</a:t>
            </a:r>
            <a:endParaRPr lang="en-GB" sz="1800" i="0" dirty="0">
              <a:solidFill>
                <a:prstClr val="black"/>
              </a:solidFill>
            </a:endParaRPr>
          </a:p>
          <a:p>
            <a:pPr algn="l">
              <a:lnSpc>
                <a:spcPct val="100000"/>
              </a:lnSpc>
            </a:pPr>
            <a:endParaRPr lang="en-US" sz="1800" i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610" y="142504"/>
            <a:ext cx="7837715" cy="3056387"/>
          </a:xfrm>
        </p:spPr>
        <p:txBody>
          <a:bodyPr>
            <a:noAutofit/>
          </a:bodyPr>
          <a:lstStyle/>
          <a:p>
            <a:pPr algn="just"/>
            <a:r>
              <a:rPr lang="en-US" sz="4000" dirty="0"/>
              <a:t>The role  of contextual factors in the effect of contact on generalized and specific prejudices towards national minorities: a cross-national approach  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6170961"/>
            <a:ext cx="781396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kumimoji="0" lang="hr-H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Tomislav Pavlović’s work on DARE  has been supported by a Croatian Science Foundation within 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Young Researchers’ Career Development Project – Training of Doctoral Students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(DOK-01-2018) 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financed by the European Union from the European Social Fund (ESF).</a:t>
            </a:r>
            <a:r>
              <a:rPr kumimoji="0" lang="hr-HR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GB" sz="1050" dirty="0"/>
              <a:t>This publication reflects </a:t>
            </a:r>
          </a:p>
          <a:p>
            <a:pPr fontAlgn="base"/>
            <a:r>
              <a:rPr lang="en-GB" sz="1050" dirty="0"/>
              <a:t>only the views of the authors; the European Commission and Research Executive Agency are not responsible for any information it contains.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C721A26C-1BD6-4806-9E26-E8195AEF03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3" y="6110252"/>
            <a:ext cx="1000738" cy="67560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B68F8E2-2BFC-4C2F-B99C-F35C12A7E5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933" t="43662" r="39189" b="43662"/>
          <a:stretch/>
        </p:blipFill>
        <p:spPr>
          <a:xfrm>
            <a:off x="11306343" y="5262560"/>
            <a:ext cx="716692" cy="83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80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0578EE-2F3C-4928-83DD-9162CDEB1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410" y="365125"/>
            <a:ext cx="10059389" cy="1325563"/>
          </a:xfrm>
        </p:spPr>
        <p:txBody>
          <a:bodyPr/>
          <a:lstStyle/>
          <a:p>
            <a:r>
              <a:rPr lang="hr-HR" dirty="0" err="1"/>
              <a:t>Discussion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DAFB59-1A8F-4740-B5CB-BA8A7791D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304" y="1690688"/>
            <a:ext cx="10515600" cy="4403725"/>
          </a:xfrm>
        </p:spPr>
        <p:txBody>
          <a:bodyPr>
            <a:normAutofit fontScale="55000" lnSpcReduction="20000"/>
          </a:bodyPr>
          <a:lstStyle/>
          <a:p>
            <a:r>
              <a:rPr lang="hr-HR" dirty="0" err="1"/>
              <a:t>Contact</a:t>
            </a:r>
            <a:r>
              <a:rPr lang="hr-HR" dirty="0"/>
              <a:t> </a:t>
            </a:r>
            <a:r>
              <a:rPr lang="hr-HR" dirty="0" err="1"/>
              <a:t>generally</a:t>
            </a:r>
            <a:r>
              <a:rPr lang="hr-HR" dirty="0"/>
              <a:t> </a:t>
            </a:r>
            <a:r>
              <a:rPr lang="hr-HR" dirty="0" err="1"/>
              <a:t>lowers</a:t>
            </a:r>
            <a:r>
              <a:rPr lang="hr-HR" dirty="0"/>
              <a:t> </a:t>
            </a:r>
            <a:r>
              <a:rPr lang="hr-HR" dirty="0" err="1"/>
              <a:t>prejudice</a:t>
            </a:r>
            <a:r>
              <a:rPr lang="hr-HR" dirty="0"/>
              <a:t> (</a:t>
            </a:r>
            <a:r>
              <a:rPr lang="hr-HR" dirty="0" err="1"/>
              <a:t>in</a:t>
            </a:r>
            <a:r>
              <a:rPr lang="hr-HR" dirty="0"/>
              <a:t> line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hundreds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studies</a:t>
            </a:r>
            <a:r>
              <a:rPr lang="hr-HR" dirty="0"/>
              <a:t>; </a:t>
            </a:r>
            <a:r>
              <a:rPr lang="hr-HR" dirty="0" err="1"/>
              <a:t>Pettigrew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Tropp</a:t>
            </a:r>
            <a:r>
              <a:rPr lang="hr-HR" dirty="0"/>
              <a:t>, 2006; </a:t>
            </a:r>
            <a:r>
              <a:rPr lang="hr-HR" dirty="0" err="1"/>
              <a:t>Kende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al</a:t>
            </a:r>
            <a:r>
              <a:rPr lang="hr-HR" dirty="0"/>
              <a:t>., 2017)</a:t>
            </a:r>
          </a:p>
          <a:p>
            <a:pPr lvl="1"/>
            <a:r>
              <a:rPr lang="hr-HR" dirty="0" err="1"/>
              <a:t>Generalized</a:t>
            </a:r>
            <a:r>
              <a:rPr lang="hr-HR" dirty="0"/>
              <a:t>, </a:t>
            </a:r>
            <a:r>
              <a:rPr lang="hr-HR" dirty="0" err="1"/>
              <a:t>against</a:t>
            </a:r>
            <a:r>
              <a:rPr lang="hr-HR" dirty="0"/>
              <a:t> </a:t>
            </a:r>
            <a:r>
              <a:rPr lang="hr-HR" dirty="0" err="1"/>
              <a:t>Muslims</a:t>
            </a:r>
            <a:r>
              <a:rPr lang="hr-HR" dirty="0"/>
              <a:t> </a:t>
            </a:r>
          </a:p>
          <a:p>
            <a:pPr lvl="1"/>
            <a:r>
              <a:rPr lang="hr-HR" dirty="0" err="1"/>
              <a:t>Less</a:t>
            </a:r>
            <a:r>
              <a:rPr lang="hr-HR" dirty="0"/>
              <a:t> </a:t>
            </a:r>
            <a:r>
              <a:rPr lang="hr-HR" dirty="0" err="1"/>
              <a:t>effective</a:t>
            </a:r>
            <a:r>
              <a:rPr lang="hr-HR" dirty="0"/>
              <a:t> for </a:t>
            </a:r>
            <a:r>
              <a:rPr lang="hr-HR" dirty="0" err="1"/>
              <a:t>prejudice</a:t>
            </a:r>
            <a:r>
              <a:rPr lang="hr-HR" dirty="0"/>
              <a:t> </a:t>
            </a:r>
            <a:r>
              <a:rPr lang="hr-HR" dirty="0" err="1"/>
              <a:t>against</a:t>
            </a:r>
            <a:r>
              <a:rPr lang="hr-HR" dirty="0"/>
              <a:t> Roma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Jews</a:t>
            </a:r>
            <a:endParaRPr lang="hr-HR" dirty="0"/>
          </a:p>
          <a:p>
            <a:pPr lvl="2"/>
            <a:r>
              <a:rPr lang="hr-HR" dirty="0" err="1"/>
              <a:t>Characterictics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contact</a:t>
            </a:r>
            <a:r>
              <a:rPr lang="hr-HR" dirty="0"/>
              <a:t>?</a:t>
            </a:r>
          </a:p>
          <a:p>
            <a:pPr lvl="2"/>
            <a:r>
              <a:rPr lang="hr-HR" dirty="0" err="1"/>
              <a:t>Quantity</a:t>
            </a:r>
            <a:r>
              <a:rPr lang="hr-HR" dirty="0"/>
              <a:t>/</a:t>
            </a:r>
            <a:r>
              <a:rPr lang="hr-HR" dirty="0" err="1"/>
              <a:t>distinctiveness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minorities</a:t>
            </a:r>
            <a:r>
              <a:rPr lang="hr-HR" dirty="0"/>
              <a:t>? </a:t>
            </a:r>
          </a:p>
          <a:p>
            <a:pPr lvl="2"/>
            <a:r>
              <a:rPr lang="hr-HR" dirty="0" err="1"/>
              <a:t>Historical</a:t>
            </a:r>
            <a:r>
              <a:rPr lang="hr-HR" dirty="0"/>
              <a:t> </a:t>
            </a:r>
            <a:r>
              <a:rPr lang="hr-HR" dirty="0" err="1"/>
              <a:t>legacy</a:t>
            </a:r>
            <a:r>
              <a:rPr lang="hr-HR" dirty="0"/>
              <a:t>?</a:t>
            </a:r>
          </a:p>
          <a:p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contact-prejudice</a:t>
            </a:r>
            <a:r>
              <a:rPr lang="hr-HR" dirty="0"/>
              <a:t> </a:t>
            </a:r>
            <a:r>
              <a:rPr lang="hr-HR" dirty="0" err="1"/>
              <a:t>relationship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different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specific</a:t>
            </a:r>
            <a:r>
              <a:rPr lang="hr-HR" dirty="0"/>
              <a:t> </a:t>
            </a:r>
            <a:r>
              <a:rPr lang="hr-HR" dirty="0" err="1"/>
              <a:t>conditions</a:t>
            </a:r>
            <a:r>
              <a:rPr lang="hr-HR" dirty="0"/>
              <a:t> </a:t>
            </a:r>
          </a:p>
          <a:p>
            <a:pPr lvl="1"/>
            <a:r>
              <a:rPr lang="hr-HR" dirty="0" err="1"/>
              <a:t>high</a:t>
            </a:r>
            <a:r>
              <a:rPr lang="hr-HR" dirty="0"/>
              <a:t> HRR </a:t>
            </a:r>
            <a:r>
              <a:rPr lang="hr-HR" dirty="0" err="1"/>
              <a:t>and</a:t>
            </a:r>
            <a:r>
              <a:rPr lang="hr-HR" dirty="0"/>
              <a:t> %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foreigners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a </a:t>
            </a:r>
            <a:r>
              <a:rPr lang="hr-HR" dirty="0" err="1"/>
              <a:t>country</a:t>
            </a:r>
            <a:endParaRPr lang="hr-HR" dirty="0"/>
          </a:p>
          <a:p>
            <a:r>
              <a:rPr lang="hr-HR" dirty="0" err="1"/>
              <a:t>Similarities</a:t>
            </a:r>
            <a:r>
              <a:rPr lang="hr-HR" dirty="0"/>
              <a:t> </a:t>
            </a:r>
            <a:r>
              <a:rPr lang="hr-HR" dirty="0" err="1"/>
              <a:t>between</a:t>
            </a:r>
            <a:r>
              <a:rPr lang="hr-HR" dirty="0"/>
              <a:t> </a:t>
            </a:r>
            <a:r>
              <a:rPr lang="hr-HR" dirty="0" err="1"/>
              <a:t>generalized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specific</a:t>
            </a:r>
            <a:r>
              <a:rPr lang="hr-HR" dirty="0"/>
              <a:t> </a:t>
            </a:r>
            <a:r>
              <a:rPr lang="hr-HR" dirty="0" err="1"/>
              <a:t>prejudices</a:t>
            </a:r>
            <a:endParaRPr lang="hr-HR" dirty="0"/>
          </a:p>
          <a:p>
            <a:pPr lvl="1"/>
            <a:r>
              <a:rPr lang="hr-HR" dirty="0" err="1"/>
              <a:t>Except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respect</a:t>
            </a:r>
            <a:r>
              <a:rPr lang="hr-HR" dirty="0"/>
              <a:t> to human </a:t>
            </a:r>
            <a:r>
              <a:rPr lang="hr-HR" dirty="0" err="1"/>
              <a:t>rights</a:t>
            </a:r>
            <a:r>
              <a:rPr lang="hr-HR" dirty="0"/>
              <a:t> </a:t>
            </a:r>
            <a:r>
              <a:rPr lang="hr-HR" dirty="0" err="1"/>
              <a:t>risk</a:t>
            </a:r>
            <a:endParaRPr lang="hr-HR" dirty="0"/>
          </a:p>
          <a:p>
            <a:r>
              <a:rPr lang="hr-HR" dirty="0" err="1"/>
              <a:t>Important</a:t>
            </a:r>
            <a:r>
              <a:rPr lang="hr-HR" dirty="0"/>
              <a:t> role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economic</a:t>
            </a:r>
            <a:r>
              <a:rPr lang="hr-HR" dirty="0"/>
              <a:t> </a:t>
            </a:r>
            <a:r>
              <a:rPr lang="hr-HR" dirty="0" err="1"/>
              <a:t>chauvinism</a:t>
            </a:r>
            <a:r>
              <a:rPr lang="hr-HR" dirty="0"/>
              <a:t> </a:t>
            </a:r>
          </a:p>
          <a:p>
            <a:pPr lvl="1"/>
            <a:r>
              <a:rPr lang="hr-HR" dirty="0"/>
              <a:t>In line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earlier</a:t>
            </a:r>
            <a:r>
              <a:rPr lang="hr-HR" dirty="0"/>
              <a:t> </a:t>
            </a:r>
            <a:r>
              <a:rPr lang="hr-HR" dirty="0" err="1"/>
              <a:t>studies</a:t>
            </a:r>
            <a:r>
              <a:rPr lang="hr-HR" dirty="0"/>
              <a:t> (</a:t>
            </a:r>
            <a:r>
              <a:rPr lang="hr-HR" dirty="0" err="1"/>
              <a:t>e.g</a:t>
            </a:r>
            <a:r>
              <a:rPr lang="hr-HR" dirty="0"/>
              <a:t>., </a:t>
            </a:r>
            <a:r>
              <a:rPr lang="hr-HR" dirty="0" err="1"/>
              <a:t>Hjotr</a:t>
            </a:r>
            <a:r>
              <a:rPr lang="hr-HR" dirty="0"/>
              <a:t>, 2016; </a:t>
            </a:r>
            <a:r>
              <a:rPr lang="hr-HR" dirty="0" err="1"/>
              <a:t>O’Rourke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Sinnott</a:t>
            </a:r>
            <a:r>
              <a:rPr lang="hr-HR" dirty="0"/>
              <a:t>, 2004)</a:t>
            </a:r>
          </a:p>
          <a:p>
            <a:r>
              <a:rPr lang="hr-HR" dirty="0" err="1"/>
              <a:t>Limitations</a:t>
            </a:r>
            <a:endParaRPr lang="hr-HR" dirty="0"/>
          </a:p>
          <a:p>
            <a:pPr lvl="1"/>
            <a:r>
              <a:rPr lang="hr-HR" dirty="0" err="1"/>
              <a:t>Small</a:t>
            </a:r>
            <a:r>
              <a:rPr lang="hr-HR" dirty="0"/>
              <a:t> </a:t>
            </a:r>
            <a:r>
              <a:rPr lang="hr-HR" dirty="0" err="1"/>
              <a:t>number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countries</a:t>
            </a:r>
            <a:endParaRPr lang="hr-HR" dirty="0"/>
          </a:p>
          <a:p>
            <a:pPr lvl="1"/>
            <a:r>
              <a:rPr lang="hr-HR" dirty="0" err="1"/>
              <a:t>Missing</a:t>
            </a:r>
            <a:r>
              <a:rPr lang="hr-HR" dirty="0"/>
              <a:t> </a:t>
            </a:r>
            <a:r>
              <a:rPr lang="hr-HR" dirty="0" err="1"/>
              <a:t>values</a:t>
            </a:r>
            <a:endParaRPr lang="hr-HR" dirty="0"/>
          </a:p>
          <a:p>
            <a:pPr lvl="1"/>
            <a:r>
              <a:rPr lang="hr-HR" dirty="0" err="1"/>
              <a:t>Validity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contact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prejudice</a:t>
            </a:r>
            <a:r>
              <a:rPr lang="hr-HR" dirty="0"/>
              <a:t> </a:t>
            </a:r>
            <a:r>
              <a:rPr lang="hr-HR" dirty="0" err="1"/>
              <a:t>measures</a:t>
            </a:r>
            <a:endParaRPr lang="hr-HR" dirty="0"/>
          </a:p>
          <a:p>
            <a:pPr lvl="1"/>
            <a:r>
              <a:rPr lang="hr-HR" dirty="0" err="1"/>
              <a:t>Non-representative</a:t>
            </a:r>
            <a:r>
              <a:rPr lang="hr-HR" dirty="0"/>
              <a:t> </a:t>
            </a:r>
            <a:r>
              <a:rPr lang="hr-HR" dirty="0" err="1"/>
              <a:t>samples</a:t>
            </a:r>
            <a:endParaRPr lang="hr-HR" dirty="0"/>
          </a:p>
          <a:p>
            <a:pPr lvl="1"/>
            <a:r>
              <a:rPr lang="hr-HR" dirty="0"/>
              <a:t>No </a:t>
            </a:r>
            <a:r>
              <a:rPr lang="hr-HR" dirty="0" err="1"/>
              <a:t>causality</a:t>
            </a:r>
            <a:r>
              <a:rPr lang="hr-HR" dirty="0"/>
              <a:t>!</a:t>
            </a:r>
          </a:p>
          <a:p>
            <a:r>
              <a:rPr lang="hr-HR" dirty="0" err="1"/>
              <a:t>Contact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not</a:t>
            </a:r>
            <a:r>
              <a:rPr lang="hr-HR" dirty="0"/>
              <a:t> </a:t>
            </a:r>
            <a:r>
              <a:rPr lang="hr-HR" dirty="0" err="1"/>
              <a:t>always</a:t>
            </a:r>
            <a:r>
              <a:rPr lang="hr-HR" dirty="0"/>
              <a:t> a </a:t>
            </a:r>
            <a:r>
              <a:rPr lang="hr-HR" dirty="0" err="1"/>
              <a:t>solution</a:t>
            </a:r>
            <a:r>
              <a:rPr lang="hr-HR" dirty="0"/>
              <a:t>!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61D965E6-0F16-4330-BC6A-59E9C27258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63" y="6050669"/>
            <a:ext cx="1000738" cy="67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7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107436"/>
            <a:ext cx="10515600" cy="1321564"/>
          </a:xfrm>
        </p:spPr>
        <p:txBody>
          <a:bodyPr>
            <a:normAutofit/>
          </a:bodyPr>
          <a:lstStyle/>
          <a:p>
            <a:pPr algn="ctr"/>
            <a:r>
              <a:rPr lang="hr-HR" sz="5400" dirty="0" err="1"/>
              <a:t>Thank</a:t>
            </a:r>
            <a:r>
              <a:rPr lang="hr-HR" sz="5400" dirty="0"/>
              <a:t> </a:t>
            </a:r>
            <a:r>
              <a:rPr lang="hr-HR" sz="5400" dirty="0" err="1"/>
              <a:t>you</a:t>
            </a:r>
            <a:r>
              <a:rPr lang="hr-HR" sz="5400" dirty="0"/>
              <a:t>!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48" y="6145671"/>
            <a:ext cx="1000738" cy="675608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0DD08AF5-944C-4D1C-AA31-6621BDDB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9686" y="5646907"/>
            <a:ext cx="2932628" cy="498764"/>
          </a:xfrm>
        </p:spPr>
        <p:txBody>
          <a:bodyPr>
            <a:normAutofit/>
          </a:bodyPr>
          <a:lstStyle/>
          <a:p>
            <a:r>
              <a:rPr lang="en-GB" dirty="0"/>
              <a:t>www.dare-h2020.org </a:t>
            </a:r>
          </a:p>
        </p:txBody>
      </p:sp>
    </p:spTree>
    <p:extLst>
      <p:ext uri="{BB962C8B-B14F-4D97-AF65-F5344CB8AC3E}">
        <p14:creationId xmlns:p14="http://schemas.microsoft.com/office/powerpoint/2010/main" val="1840880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 4">
            <a:extLst>
              <a:ext uri="{FF2B5EF4-FFF2-40B4-BE49-F238E27FC236}">
                <a16:creationId xmlns:a16="http://schemas.microsoft.com/office/drawing/2014/main" id="{14754DFB-1628-41E8-8F7F-413E23F73FBA}"/>
              </a:ext>
            </a:extLst>
          </p:cNvPr>
          <p:cNvSpPr/>
          <p:nvPr/>
        </p:nvSpPr>
        <p:spPr>
          <a:xfrm>
            <a:off x="9072748" y="2075220"/>
            <a:ext cx="2412000" cy="24106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Djelomični krug 7">
            <a:extLst>
              <a:ext uri="{FF2B5EF4-FFF2-40B4-BE49-F238E27FC236}">
                <a16:creationId xmlns:a16="http://schemas.microsoft.com/office/drawing/2014/main" id="{BE76A734-821E-4B40-9F56-24F21D844895}"/>
              </a:ext>
            </a:extLst>
          </p:cNvPr>
          <p:cNvSpPr/>
          <p:nvPr/>
        </p:nvSpPr>
        <p:spPr>
          <a:xfrm rot="16200000">
            <a:off x="9082555" y="2074564"/>
            <a:ext cx="2412000" cy="2412000"/>
          </a:xfrm>
          <a:prstGeom prst="pie">
            <a:avLst>
              <a:gd name="adj1" fmla="val 0"/>
              <a:gd name="adj2" fmla="val 1821644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7186" y="365125"/>
            <a:ext cx="10086613" cy="1325563"/>
          </a:xfrm>
        </p:spPr>
        <p:txBody>
          <a:bodyPr>
            <a:normAutofit/>
          </a:bodyPr>
          <a:lstStyle/>
          <a:p>
            <a:r>
              <a:rPr lang="hr-HR" sz="5400" dirty="0" err="1"/>
              <a:t>Introduction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6185" y="1710729"/>
            <a:ext cx="8577458" cy="43865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2100" dirty="0" err="1"/>
              <a:t>Contact</a:t>
            </a:r>
            <a:r>
              <a:rPr lang="hr-HR" sz="2100" dirty="0"/>
              <a:t> </a:t>
            </a:r>
            <a:r>
              <a:rPr lang="hr-HR" sz="2100" dirty="0" err="1"/>
              <a:t>hypothesis</a:t>
            </a:r>
            <a:endParaRPr lang="hr-HR" sz="2100" dirty="0"/>
          </a:p>
          <a:p>
            <a:r>
              <a:rPr lang="hr-HR" sz="2100" dirty="0"/>
              <a:t>More </a:t>
            </a:r>
            <a:r>
              <a:rPr lang="hr-HR" sz="2100" dirty="0" err="1"/>
              <a:t>contact</a:t>
            </a:r>
            <a:r>
              <a:rPr lang="hr-HR" sz="2100" dirty="0"/>
              <a:t> = </a:t>
            </a:r>
            <a:r>
              <a:rPr lang="hr-HR" sz="2100" dirty="0" err="1"/>
              <a:t>less</a:t>
            </a:r>
            <a:r>
              <a:rPr lang="hr-HR" sz="2100" dirty="0"/>
              <a:t> </a:t>
            </a:r>
            <a:r>
              <a:rPr lang="hr-HR" sz="2100" dirty="0" err="1"/>
              <a:t>prejudice</a:t>
            </a:r>
            <a:r>
              <a:rPr lang="hr-HR" sz="2100" dirty="0"/>
              <a:t> (</a:t>
            </a:r>
            <a:r>
              <a:rPr lang="hr-HR" sz="2100" dirty="0" err="1"/>
              <a:t>Allport</a:t>
            </a:r>
            <a:r>
              <a:rPr lang="hr-HR" sz="2100" dirty="0"/>
              <a:t>, 1956)</a:t>
            </a:r>
          </a:p>
          <a:p>
            <a:r>
              <a:rPr lang="hr-HR" sz="2100" dirty="0" err="1"/>
              <a:t>Confirmed</a:t>
            </a:r>
            <a:r>
              <a:rPr lang="hr-HR" sz="2100" dirty="0"/>
              <a:t> </a:t>
            </a:r>
            <a:r>
              <a:rPr lang="hr-HR" sz="2100" dirty="0" err="1"/>
              <a:t>by</a:t>
            </a:r>
            <a:r>
              <a:rPr lang="hr-HR" sz="2100" dirty="0"/>
              <a:t> </a:t>
            </a:r>
            <a:r>
              <a:rPr lang="hr-HR" sz="2100" dirty="0" err="1"/>
              <a:t>newer</a:t>
            </a:r>
            <a:r>
              <a:rPr lang="hr-HR" sz="2100" dirty="0"/>
              <a:t> </a:t>
            </a:r>
            <a:r>
              <a:rPr lang="hr-HR" sz="2100" dirty="0" err="1"/>
              <a:t>studies</a:t>
            </a:r>
            <a:endParaRPr lang="hr-HR" sz="2100" dirty="0"/>
          </a:p>
          <a:p>
            <a:pPr lvl="1"/>
            <a:r>
              <a:rPr lang="hr-HR" sz="1900" dirty="0"/>
              <a:t>Meta-</a:t>
            </a:r>
            <a:r>
              <a:rPr lang="hr-HR" sz="1900" dirty="0" err="1"/>
              <a:t>analysis</a:t>
            </a:r>
            <a:r>
              <a:rPr lang="hr-HR" sz="1900" dirty="0"/>
              <a:t> </a:t>
            </a:r>
            <a:r>
              <a:rPr lang="hr-HR" sz="1900" dirty="0" err="1"/>
              <a:t>by</a:t>
            </a:r>
            <a:r>
              <a:rPr lang="hr-HR" sz="1900" dirty="0"/>
              <a:t> </a:t>
            </a:r>
            <a:r>
              <a:rPr lang="hr-HR" sz="1900" dirty="0" err="1"/>
              <a:t>Pettigrew</a:t>
            </a:r>
            <a:r>
              <a:rPr lang="hr-HR" sz="1900" dirty="0"/>
              <a:t> </a:t>
            </a:r>
            <a:r>
              <a:rPr lang="hr-HR" sz="1900" dirty="0" err="1"/>
              <a:t>and</a:t>
            </a:r>
            <a:r>
              <a:rPr lang="hr-HR" sz="1900" dirty="0"/>
              <a:t> </a:t>
            </a:r>
            <a:r>
              <a:rPr lang="hr-HR" sz="1900" dirty="0" err="1"/>
              <a:t>Tropp</a:t>
            </a:r>
            <a:r>
              <a:rPr lang="hr-HR" sz="1900" dirty="0"/>
              <a:t> (2006)</a:t>
            </a:r>
          </a:p>
          <a:p>
            <a:pPr lvl="2"/>
            <a:r>
              <a:rPr lang="hr-HR" sz="1900" dirty="0"/>
              <a:t>713 </a:t>
            </a:r>
            <a:r>
              <a:rPr lang="hr-HR" sz="1900" dirty="0" err="1"/>
              <a:t>samples</a:t>
            </a:r>
            <a:r>
              <a:rPr lang="hr-HR" sz="1900" dirty="0"/>
              <a:t> </a:t>
            </a:r>
            <a:r>
              <a:rPr lang="hr-HR" sz="1900" dirty="0" err="1"/>
              <a:t>from</a:t>
            </a:r>
            <a:r>
              <a:rPr lang="hr-HR" sz="1900" dirty="0"/>
              <a:t> 515 </a:t>
            </a:r>
            <a:r>
              <a:rPr lang="hr-HR" sz="1900" dirty="0" err="1"/>
              <a:t>studies</a:t>
            </a:r>
            <a:endParaRPr lang="hr-HR" sz="1900" dirty="0"/>
          </a:p>
          <a:p>
            <a:pPr lvl="2"/>
            <a:r>
              <a:rPr lang="hr-HR" sz="1900" dirty="0"/>
              <a:t>Negative </a:t>
            </a:r>
            <a:r>
              <a:rPr lang="hr-HR" sz="1900" dirty="0" err="1"/>
              <a:t>factors</a:t>
            </a:r>
            <a:r>
              <a:rPr lang="hr-HR" sz="1900" dirty="0"/>
              <a:t> </a:t>
            </a:r>
            <a:r>
              <a:rPr lang="hr-HR" sz="1900" dirty="0" err="1"/>
              <a:t>that</a:t>
            </a:r>
            <a:r>
              <a:rPr lang="hr-HR" sz="1900" dirty="0"/>
              <a:t> </a:t>
            </a:r>
            <a:r>
              <a:rPr lang="hr-HR" sz="1900" dirty="0" err="1"/>
              <a:t>diminish</a:t>
            </a:r>
            <a:r>
              <a:rPr lang="hr-HR" sz="1900" dirty="0"/>
              <a:t> </a:t>
            </a:r>
            <a:r>
              <a:rPr lang="hr-HR" sz="1900" dirty="0" err="1"/>
              <a:t>its</a:t>
            </a:r>
            <a:r>
              <a:rPr lang="hr-HR" sz="1900" dirty="0"/>
              <a:t> </a:t>
            </a:r>
            <a:r>
              <a:rPr lang="hr-HR" sz="1900" dirty="0" err="1"/>
              <a:t>effectiveness</a:t>
            </a:r>
            <a:r>
              <a:rPr lang="hr-HR" sz="1900" dirty="0"/>
              <a:t>?</a:t>
            </a:r>
          </a:p>
          <a:p>
            <a:pPr lvl="1"/>
            <a:r>
              <a:rPr lang="hr-HR" sz="1900" dirty="0" err="1"/>
              <a:t>Reconstructed</a:t>
            </a:r>
            <a:r>
              <a:rPr lang="hr-HR" sz="1900" dirty="0"/>
              <a:t> </a:t>
            </a:r>
            <a:r>
              <a:rPr lang="hr-HR" sz="1900" dirty="0" err="1"/>
              <a:t>by</a:t>
            </a:r>
            <a:r>
              <a:rPr lang="hr-HR" sz="1900" dirty="0"/>
              <a:t> </a:t>
            </a:r>
            <a:r>
              <a:rPr lang="hr-HR" sz="1900" dirty="0" err="1"/>
              <a:t>Kende</a:t>
            </a:r>
            <a:r>
              <a:rPr lang="hr-HR" sz="1900" dirty="0"/>
              <a:t> </a:t>
            </a:r>
            <a:r>
              <a:rPr lang="hr-HR" sz="1900" dirty="0" err="1"/>
              <a:t>et</a:t>
            </a:r>
            <a:r>
              <a:rPr lang="hr-HR" sz="1900" dirty="0"/>
              <a:t> </a:t>
            </a:r>
            <a:r>
              <a:rPr lang="hr-HR" sz="1900" dirty="0" err="1"/>
              <a:t>al</a:t>
            </a:r>
            <a:r>
              <a:rPr lang="hr-HR" sz="1900" dirty="0"/>
              <a:t>. (2017)</a:t>
            </a:r>
          </a:p>
          <a:p>
            <a:pPr lvl="2"/>
            <a:r>
              <a:rPr lang="hr-HR" sz="1900" dirty="0"/>
              <a:t>660 </a:t>
            </a:r>
            <a:r>
              <a:rPr lang="hr-HR" sz="1900" dirty="0" err="1"/>
              <a:t>samples</a:t>
            </a:r>
            <a:r>
              <a:rPr lang="hr-HR" sz="1900" dirty="0"/>
              <a:t> </a:t>
            </a:r>
            <a:r>
              <a:rPr lang="hr-HR" sz="1900" dirty="0" err="1"/>
              <a:t>across</a:t>
            </a:r>
            <a:r>
              <a:rPr lang="hr-HR" sz="1900" dirty="0"/>
              <a:t> 36 </a:t>
            </a:r>
            <a:r>
              <a:rPr lang="hr-HR" sz="1900" dirty="0" err="1"/>
              <a:t>cultures</a:t>
            </a:r>
            <a:endParaRPr lang="hr-HR" sz="1900" dirty="0"/>
          </a:p>
          <a:p>
            <a:pPr lvl="2"/>
            <a:r>
              <a:rPr lang="hr-HR" sz="1900" dirty="0" err="1"/>
              <a:t>Cultural</a:t>
            </a:r>
            <a:r>
              <a:rPr lang="hr-HR" sz="1900" dirty="0"/>
              <a:t> </a:t>
            </a:r>
            <a:r>
              <a:rPr lang="hr-HR" sz="1900" dirty="0" err="1"/>
              <a:t>hierarchy</a:t>
            </a:r>
            <a:r>
              <a:rPr lang="hr-HR" sz="1900" dirty="0"/>
              <a:t> </a:t>
            </a:r>
            <a:r>
              <a:rPr lang="hr-HR" sz="1900" dirty="0" err="1"/>
              <a:t>values</a:t>
            </a:r>
            <a:r>
              <a:rPr lang="hr-HR" sz="1900" dirty="0"/>
              <a:t> </a:t>
            </a:r>
            <a:r>
              <a:rPr lang="hr-HR" sz="1900" dirty="0" err="1"/>
              <a:t>and</a:t>
            </a:r>
            <a:r>
              <a:rPr lang="hr-HR" sz="1900" dirty="0"/>
              <a:t> SDO </a:t>
            </a:r>
            <a:r>
              <a:rPr lang="hr-HR" sz="1900" dirty="0" err="1"/>
              <a:t>and</a:t>
            </a:r>
            <a:r>
              <a:rPr lang="hr-HR" sz="1900" dirty="0"/>
              <a:t> </a:t>
            </a:r>
            <a:r>
              <a:rPr lang="hr-HR" sz="1900" dirty="0" err="1"/>
              <a:t>weaker</a:t>
            </a:r>
            <a:r>
              <a:rPr lang="hr-HR" sz="1900" dirty="0"/>
              <a:t> </a:t>
            </a:r>
            <a:r>
              <a:rPr lang="hr-HR" sz="1900" dirty="0" err="1"/>
              <a:t>contact-prejudice</a:t>
            </a:r>
            <a:r>
              <a:rPr lang="hr-HR" sz="1900" dirty="0"/>
              <a:t> </a:t>
            </a:r>
            <a:r>
              <a:rPr lang="hr-HR" sz="1900" dirty="0" err="1"/>
              <a:t>relationship</a:t>
            </a:r>
            <a:endParaRPr lang="hr-HR" sz="1900" dirty="0"/>
          </a:p>
          <a:p>
            <a:pPr lvl="2"/>
            <a:r>
              <a:rPr lang="hr-HR" sz="1900" dirty="0" err="1"/>
              <a:t>Egalitarianism</a:t>
            </a:r>
            <a:r>
              <a:rPr lang="hr-HR" sz="1900" dirty="0"/>
              <a:t> </a:t>
            </a:r>
            <a:r>
              <a:rPr lang="hr-HR" sz="1900" dirty="0" err="1"/>
              <a:t>and</a:t>
            </a:r>
            <a:r>
              <a:rPr lang="hr-HR" sz="1900" dirty="0"/>
              <a:t> </a:t>
            </a:r>
            <a:r>
              <a:rPr lang="hr-HR" sz="1900" dirty="0" err="1"/>
              <a:t>stronger</a:t>
            </a:r>
            <a:r>
              <a:rPr lang="hr-HR" sz="1900" dirty="0"/>
              <a:t> </a:t>
            </a:r>
            <a:r>
              <a:rPr lang="hr-HR" sz="1900" dirty="0" err="1"/>
              <a:t>contact-prejudice</a:t>
            </a:r>
            <a:r>
              <a:rPr lang="hr-HR" sz="1900" dirty="0"/>
              <a:t> </a:t>
            </a:r>
            <a:r>
              <a:rPr lang="hr-HR" sz="1900" dirty="0" err="1"/>
              <a:t>relationship</a:t>
            </a:r>
            <a:endParaRPr lang="hr-HR" sz="1900" dirty="0"/>
          </a:p>
          <a:p>
            <a:pPr lvl="1"/>
            <a:r>
              <a:rPr lang="hr-HR" sz="2100" dirty="0"/>
              <a:t>General </a:t>
            </a:r>
            <a:r>
              <a:rPr lang="hr-HR" sz="2100" dirty="0" err="1"/>
              <a:t>conclusion</a:t>
            </a:r>
            <a:r>
              <a:rPr lang="hr-HR" sz="2100" dirty="0"/>
              <a:t>: </a:t>
            </a:r>
            <a:r>
              <a:rPr lang="hr-HR" sz="2100" dirty="0" err="1"/>
              <a:t>cultural</a:t>
            </a:r>
            <a:r>
              <a:rPr lang="hr-HR" sz="2100" dirty="0"/>
              <a:t> </a:t>
            </a:r>
            <a:r>
              <a:rPr lang="hr-HR" sz="2100" dirty="0" err="1"/>
              <a:t>differences</a:t>
            </a:r>
            <a:r>
              <a:rPr lang="hr-HR" sz="2100" dirty="0"/>
              <a:t> </a:t>
            </a:r>
            <a:r>
              <a:rPr lang="hr-HR" sz="2100" dirty="0" err="1"/>
              <a:t>affect</a:t>
            </a:r>
            <a:r>
              <a:rPr lang="hr-HR" sz="2100" dirty="0"/>
              <a:t> </a:t>
            </a:r>
            <a:r>
              <a:rPr lang="hr-HR" sz="2100" dirty="0" err="1"/>
              <a:t>the</a:t>
            </a:r>
            <a:r>
              <a:rPr lang="hr-HR" sz="2100" dirty="0"/>
              <a:t> </a:t>
            </a:r>
            <a:r>
              <a:rPr lang="hr-HR" sz="2100" dirty="0" err="1"/>
              <a:t>contact-prejudice</a:t>
            </a:r>
            <a:r>
              <a:rPr lang="hr-HR" sz="2100" dirty="0"/>
              <a:t> </a:t>
            </a:r>
            <a:r>
              <a:rPr lang="hr-HR" sz="2100" dirty="0" err="1"/>
              <a:t>relationship</a:t>
            </a:r>
            <a:endParaRPr lang="hr-HR" sz="2100" dirty="0"/>
          </a:p>
          <a:p>
            <a:pPr lvl="2"/>
            <a:r>
              <a:rPr lang="hr-HR" sz="2100" dirty="0" err="1"/>
              <a:t>Cultural</a:t>
            </a:r>
            <a:r>
              <a:rPr lang="hr-HR" sz="2100" dirty="0"/>
              <a:t>? </a:t>
            </a:r>
            <a:r>
              <a:rPr lang="hr-HR" sz="2100" dirty="0" err="1"/>
              <a:t>Economic</a:t>
            </a:r>
            <a:r>
              <a:rPr lang="hr-HR" sz="2100" dirty="0"/>
              <a:t>? </a:t>
            </a:r>
            <a:r>
              <a:rPr lang="hr-HR" sz="2100" dirty="0" err="1"/>
              <a:t>Socio-political</a:t>
            </a:r>
            <a:r>
              <a:rPr lang="hr-HR" sz="2100" dirty="0"/>
              <a:t>?</a:t>
            </a:r>
          </a:p>
          <a:p>
            <a:pPr lvl="2"/>
            <a:r>
              <a:rPr lang="hr-HR" sz="2100" dirty="0" err="1"/>
              <a:t>Common</a:t>
            </a:r>
            <a:r>
              <a:rPr lang="hr-HR" sz="2100" dirty="0"/>
              <a:t> </a:t>
            </a:r>
            <a:r>
              <a:rPr lang="hr-HR" sz="2100" dirty="0" err="1"/>
              <a:t>and</a:t>
            </a:r>
            <a:r>
              <a:rPr lang="hr-HR" sz="2100" dirty="0"/>
              <a:t>/</a:t>
            </a:r>
            <a:r>
              <a:rPr lang="hr-HR" sz="2100" dirty="0" err="1"/>
              <a:t>or</a:t>
            </a:r>
            <a:r>
              <a:rPr lang="hr-HR" sz="2100" dirty="0"/>
              <a:t> </a:t>
            </a:r>
            <a:r>
              <a:rPr lang="hr-HR" sz="2100" dirty="0" err="1"/>
              <a:t>specific</a:t>
            </a:r>
            <a:r>
              <a:rPr lang="hr-HR" sz="2100" dirty="0"/>
              <a:t> </a:t>
            </a:r>
            <a:r>
              <a:rPr lang="hr-HR" sz="2100" dirty="0" err="1"/>
              <a:t>component</a:t>
            </a:r>
            <a:r>
              <a:rPr lang="hr-HR" sz="2100" dirty="0"/>
              <a:t> </a:t>
            </a:r>
            <a:r>
              <a:rPr lang="hr-HR" sz="2100" dirty="0" err="1"/>
              <a:t>of</a:t>
            </a:r>
            <a:r>
              <a:rPr lang="hr-HR" sz="2100" dirty="0"/>
              <a:t> </a:t>
            </a:r>
            <a:r>
              <a:rPr lang="hr-HR" sz="2100" dirty="0" err="1"/>
              <a:t>prejudice</a:t>
            </a:r>
            <a:r>
              <a:rPr lang="hr-HR" sz="2100" dirty="0"/>
              <a:t>? (Brandt </a:t>
            </a:r>
            <a:r>
              <a:rPr lang="hr-HR" sz="2100" dirty="0" err="1"/>
              <a:t>and</a:t>
            </a:r>
            <a:r>
              <a:rPr lang="hr-HR" sz="2100" dirty="0"/>
              <a:t> Crawford, 2019; </a:t>
            </a:r>
            <a:r>
              <a:rPr lang="hr-HR" sz="2100" dirty="0" err="1"/>
              <a:t>Akrami</a:t>
            </a:r>
            <a:r>
              <a:rPr lang="hr-HR" sz="2100" dirty="0"/>
              <a:t>, </a:t>
            </a:r>
            <a:r>
              <a:rPr lang="hr-HR" sz="2100" dirty="0" err="1"/>
              <a:t>Ekehammar</a:t>
            </a:r>
            <a:r>
              <a:rPr lang="hr-HR" sz="2100" dirty="0"/>
              <a:t> </a:t>
            </a:r>
            <a:r>
              <a:rPr lang="hr-HR" sz="2100" dirty="0" err="1"/>
              <a:t>and</a:t>
            </a:r>
            <a:r>
              <a:rPr lang="hr-HR" sz="2100" dirty="0"/>
              <a:t> </a:t>
            </a:r>
            <a:r>
              <a:rPr lang="hr-HR" sz="2100" dirty="0" err="1"/>
              <a:t>Bergh</a:t>
            </a:r>
            <a:r>
              <a:rPr lang="hr-HR" sz="2100" dirty="0"/>
              <a:t>, 2011; </a:t>
            </a:r>
            <a:r>
              <a:rPr lang="hr-HR" sz="2100" dirty="0" err="1"/>
              <a:t>Meeusen</a:t>
            </a:r>
            <a:r>
              <a:rPr lang="hr-HR" sz="2100" dirty="0"/>
              <a:t> </a:t>
            </a:r>
            <a:r>
              <a:rPr lang="hr-HR" sz="2100" dirty="0" err="1"/>
              <a:t>and</a:t>
            </a:r>
            <a:r>
              <a:rPr lang="hr-HR" sz="2100" dirty="0"/>
              <a:t> </a:t>
            </a:r>
            <a:r>
              <a:rPr lang="hr-HR" sz="2100" dirty="0" err="1"/>
              <a:t>Kern</a:t>
            </a:r>
            <a:r>
              <a:rPr lang="hr-HR" sz="2100" dirty="0"/>
              <a:t>, 2016)</a:t>
            </a:r>
          </a:p>
          <a:p>
            <a:pPr marL="0" indent="0">
              <a:buNone/>
            </a:pPr>
            <a:endParaRPr lang="hr-HR" sz="2000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12435548-C3EE-497D-AA5C-43498F4C8B1F}"/>
              </a:ext>
            </a:extLst>
          </p:cNvPr>
          <p:cNvSpPr txBox="1"/>
          <p:nvPr/>
        </p:nvSpPr>
        <p:spPr>
          <a:xfrm rot="3382655">
            <a:off x="9437426" y="2622928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prejudice</a:t>
            </a:r>
            <a:endParaRPr lang="hr-HR" dirty="0"/>
          </a:p>
        </p:txBody>
      </p:sp>
      <p:sp>
        <p:nvSpPr>
          <p:cNvPr id="9" name="Djelomični krug 8">
            <a:extLst>
              <a:ext uri="{FF2B5EF4-FFF2-40B4-BE49-F238E27FC236}">
                <a16:creationId xmlns:a16="http://schemas.microsoft.com/office/drawing/2014/main" id="{1B2A6920-9C50-4BCE-9F94-E1A754CC7AB2}"/>
              </a:ext>
            </a:extLst>
          </p:cNvPr>
          <p:cNvSpPr/>
          <p:nvPr/>
        </p:nvSpPr>
        <p:spPr>
          <a:xfrm rot="16200000">
            <a:off x="9084623" y="2071594"/>
            <a:ext cx="2412000" cy="2412000"/>
          </a:xfrm>
          <a:prstGeom prst="pie">
            <a:avLst>
              <a:gd name="adj1" fmla="val 0"/>
              <a:gd name="adj2" fmla="val 2438131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85009BD2-4D40-4801-9A86-0EF2D3C944CB}"/>
              </a:ext>
            </a:extLst>
          </p:cNvPr>
          <p:cNvSpPr txBox="1"/>
          <p:nvPr/>
        </p:nvSpPr>
        <p:spPr>
          <a:xfrm rot="17831449">
            <a:off x="10033211" y="2327179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contact</a:t>
            </a:r>
            <a:endParaRPr lang="hr-HR" dirty="0"/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5699ECBA-C92B-413D-B55B-5CDE96BB9A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63" y="6050669"/>
            <a:ext cx="1000738" cy="67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9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FDD158-CD6C-4A8F-8634-92CE52E6C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</a:t>
            </a:r>
            <a:r>
              <a:rPr lang="hr-HR" dirty="0" err="1"/>
              <a:t>Aims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this</a:t>
            </a:r>
            <a:r>
              <a:rPr lang="hr-HR" dirty="0"/>
              <a:t> </a:t>
            </a:r>
            <a:r>
              <a:rPr lang="hr-HR" dirty="0" err="1"/>
              <a:t>study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9BF842E-79E8-49A2-B200-6E1803D11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532" y="2205635"/>
            <a:ext cx="10515600" cy="3755778"/>
          </a:xfrm>
        </p:spPr>
        <p:txBody>
          <a:bodyPr>
            <a:normAutofit fontScale="92500"/>
          </a:bodyPr>
          <a:lstStyle/>
          <a:p>
            <a:r>
              <a:rPr lang="en-US" dirty="0"/>
              <a:t>test the contact </a:t>
            </a:r>
            <a:r>
              <a:rPr lang="hr-HR" dirty="0"/>
              <a:t>as </a:t>
            </a:r>
            <a:r>
              <a:rPr lang="hr-HR" dirty="0" err="1"/>
              <a:t>predictor</a:t>
            </a:r>
            <a:r>
              <a:rPr lang="hr-HR" dirty="0"/>
              <a:t> </a:t>
            </a:r>
            <a:r>
              <a:rPr lang="en-US" dirty="0"/>
              <a:t>of generalized as well as specific prejudices towards national minorities (Roma, Jews, Muslims)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context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en-US" dirty="0"/>
              <a:t> other common predictors</a:t>
            </a:r>
            <a:endParaRPr lang="hr-HR" dirty="0"/>
          </a:p>
          <a:p>
            <a:r>
              <a:rPr lang="en-US" dirty="0"/>
              <a:t>test the differences in predictiveness of contact in the context of specific macro-level indicators of inter-group equality and wellbeing (operationalized by national homogeneity, Human Development Index, GINI index, risk of violating human rights and socialist historical legacy)</a:t>
            </a:r>
            <a:endParaRPr lang="hr-HR" dirty="0"/>
          </a:p>
          <a:p>
            <a:r>
              <a:rPr lang="hr-HR" dirty="0" err="1"/>
              <a:t>compare</a:t>
            </a:r>
            <a:r>
              <a:rPr lang="hr-HR" dirty="0"/>
              <a:t> </a:t>
            </a:r>
            <a:r>
              <a:rPr lang="en-US" dirty="0"/>
              <a:t>linear and interactive relationship of contact as a determinant of generalized prejudice and prejudice towards specific national minorities</a:t>
            </a:r>
            <a:endParaRPr lang="hr-HR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F2F6A0FC-A8BB-4E85-BF2B-7B1830CAAC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63" y="6050669"/>
            <a:ext cx="1000738" cy="67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30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7D4169-4BF7-4D5F-B420-1554F7509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Method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E764237-2993-483D-B347-704A4FDB5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EU FP7 </a:t>
            </a:r>
            <a:r>
              <a:rPr lang="hr-HR" dirty="0" err="1"/>
              <a:t>MyPlace</a:t>
            </a:r>
            <a:r>
              <a:rPr lang="hr-HR" dirty="0"/>
              <a:t> data</a:t>
            </a:r>
          </a:p>
          <a:p>
            <a:pPr lvl="1"/>
            <a:r>
              <a:rPr lang="hr-HR" dirty="0"/>
              <a:t>16935 </a:t>
            </a:r>
            <a:r>
              <a:rPr lang="hr-HR" dirty="0" err="1"/>
              <a:t>participants</a:t>
            </a:r>
            <a:r>
              <a:rPr lang="hr-HR" dirty="0"/>
              <a:t> </a:t>
            </a:r>
            <a:r>
              <a:rPr lang="hr-HR" dirty="0" err="1"/>
              <a:t>aged</a:t>
            </a:r>
            <a:r>
              <a:rPr lang="hr-HR" dirty="0"/>
              <a:t> 15-25 (50.2% </a:t>
            </a:r>
            <a:r>
              <a:rPr lang="hr-HR" dirty="0" err="1"/>
              <a:t>women</a:t>
            </a:r>
            <a:r>
              <a:rPr lang="hr-HR" dirty="0"/>
              <a:t>), </a:t>
            </a:r>
            <a:r>
              <a:rPr lang="hr-HR" dirty="0" err="1"/>
              <a:t>from</a:t>
            </a:r>
            <a:r>
              <a:rPr lang="hr-HR" dirty="0"/>
              <a:t> 14 European </a:t>
            </a:r>
            <a:r>
              <a:rPr lang="hr-HR" dirty="0" err="1"/>
              <a:t>countries</a:t>
            </a:r>
            <a:endParaRPr lang="hr-HR" dirty="0"/>
          </a:p>
          <a:p>
            <a:pPr lvl="1"/>
            <a:r>
              <a:rPr lang="hr-HR" dirty="0" err="1"/>
              <a:t>Excluded</a:t>
            </a:r>
            <a:r>
              <a:rPr lang="hr-HR" dirty="0"/>
              <a:t>:</a:t>
            </a:r>
          </a:p>
          <a:p>
            <a:pPr lvl="2"/>
            <a:r>
              <a:rPr lang="hr-HR" dirty="0" err="1"/>
              <a:t>Participants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incomplete</a:t>
            </a:r>
            <a:r>
              <a:rPr lang="hr-HR" dirty="0"/>
              <a:t> </a:t>
            </a:r>
            <a:r>
              <a:rPr lang="hr-HR" dirty="0" err="1"/>
              <a:t>answers</a:t>
            </a:r>
            <a:endParaRPr lang="hr-HR" dirty="0"/>
          </a:p>
          <a:p>
            <a:pPr lvl="2"/>
            <a:r>
              <a:rPr lang="hr-HR" dirty="0" err="1"/>
              <a:t>Jews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Muslims</a:t>
            </a:r>
            <a:endParaRPr lang="hr-HR" dirty="0"/>
          </a:p>
          <a:p>
            <a:pPr lvl="2"/>
            <a:r>
              <a:rPr lang="hr-HR" dirty="0" err="1"/>
              <a:t>Citizens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other</a:t>
            </a:r>
            <a:r>
              <a:rPr lang="hr-HR" dirty="0"/>
              <a:t> </a:t>
            </a:r>
            <a:r>
              <a:rPr lang="hr-HR" dirty="0" err="1"/>
              <a:t>countries</a:t>
            </a:r>
            <a:endParaRPr lang="hr-HR" dirty="0"/>
          </a:p>
          <a:p>
            <a:pPr lvl="1"/>
            <a:r>
              <a:rPr lang="hr-HR" dirty="0" err="1"/>
              <a:t>Included</a:t>
            </a:r>
            <a:r>
              <a:rPr lang="hr-HR" dirty="0"/>
              <a:t>: </a:t>
            </a:r>
          </a:p>
          <a:p>
            <a:pPr lvl="2"/>
            <a:r>
              <a:rPr lang="hr-HR" dirty="0"/>
              <a:t>7515 </a:t>
            </a:r>
            <a:r>
              <a:rPr lang="hr-HR" dirty="0" err="1"/>
              <a:t>participants</a:t>
            </a:r>
            <a:endParaRPr lang="hr-HR" dirty="0"/>
          </a:p>
          <a:p>
            <a:pPr lvl="2"/>
            <a:r>
              <a:rPr lang="hr-HR" dirty="0"/>
              <a:t>3742 (50.2%) </a:t>
            </a:r>
            <a:r>
              <a:rPr lang="hr-HR" dirty="0" err="1"/>
              <a:t>women</a:t>
            </a:r>
            <a:endParaRPr lang="hr-HR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AD68719D-D481-4A34-8E24-9B4343DEDE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63" y="6050669"/>
            <a:ext cx="1000738" cy="67560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21EBD74-211D-4568-BBB1-52D9695B7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5834" y="2633545"/>
            <a:ext cx="4556166" cy="341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17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B0202F-EFDE-4492-9E4B-576065BFC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410" y="365125"/>
            <a:ext cx="10346267" cy="1325563"/>
          </a:xfrm>
        </p:spPr>
        <p:txBody>
          <a:bodyPr/>
          <a:lstStyle/>
          <a:p>
            <a:r>
              <a:rPr lang="hr-HR" dirty="0" err="1"/>
              <a:t>Operationalizations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constructs</a:t>
            </a:r>
            <a:r>
              <a:rPr lang="hr-HR" dirty="0"/>
              <a:t> – </a:t>
            </a:r>
            <a:r>
              <a:rPr lang="hr-HR" dirty="0" err="1"/>
              <a:t>IVs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contextual</a:t>
            </a:r>
            <a:r>
              <a:rPr lang="hr-HR" dirty="0"/>
              <a:t> </a:t>
            </a:r>
            <a:r>
              <a:rPr lang="hr-HR" dirty="0" err="1"/>
              <a:t>factors</a:t>
            </a:r>
            <a:endParaRPr lang="hr-HR" dirty="0"/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D6D39F4E-110E-4183-8DBA-6B62972ED02C}"/>
              </a:ext>
            </a:extLst>
          </p:cNvPr>
          <p:cNvSpPr txBox="1">
            <a:spLocks/>
          </p:cNvSpPr>
          <p:nvPr/>
        </p:nvSpPr>
        <p:spPr>
          <a:xfrm>
            <a:off x="254315" y="1835067"/>
            <a:ext cx="10903857" cy="1214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800" b="1" dirty="0" err="1"/>
              <a:t>Main</a:t>
            </a:r>
            <a:r>
              <a:rPr lang="hr-HR" sz="1800" b="1" dirty="0"/>
              <a:t> </a:t>
            </a:r>
            <a:r>
              <a:rPr lang="hr-HR" sz="1800" b="1" dirty="0" err="1"/>
              <a:t>predictor</a:t>
            </a:r>
            <a:endParaRPr lang="hr-HR" sz="1800" b="1" dirty="0"/>
          </a:p>
          <a:p>
            <a:pPr lvl="1"/>
            <a:r>
              <a:rPr lang="hr-HR" sz="1800" b="1" dirty="0" err="1"/>
              <a:t>Contact</a:t>
            </a:r>
            <a:r>
              <a:rPr lang="hr-HR" sz="1800" b="1" dirty="0"/>
              <a:t>: Close </a:t>
            </a:r>
            <a:r>
              <a:rPr lang="hr-HR" sz="1800" b="1" dirty="0" err="1"/>
              <a:t>friends</a:t>
            </a:r>
            <a:r>
              <a:rPr lang="hr-HR" sz="1800" b="1" dirty="0"/>
              <a:t> </a:t>
            </a:r>
            <a:r>
              <a:rPr lang="hr-HR" sz="1800" b="1" dirty="0" err="1"/>
              <a:t>that</a:t>
            </a:r>
            <a:r>
              <a:rPr lang="hr-HR" sz="1800" b="1" dirty="0"/>
              <a:t> </a:t>
            </a:r>
            <a:r>
              <a:rPr lang="hr-HR" sz="1800" b="1" dirty="0" err="1"/>
              <a:t>belong</a:t>
            </a:r>
            <a:r>
              <a:rPr lang="hr-HR" sz="1800" b="1" dirty="0"/>
              <a:t> to a </a:t>
            </a:r>
            <a:r>
              <a:rPr lang="hr-HR" sz="1800" b="1" dirty="0" err="1"/>
              <a:t>different</a:t>
            </a:r>
            <a:r>
              <a:rPr lang="hr-HR" sz="1800" b="1" dirty="0"/>
              <a:t> </a:t>
            </a:r>
            <a:r>
              <a:rPr lang="hr-HR" sz="1800" b="1" dirty="0" err="1"/>
              <a:t>racial</a:t>
            </a:r>
            <a:r>
              <a:rPr lang="hr-HR" sz="1800" b="1" dirty="0"/>
              <a:t>/</a:t>
            </a:r>
            <a:r>
              <a:rPr lang="hr-HR" sz="1800" b="1" dirty="0" err="1"/>
              <a:t>ethnic</a:t>
            </a:r>
            <a:r>
              <a:rPr lang="hr-HR" sz="1800" b="1" dirty="0"/>
              <a:t> </a:t>
            </a:r>
            <a:r>
              <a:rPr lang="hr-HR" sz="1800" b="1" dirty="0" err="1"/>
              <a:t>group</a:t>
            </a:r>
            <a:r>
              <a:rPr lang="hr-HR" sz="1800" b="1" dirty="0"/>
              <a:t>, </a:t>
            </a:r>
            <a:r>
              <a:rPr lang="hr-HR" sz="1800" b="1" dirty="0" err="1"/>
              <a:t>belong</a:t>
            </a:r>
            <a:r>
              <a:rPr lang="hr-HR" sz="1800" b="1" dirty="0"/>
              <a:t> to a </a:t>
            </a:r>
            <a:r>
              <a:rPr lang="hr-HR" sz="1800" b="1" dirty="0" err="1"/>
              <a:t>different</a:t>
            </a:r>
            <a:r>
              <a:rPr lang="hr-HR" sz="1800" b="1" dirty="0"/>
              <a:t> </a:t>
            </a:r>
            <a:r>
              <a:rPr lang="hr-HR" sz="1800" b="1" dirty="0" err="1"/>
              <a:t>social</a:t>
            </a:r>
            <a:r>
              <a:rPr lang="hr-HR" sz="1800" b="1" dirty="0"/>
              <a:t> </a:t>
            </a:r>
            <a:r>
              <a:rPr lang="hr-HR" sz="1800" b="1" dirty="0" err="1"/>
              <a:t>class</a:t>
            </a:r>
            <a:r>
              <a:rPr lang="hr-HR" sz="1800" b="1" dirty="0"/>
              <a:t>, are </a:t>
            </a:r>
            <a:r>
              <a:rPr lang="hr-HR" sz="1800" b="1" dirty="0" err="1"/>
              <a:t>of</a:t>
            </a:r>
            <a:r>
              <a:rPr lang="hr-HR" sz="1800" b="1" dirty="0"/>
              <a:t> </a:t>
            </a:r>
            <a:r>
              <a:rPr lang="hr-HR" sz="1800" b="1" dirty="0" err="1"/>
              <a:t>different</a:t>
            </a:r>
            <a:r>
              <a:rPr lang="hr-HR" sz="1800" b="1" dirty="0"/>
              <a:t> </a:t>
            </a:r>
            <a:r>
              <a:rPr lang="hr-HR" sz="1800" b="1" dirty="0" err="1"/>
              <a:t>political</a:t>
            </a:r>
            <a:r>
              <a:rPr lang="hr-HR" sz="1800" b="1" dirty="0"/>
              <a:t> </a:t>
            </a:r>
            <a:r>
              <a:rPr lang="hr-HR" sz="1800" b="1" dirty="0" err="1"/>
              <a:t>or</a:t>
            </a:r>
            <a:r>
              <a:rPr lang="hr-HR" sz="1800" b="1" dirty="0"/>
              <a:t> </a:t>
            </a:r>
            <a:r>
              <a:rPr lang="hr-HR" sz="1800" b="1" dirty="0" err="1"/>
              <a:t>religious</a:t>
            </a:r>
            <a:r>
              <a:rPr lang="hr-HR" sz="1800" b="1" dirty="0"/>
              <a:t> </a:t>
            </a:r>
            <a:r>
              <a:rPr lang="hr-HR" sz="1800" b="1" dirty="0" err="1"/>
              <a:t>beliefs</a:t>
            </a:r>
            <a:r>
              <a:rPr lang="hr-HR" sz="1800" b="1" dirty="0"/>
              <a:t>, </a:t>
            </a:r>
            <a:r>
              <a:rPr lang="hr-HR" sz="1800" b="1" dirty="0" err="1"/>
              <a:t>gender</a:t>
            </a:r>
            <a:r>
              <a:rPr lang="hr-HR" sz="1800" b="1" dirty="0"/>
              <a:t> </a:t>
            </a:r>
            <a:r>
              <a:rPr lang="hr-HR" sz="1800" b="1" dirty="0" err="1"/>
              <a:t>and</a:t>
            </a:r>
            <a:r>
              <a:rPr lang="hr-HR" sz="1800" b="1" dirty="0"/>
              <a:t> </a:t>
            </a:r>
            <a:r>
              <a:rPr lang="hr-HR" sz="1800" b="1" dirty="0" err="1"/>
              <a:t>sexual</a:t>
            </a:r>
            <a:r>
              <a:rPr lang="hr-HR" sz="1800" b="1" dirty="0"/>
              <a:t> </a:t>
            </a:r>
            <a:r>
              <a:rPr lang="hr-HR" sz="1800" b="1" dirty="0" err="1"/>
              <a:t>orientation</a:t>
            </a:r>
            <a:r>
              <a:rPr lang="hr-HR" sz="1800" b="1" dirty="0"/>
              <a:t> (CFI = .974, RMSEA = .078, SRMR = .025</a:t>
            </a:r>
            <a:r>
              <a:rPr lang="hr-HR" sz="1600" dirty="0"/>
              <a:t>)</a:t>
            </a:r>
          </a:p>
          <a:p>
            <a:pPr lvl="1"/>
            <a:endParaRPr lang="hr-HR" sz="1600" dirty="0"/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7A0BBE46-9533-4E1E-8B84-A76CAB6599E2}"/>
              </a:ext>
            </a:extLst>
          </p:cNvPr>
          <p:cNvSpPr txBox="1">
            <a:spLocks/>
          </p:cNvSpPr>
          <p:nvPr/>
        </p:nvSpPr>
        <p:spPr>
          <a:xfrm>
            <a:off x="8288882" y="2924205"/>
            <a:ext cx="4241470" cy="2646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900" b="1" dirty="0" err="1"/>
              <a:t>Contextual</a:t>
            </a:r>
            <a:r>
              <a:rPr lang="hr-HR" sz="1900" b="1" dirty="0"/>
              <a:t> </a:t>
            </a:r>
            <a:r>
              <a:rPr lang="hr-HR" sz="1900" b="1" dirty="0" err="1"/>
              <a:t>factors</a:t>
            </a:r>
            <a:endParaRPr lang="hr-HR" sz="1900" b="1" dirty="0"/>
          </a:p>
          <a:p>
            <a:pPr lvl="1"/>
            <a:r>
              <a:rPr lang="hr-HR" sz="1900" dirty="0"/>
              <a:t>National </a:t>
            </a:r>
            <a:r>
              <a:rPr lang="hr-HR" sz="1900" dirty="0" err="1"/>
              <a:t>homogeneity</a:t>
            </a:r>
            <a:r>
              <a:rPr lang="hr-HR" sz="1900" dirty="0"/>
              <a:t> (% </a:t>
            </a:r>
            <a:r>
              <a:rPr lang="hr-HR" sz="1900" dirty="0" err="1"/>
              <a:t>of</a:t>
            </a:r>
            <a:r>
              <a:rPr lang="hr-HR" sz="1900" dirty="0"/>
              <a:t> </a:t>
            </a:r>
            <a:r>
              <a:rPr lang="hr-HR" sz="1900" dirty="0" err="1"/>
              <a:t>foreigners</a:t>
            </a:r>
            <a:r>
              <a:rPr lang="hr-HR" sz="1900" dirty="0"/>
              <a:t>)</a:t>
            </a:r>
          </a:p>
          <a:p>
            <a:pPr lvl="1"/>
            <a:r>
              <a:rPr lang="hr-HR" sz="1900" dirty="0" err="1"/>
              <a:t>History</a:t>
            </a:r>
            <a:r>
              <a:rPr lang="hr-HR" sz="1900" dirty="0"/>
              <a:t> </a:t>
            </a:r>
            <a:r>
              <a:rPr lang="hr-HR" sz="1900" dirty="0" err="1"/>
              <a:t>of</a:t>
            </a:r>
            <a:r>
              <a:rPr lang="hr-HR" sz="1900" dirty="0"/>
              <a:t> </a:t>
            </a:r>
            <a:r>
              <a:rPr lang="hr-HR" sz="1900" dirty="0" err="1"/>
              <a:t>communism</a:t>
            </a:r>
            <a:endParaRPr lang="hr-HR" sz="1900" dirty="0"/>
          </a:p>
          <a:p>
            <a:pPr lvl="1"/>
            <a:r>
              <a:rPr lang="hr-HR" sz="1900" dirty="0"/>
              <a:t>GINI</a:t>
            </a:r>
          </a:p>
          <a:p>
            <a:pPr lvl="1"/>
            <a:r>
              <a:rPr lang="hr-HR" sz="1900" dirty="0"/>
              <a:t>Human Development Index</a:t>
            </a:r>
          </a:p>
          <a:p>
            <a:pPr lvl="1"/>
            <a:r>
              <a:rPr lang="hr-HR" sz="1900" dirty="0" err="1"/>
              <a:t>Risk</a:t>
            </a:r>
            <a:r>
              <a:rPr lang="hr-HR" sz="1900" dirty="0"/>
              <a:t> </a:t>
            </a:r>
            <a:r>
              <a:rPr lang="hr-HR" sz="1900" dirty="0" err="1"/>
              <a:t>of</a:t>
            </a:r>
            <a:r>
              <a:rPr lang="hr-HR" sz="1900" dirty="0"/>
              <a:t> human </a:t>
            </a:r>
            <a:r>
              <a:rPr lang="hr-HR" sz="1900" dirty="0" err="1"/>
              <a:t>rights</a:t>
            </a:r>
            <a:r>
              <a:rPr lang="hr-HR" sz="1900" dirty="0"/>
              <a:t> </a:t>
            </a:r>
            <a:r>
              <a:rPr lang="hr-HR" sz="1900" dirty="0" err="1"/>
              <a:t>abuse</a:t>
            </a:r>
            <a:endParaRPr lang="hr-HR" sz="1600" dirty="0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F6C3BA61-5802-4452-B5AB-4E7D8D5A53B0}"/>
              </a:ext>
            </a:extLst>
          </p:cNvPr>
          <p:cNvSpPr/>
          <p:nvPr/>
        </p:nvSpPr>
        <p:spPr>
          <a:xfrm>
            <a:off x="254315" y="2905154"/>
            <a:ext cx="79010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err="1"/>
              <a:t>Other</a:t>
            </a:r>
            <a:r>
              <a:rPr lang="hr-HR" b="1" dirty="0"/>
              <a:t> </a:t>
            </a:r>
            <a:r>
              <a:rPr lang="hr-HR" b="1" dirty="0" err="1"/>
              <a:t>individual</a:t>
            </a:r>
            <a:r>
              <a:rPr lang="hr-HR" b="1" dirty="0"/>
              <a:t> </a:t>
            </a:r>
            <a:r>
              <a:rPr lang="hr-HR" b="1" dirty="0" err="1"/>
              <a:t>predictors</a:t>
            </a:r>
            <a:endParaRPr lang="hr-H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Economic chauvinism</a:t>
            </a:r>
            <a:r>
              <a:rPr lang="hr-HR" dirty="0"/>
              <a:t>: </a:t>
            </a:r>
            <a:r>
              <a:rPr lang="en-GB" dirty="0"/>
              <a:t>Stricter border controls, migrants having the same rights as citizens of the country, citizens having employment advantages when job are scarce </a:t>
            </a:r>
            <a:r>
              <a:rPr lang="en-GB" i="1" dirty="0"/>
              <a:t>(</a:t>
            </a:r>
            <a:r>
              <a:rPr lang="hr-HR" i="1" dirty="0"/>
              <a:t>r = </a:t>
            </a:r>
            <a:r>
              <a:rPr lang="hr-HR" dirty="0"/>
              <a:t>.24 - .37</a:t>
            </a:r>
            <a:r>
              <a:rPr lang="en-GB" i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Threat experience</a:t>
            </a:r>
            <a:r>
              <a:rPr lang="hr-HR" dirty="0"/>
              <a:t>: </a:t>
            </a:r>
            <a:r>
              <a:rPr lang="en-GB" dirty="0"/>
              <a:t>Experience of being threatened due to support for political movement, being a minority, sexual orientation, belonging to a subculture and gender (CFI = .9</a:t>
            </a:r>
            <a:r>
              <a:rPr lang="hr-HR" dirty="0"/>
              <a:t>82</a:t>
            </a:r>
            <a:r>
              <a:rPr lang="en-GB" dirty="0"/>
              <a:t>, RMSEA = .0</a:t>
            </a:r>
            <a:r>
              <a:rPr lang="hr-HR" dirty="0"/>
              <a:t>47</a:t>
            </a:r>
            <a:r>
              <a:rPr lang="en-GB" dirty="0"/>
              <a:t>, SRMR = .02</a:t>
            </a:r>
            <a:r>
              <a:rPr lang="hr-HR" dirty="0"/>
              <a:t>1</a:t>
            </a:r>
            <a:r>
              <a:rPr lang="en-GB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Interpersonal trust</a:t>
            </a:r>
            <a:r>
              <a:rPr lang="hr-HR" dirty="0"/>
              <a:t>: </a:t>
            </a:r>
            <a:r>
              <a:rPr lang="en-GB" dirty="0"/>
              <a:t>Most people can be trusted/cannot be too careful</a:t>
            </a:r>
            <a:r>
              <a:rPr lang="hr-HR" dirty="0"/>
              <a:t> (0-10)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Political orientation</a:t>
            </a:r>
            <a:r>
              <a:rPr lang="hr-HR" dirty="0"/>
              <a:t> - </a:t>
            </a:r>
            <a:r>
              <a:rPr lang="en-GB" dirty="0"/>
              <a:t>Left-right</a:t>
            </a:r>
            <a:r>
              <a:rPr lang="hr-HR" dirty="0"/>
              <a:t> (0-10)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Satisfaction with life</a:t>
            </a:r>
            <a:r>
              <a:rPr lang="hr-HR" dirty="0"/>
              <a:t> - o</a:t>
            </a:r>
            <a:r>
              <a:rPr lang="en-GB" dirty="0" err="1"/>
              <a:t>verall</a:t>
            </a:r>
            <a:r>
              <a:rPr lang="en-GB" dirty="0"/>
              <a:t> estimate</a:t>
            </a:r>
            <a:r>
              <a:rPr lang="hr-HR" dirty="0"/>
              <a:t> (0-10)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Satisfaction with income</a:t>
            </a:r>
            <a:r>
              <a:rPr lang="hr-HR" dirty="0"/>
              <a:t> - c</a:t>
            </a:r>
            <a:r>
              <a:rPr lang="en-GB" dirty="0" err="1"/>
              <a:t>oping</a:t>
            </a:r>
            <a:r>
              <a:rPr lang="en-GB" dirty="0"/>
              <a:t> with income</a:t>
            </a:r>
            <a:r>
              <a:rPr lang="hr-HR" dirty="0"/>
              <a:t> (1-4)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F8E629-7B5C-48A3-AC80-1E74F1DB2D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63" y="6050669"/>
            <a:ext cx="1000738" cy="67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92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B0202F-EFDE-4492-9E4B-576065BFC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410" y="365125"/>
            <a:ext cx="10346267" cy="1325563"/>
          </a:xfrm>
        </p:spPr>
        <p:txBody>
          <a:bodyPr/>
          <a:lstStyle/>
          <a:p>
            <a:r>
              <a:rPr lang="hr-HR" dirty="0" err="1"/>
              <a:t>Operationalizations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constructs</a:t>
            </a:r>
            <a:r>
              <a:rPr lang="hr-HR" dirty="0"/>
              <a:t> - </a:t>
            </a:r>
            <a:r>
              <a:rPr lang="hr-HR" dirty="0" err="1"/>
              <a:t>DVs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2E22FD-F679-4734-AC4E-D0C312AAD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409" y="1987572"/>
            <a:ext cx="9790657" cy="4140096"/>
          </a:xfrm>
        </p:spPr>
        <p:txBody>
          <a:bodyPr>
            <a:normAutofit/>
          </a:bodyPr>
          <a:lstStyle/>
          <a:p>
            <a:r>
              <a:rPr lang="hr-HR" sz="1800" dirty="0" err="1"/>
              <a:t>DVs</a:t>
            </a:r>
            <a:endParaRPr lang="hr-HR" sz="1800" dirty="0"/>
          </a:p>
          <a:p>
            <a:pPr lvl="1"/>
            <a:r>
              <a:rPr lang="hr-HR" sz="1800" dirty="0" err="1"/>
              <a:t>Prejudice</a:t>
            </a:r>
            <a:r>
              <a:rPr lang="hr-HR" sz="1800" dirty="0"/>
              <a:t> </a:t>
            </a:r>
            <a:r>
              <a:rPr lang="hr-HR" sz="1800" dirty="0" err="1"/>
              <a:t>against</a:t>
            </a:r>
            <a:r>
              <a:rPr lang="hr-HR" sz="1800" dirty="0"/>
              <a:t> Roma</a:t>
            </a:r>
          </a:p>
          <a:p>
            <a:pPr lvl="2"/>
            <a:r>
              <a:rPr lang="hr-HR" sz="1800" dirty="0"/>
              <a:t>Roma/</a:t>
            </a:r>
            <a:r>
              <a:rPr lang="hr-HR" sz="1800" dirty="0" err="1"/>
              <a:t>Gypsies</a:t>
            </a:r>
            <a:r>
              <a:rPr lang="hr-HR" sz="1800" dirty="0"/>
              <a:t>/</a:t>
            </a:r>
            <a:r>
              <a:rPr lang="hr-HR" sz="1800" dirty="0" err="1"/>
              <a:t>travellers</a:t>
            </a:r>
            <a:r>
              <a:rPr lang="hr-HR" sz="1800" dirty="0"/>
              <a:t> make a </a:t>
            </a:r>
            <a:r>
              <a:rPr lang="hr-HR" sz="1800" dirty="0" err="1"/>
              <a:t>positive</a:t>
            </a:r>
            <a:r>
              <a:rPr lang="hr-HR" sz="1800" dirty="0"/>
              <a:t> </a:t>
            </a:r>
            <a:r>
              <a:rPr lang="hr-HR" sz="1800" dirty="0" err="1"/>
              <a:t>contribution</a:t>
            </a:r>
            <a:r>
              <a:rPr lang="hr-HR" sz="1800" dirty="0"/>
              <a:t> to </a:t>
            </a:r>
            <a:r>
              <a:rPr lang="hr-HR" sz="1800" dirty="0" err="1"/>
              <a:t>the</a:t>
            </a:r>
            <a:r>
              <a:rPr lang="hr-HR" sz="1800" dirty="0"/>
              <a:t> </a:t>
            </a:r>
            <a:r>
              <a:rPr lang="hr-HR" sz="1800" dirty="0" err="1"/>
              <a:t>society</a:t>
            </a:r>
            <a:r>
              <a:rPr lang="hr-HR" sz="1800" dirty="0"/>
              <a:t>. // Police </a:t>
            </a:r>
            <a:r>
              <a:rPr lang="hr-HR" sz="1800" dirty="0" err="1"/>
              <a:t>should</a:t>
            </a:r>
            <a:r>
              <a:rPr lang="hr-HR" sz="1800" dirty="0"/>
              <a:t> </a:t>
            </a:r>
            <a:r>
              <a:rPr lang="hr-HR" sz="1800" dirty="0" err="1"/>
              <a:t>be</a:t>
            </a:r>
            <a:r>
              <a:rPr lang="hr-HR" sz="1800" dirty="0"/>
              <a:t> </a:t>
            </a:r>
            <a:r>
              <a:rPr lang="hr-HR" sz="1800" dirty="0" err="1"/>
              <a:t>stricter</a:t>
            </a:r>
            <a:r>
              <a:rPr lang="hr-HR" sz="1800" dirty="0"/>
              <a:t> </a:t>
            </a:r>
            <a:r>
              <a:rPr lang="hr-HR" sz="1800" dirty="0" err="1"/>
              <a:t>with</a:t>
            </a:r>
            <a:r>
              <a:rPr lang="hr-HR" sz="1800" dirty="0"/>
              <a:t> Roma/</a:t>
            </a:r>
            <a:r>
              <a:rPr lang="hr-HR" sz="1800" dirty="0" err="1"/>
              <a:t>Gypsies</a:t>
            </a:r>
            <a:r>
              <a:rPr lang="hr-HR" sz="1800" dirty="0"/>
              <a:t>/</a:t>
            </a:r>
            <a:r>
              <a:rPr lang="hr-HR" sz="1800" dirty="0" err="1"/>
              <a:t>travellers</a:t>
            </a:r>
            <a:r>
              <a:rPr lang="hr-HR" sz="1800" dirty="0"/>
              <a:t>. (</a:t>
            </a:r>
            <a:r>
              <a:rPr lang="hr-HR" sz="1800" i="1" dirty="0"/>
              <a:t>r </a:t>
            </a:r>
            <a:r>
              <a:rPr lang="hr-HR" sz="1800" dirty="0"/>
              <a:t>= -0.45)</a:t>
            </a:r>
          </a:p>
          <a:p>
            <a:pPr lvl="1"/>
            <a:r>
              <a:rPr lang="hr-HR" sz="1800" dirty="0" err="1"/>
              <a:t>Prejudice</a:t>
            </a:r>
            <a:r>
              <a:rPr lang="hr-HR" sz="1800" dirty="0"/>
              <a:t> </a:t>
            </a:r>
            <a:r>
              <a:rPr lang="hr-HR" sz="1800" dirty="0" err="1"/>
              <a:t>against</a:t>
            </a:r>
            <a:r>
              <a:rPr lang="hr-HR" sz="1800" dirty="0"/>
              <a:t> </a:t>
            </a:r>
            <a:r>
              <a:rPr lang="hr-HR" sz="1800" dirty="0" err="1"/>
              <a:t>Jews</a:t>
            </a:r>
            <a:endParaRPr lang="hr-HR" sz="1800" dirty="0"/>
          </a:p>
          <a:p>
            <a:pPr lvl="2"/>
            <a:r>
              <a:rPr lang="hr-HR" sz="1800" dirty="0" err="1"/>
              <a:t>Jews</a:t>
            </a:r>
            <a:r>
              <a:rPr lang="hr-HR" sz="1800" dirty="0"/>
              <a:t> talk to </a:t>
            </a:r>
            <a:r>
              <a:rPr lang="hr-HR" sz="1800" dirty="0" err="1"/>
              <a:t>much</a:t>
            </a:r>
            <a:r>
              <a:rPr lang="hr-HR" sz="1800" dirty="0"/>
              <a:t> </a:t>
            </a:r>
            <a:r>
              <a:rPr lang="hr-HR" sz="1800" dirty="0" err="1"/>
              <a:t>about</a:t>
            </a:r>
            <a:r>
              <a:rPr lang="hr-HR" sz="1800" dirty="0"/>
              <a:t> </a:t>
            </a:r>
            <a:r>
              <a:rPr lang="hr-HR" sz="1800" dirty="0" err="1"/>
              <a:t>Holocaust</a:t>
            </a:r>
            <a:r>
              <a:rPr lang="hr-HR" sz="1800" dirty="0"/>
              <a:t>. // </a:t>
            </a:r>
            <a:r>
              <a:rPr lang="hr-HR" sz="1800" dirty="0" err="1"/>
              <a:t>Jews</a:t>
            </a:r>
            <a:r>
              <a:rPr lang="hr-HR" sz="1800" dirty="0"/>
              <a:t> make a </a:t>
            </a:r>
            <a:r>
              <a:rPr lang="hr-HR" sz="1800" dirty="0" err="1"/>
              <a:t>positive</a:t>
            </a:r>
            <a:r>
              <a:rPr lang="hr-HR" sz="1800" dirty="0"/>
              <a:t> </a:t>
            </a:r>
            <a:r>
              <a:rPr lang="hr-HR" sz="1800" dirty="0" err="1"/>
              <a:t>contribution</a:t>
            </a:r>
            <a:r>
              <a:rPr lang="hr-HR" sz="1800" dirty="0"/>
              <a:t> to </a:t>
            </a:r>
            <a:r>
              <a:rPr lang="hr-HR" sz="1800" dirty="0" err="1"/>
              <a:t>the</a:t>
            </a:r>
            <a:r>
              <a:rPr lang="hr-HR" sz="1800" dirty="0"/>
              <a:t> </a:t>
            </a:r>
            <a:r>
              <a:rPr lang="hr-HR" sz="1800" dirty="0" err="1"/>
              <a:t>society</a:t>
            </a:r>
            <a:r>
              <a:rPr lang="hr-HR" sz="1800" dirty="0"/>
              <a:t>. (</a:t>
            </a:r>
            <a:r>
              <a:rPr lang="hr-HR" sz="1800" i="1" dirty="0"/>
              <a:t>r </a:t>
            </a:r>
            <a:r>
              <a:rPr lang="hr-HR" sz="1800" dirty="0"/>
              <a:t>= -0.27)</a:t>
            </a:r>
          </a:p>
          <a:p>
            <a:pPr lvl="1"/>
            <a:r>
              <a:rPr lang="hr-HR" sz="1800" dirty="0" err="1"/>
              <a:t>Prejudice</a:t>
            </a:r>
            <a:r>
              <a:rPr lang="hr-HR" sz="1800" dirty="0"/>
              <a:t> </a:t>
            </a:r>
            <a:r>
              <a:rPr lang="hr-HR" sz="1800" dirty="0" err="1"/>
              <a:t>against</a:t>
            </a:r>
            <a:r>
              <a:rPr lang="hr-HR" sz="1800" dirty="0"/>
              <a:t> </a:t>
            </a:r>
            <a:r>
              <a:rPr lang="hr-HR" sz="1800" dirty="0" err="1"/>
              <a:t>Muslims</a:t>
            </a:r>
            <a:endParaRPr lang="hr-HR" sz="1800" dirty="0"/>
          </a:p>
          <a:p>
            <a:pPr lvl="2"/>
            <a:r>
              <a:rPr lang="hr-HR" sz="1800" dirty="0" err="1"/>
              <a:t>Muslims</a:t>
            </a:r>
            <a:r>
              <a:rPr lang="hr-HR" sz="1800" dirty="0"/>
              <a:t> make a </a:t>
            </a:r>
            <a:r>
              <a:rPr lang="hr-HR" sz="1800" dirty="0" err="1"/>
              <a:t>positive</a:t>
            </a:r>
            <a:r>
              <a:rPr lang="hr-HR" sz="1800" dirty="0"/>
              <a:t> </a:t>
            </a:r>
            <a:r>
              <a:rPr lang="hr-HR" sz="1800" dirty="0" err="1"/>
              <a:t>contribution</a:t>
            </a:r>
            <a:r>
              <a:rPr lang="hr-HR" sz="1800" dirty="0"/>
              <a:t> to </a:t>
            </a:r>
            <a:r>
              <a:rPr lang="hr-HR" sz="1800" dirty="0" err="1"/>
              <a:t>the</a:t>
            </a:r>
            <a:r>
              <a:rPr lang="hr-HR" sz="1800" dirty="0"/>
              <a:t> </a:t>
            </a:r>
            <a:r>
              <a:rPr lang="hr-HR" sz="1800" dirty="0" err="1"/>
              <a:t>society</a:t>
            </a:r>
            <a:r>
              <a:rPr lang="hr-HR" sz="1800" dirty="0"/>
              <a:t>. // </a:t>
            </a:r>
            <a:r>
              <a:rPr lang="hr-HR" sz="1800" dirty="0" err="1"/>
              <a:t>It</a:t>
            </a:r>
            <a:r>
              <a:rPr lang="hr-HR" sz="1800" dirty="0"/>
              <a:t> </a:t>
            </a:r>
            <a:r>
              <a:rPr lang="hr-HR" sz="1800" dirty="0" err="1"/>
              <a:t>is</a:t>
            </a:r>
            <a:r>
              <a:rPr lang="hr-HR" sz="1800" dirty="0"/>
              <a:t> </a:t>
            </a:r>
            <a:r>
              <a:rPr lang="hr-HR" sz="1800" dirty="0" err="1"/>
              <a:t>right</a:t>
            </a:r>
            <a:r>
              <a:rPr lang="hr-HR" sz="1800" dirty="0"/>
              <a:t> to </a:t>
            </a:r>
            <a:r>
              <a:rPr lang="hr-HR" sz="1800" dirty="0" err="1"/>
              <a:t>be</a:t>
            </a:r>
            <a:r>
              <a:rPr lang="hr-HR" sz="1800" dirty="0"/>
              <a:t> </a:t>
            </a:r>
            <a:r>
              <a:rPr lang="hr-HR" sz="1800" dirty="0" err="1"/>
              <a:t>suspicious</a:t>
            </a:r>
            <a:r>
              <a:rPr lang="hr-HR" sz="1800" dirty="0"/>
              <a:t> </a:t>
            </a:r>
            <a:r>
              <a:rPr lang="hr-HR" sz="1800" dirty="0" err="1"/>
              <a:t>towards</a:t>
            </a:r>
            <a:r>
              <a:rPr lang="hr-HR" sz="1800" dirty="0"/>
              <a:t> </a:t>
            </a:r>
            <a:r>
              <a:rPr lang="hr-HR" sz="1800" dirty="0" err="1"/>
              <a:t>Muslims</a:t>
            </a:r>
            <a:r>
              <a:rPr lang="hr-HR" sz="1800" dirty="0"/>
              <a:t>. (</a:t>
            </a:r>
            <a:r>
              <a:rPr lang="hr-HR" sz="1800" i="1" dirty="0"/>
              <a:t>r </a:t>
            </a:r>
            <a:r>
              <a:rPr lang="hr-HR" sz="1800" dirty="0"/>
              <a:t>= -0.43)</a:t>
            </a:r>
          </a:p>
          <a:p>
            <a:pPr lvl="1"/>
            <a:r>
              <a:rPr lang="hr-HR" sz="1800" dirty="0"/>
              <a:t>General </a:t>
            </a:r>
            <a:r>
              <a:rPr lang="hr-HR" sz="1800" dirty="0" err="1"/>
              <a:t>prejudice</a:t>
            </a:r>
            <a:endParaRPr lang="hr-HR" sz="1800" dirty="0"/>
          </a:p>
          <a:p>
            <a:pPr lvl="2"/>
            <a:r>
              <a:rPr lang="hr-HR" sz="1800" dirty="0"/>
              <a:t>All </a:t>
            </a:r>
            <a:r>
              <a:rPr lang="hr-HR" sz="1800" dirty="0" err="1"/>
              <a:t>of</a:t>
            </a:r>
            <a:r>
              <a:rPr lang="hr-HR" sz="1800" dirty="0"/>
              <a:t> </a:t>
            </a:r>
            <a:r>
              <a:rPr lang="hr-HR" sz="1800" dirty="0" err="1"/>
              <a:t>the</a:t>
            </a:r>
            <a:r>
              <a:rPr lang="hr-HR" sz="1800" dirty="0"/>
              <a:t> </a:t>
            </a:r>
            <a:r>
              <a:rPr lang="hr-HR" sz="1800" dirty="0" err="1"/>
              <a:t>previous</a:t>
            </a:r>
            <a:r>
              <a:rPr lang="hr-HR" sz="1800" dirty="0"/>
              <a:t> (</a:t>
            </a:r>
            <a:r>
              <a:rPr lang="hr-HR" sz="1800" dirty="0" err="1"/>
              <a:t>following</a:t>
            </a:r>
            <a:r>
              <a:rPr lang="hr-HR" sz="1800" dirty="0"/>
              <a:t> table)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B448BE-5694-4A52-81CA-E08CA41CE9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63" y="6050669"/>
            <a:ext cx="1000738" cy="67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18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485A46-78D5-448F-9347-502E03CC2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Correlations</a:t>
            </a:r>
            <a:endParaRPr lang="hr-HR" dirty="0"/>
          </a:p>
        </p:txBody>
      </p:sp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BA88E750-FD54-435B-A7CE-60D60B4FA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903321"/>
              </p:ext>
            </p:extLst>
          </p:nvPr>
        </p:nvGraphicFramePr>
        <p:xfrm>
          <a:off x="1007532" y="2046944"/>
          <a:ext cx="10346268" cy="376665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84792">
                  <a:extLst>
                    <a:ext uri="{9D8B030D-6E8A-4147-A177-3AD203B41FA5}">
                      <a16:colId xmlns:a16="http://schemas.microsoft.com/office/drawing/2014/main" val="961401603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839296452"/>
                    </a:ext>
                  </a:extLst>
                </a:gridCol>
                <a:gridCol w="724584">
                  <a:extLst>
                    <a:ext uri="{9D8B030D-6E8A-4147-A177-3AD203B41FA5}">
                      <a16:colId xmlns:a16="http://schemas.microsoft.com/office/drawing/2014/main" val="3070117925"/>
                    </a:ext>
                  </a:extLst>
                </a:gridCol>
                <a:gridCol w="724584">
                  <a:extLst>
                    <a:ext uri="{9D8B030D-6E8A-4147-A177-3AD203B41FA5}">
                      <a16:colId xmlns:a16="http://schemas.microsoft.com/office/drawing/2014/main" val="1822819342"/>
                    </a:ext>
                  </a:extLst>
                </a:gridCol>
                <a:gridCol w="724584">
                  <a:extLst>
                    <a:ext uri="{9D8B030D-6E8A-4147-A177-3AD203B41FA5}">
                      <a16:colId xmlns:a16="http://schemas.microsoft.com/office/drawing/2014/main" val="3027390178"/>
                    </a:ext>
                  </a:extLst>
                </a:gridCol>
                <a:gridCol w="724584">
                  <a:extLst>
                    <a:ext uri="{9D8B030D-6E8A-4147-A177-3AD203B41FA5}">
                      <a16:colId xmlns:a16="http://schemas.microsoft.com/office/drawing/2014/main" val="2211078780"/>
                    </a:ext>
                  </a:extLst>
                </a:gridCol>
                <a:gridCol w="724584">
                  <a:extLst>
                    <a:ext uri="{9D8B030D-6E8A-4147-A177-3AD203B41FA5}">
                      <a16:colId xmlns:a16="http://schemas.microsoft.com/office/drawing/2014/main" val="2829718074"/>
                    </a:ext>
                  </a:extLst>
                </a:gridCol>
                <a:gridCol w="724584">
                  <a:extLst>
                    <a:ext uri="{9D8B030D-6E8A-4147-A177-3AD203B41FA5}">
                      <a16:colId xmlns:a16="http://schemas.microsoft.com/office/drawing/2014/main" val="3682329889"/>
                    </a:ext>
                  </a:extLst>
                </a:gridCol>
                <a:gridCol w="724584">
                  <a:extLst>
                    <a:ext uri="{9D8B030D-6E8A-4147-A177-3AD203B41FA5}">
                      <a16:colId xmlns:a16="http://schemas.microsoft.com/office/drawing/2014/main" val="2931470076"/>
                    </a:ext>
                  </a:extLst>
                </a:gridCol>
                <a:gridCol w="724584">
                  <a:extLst>
                    <a:ext uri="{9D8B030D-6E8A-4147-A177-3AD203B41FA5}">
                      <a16:colId xmlns:a16="http://schemas.microsoft.com/office/drawing/2014/main" val="3927796512"/>
                    </a:ext>
                  </a:extLst>
                </a:gridCol>
                <a:gridCol w="724584">
                  <a:extLst>
                    <a:ext uri="{9D8B030D-6E8A-4147-A177-3AD203B41FA5}">
                      <a16:colId xmlns:a16="http://schemas.microsoft.com/office/drawing/2014/main" val="3266735417"/>
                    </a:ext>
                  </a:extLst>
                </a:gridCol>
                <a:gridCol w="724584">
                  <a:extLst>
                    <a:ext uri="{9D8B030D-6E8A-4147-A177-3AD203B41FA5}">
                      <a16:colId xmlns:a16="http://schemas.microsoft.com/office/drawing/2014/main" val="2642151302"/>
                    </a:ext>
                  </a:extLst>
                </a:gridCol>
              </a:tblGrid>
              <a:tr h="259286">
                <a:tc gridSpan="12"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Table 1. </a:t>
                      </a:r>
                      <a:r>
                        <a:rPr lang="en-GB" sz="1600" i="1" u="none" strike="noStrike" dirty="0">
                          <a:effectLst/>
                        </a:rPr>
                        <a:t>Correlations between prejudices and their common predictors (</a:t>
                      </a:r>
                      <a:r>
                        <a:rPr lang="hr-HR" sz="1600" i="1" u="none" strike="noStrike" dirty="0">
                          <a:effectLst/>
                        </a:rPr>
                        <a:t>N</a:t>
                      </a:r>
                      <a:r>
                        <a:rPr lang="en-GB" sz="1600" i="1" u="none" strike="noStrike" dirty="0">
                          <a:effectLst/>
                        </a:rPr>
                        <a:t> = 7515) </a:t>
                      </a:r>
                      <a:endParaRPr lang="en-GB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512008"/>
                  </a:ext>
                </a:extLst>
              </a:tr>
              <a:tr h="259286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u="none" strike="noStrike" dirty="0">
                          <a:effectLst/>
                        </a:rPr>
                        <a:t> 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>
                          <a:effectLst/>
                        </a:rPr>
                        <a:t>(1)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(2)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(3)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>
                          <a:effectLst/>
                        </a:rPr>
                        <a:t>(4)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(5)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>
                          <a:effectLst/>
                        </a:rPr>
                        <a:t>(6)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(7)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(8)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(9)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(10)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(11)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757089"/>
                  </a:ext>
                </a:extLst>
              </a:tr>
              <a:tr h="271709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u="none" strike="noStrike" dirty="0">
                          <a:effectLst/>
                        </a:rPr>
                        <a:t>(1) </a:t>
                      </a:r>
                      <a:r>
                        <a:rPr lang="hr-HR" sz="1600" u="none" strike="noStrike" dirty="0" err="1">
                          <a:effectLst/>
                        </a:rPr>
                        <a:t>prejudice</a:t>
                      </a:r>
                      <a:r>
                        <a:rPr lang="hr-HR" sz="1600" u="none" strike="noStrike" dirty="0">
                          <a:effectLst/>
                        </a:rPr>
                        <a:t> </a:t>
                      </a:r>
                      <a:r>
                        <a:rPr lang="hr-HR" sz="1600" u="none" strike="noStrike" dirty="0" err="1">
                          <a:effectLst/>
                        </a:rPr>
                        <a:t>against</a:t>
                      </a:r>
                      <a:r>
                        <a:rPr lang="hr-HR" sz="1600" u="none" strike="noStrike" dirty="0">
                          <a:effectLst/>
                        </a:rPr>
                        <a:t> Roma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1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0.36*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0.48*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0.79*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0.23*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-0.10*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-0.14*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-0.08*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0.45*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-0.13*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0.11*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64193387"/>
                  </a:ext>
                </a:extLst>
              </a:tr>
              <a:tr h="271709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u="none" strike="noStrike">
                          <a:effectLst/>
                        </a:rPr>
                        <a:t>(2) prejudice against Jews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>
                          <a:effectLst/>
                        </a:rPr>
                        <a:t>1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0.52*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0.76*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0.20*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-0.18*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-0.17*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-0.03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0.40*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-0.17*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0.20*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1537316"/>
                  </a:ext>
                </a:extLst>
              </a:tr>
              <a:tr h="271709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u="none" strike="noStrike">
                          <a:effectLst/>
                        </a:rPr>
                        <a:t>(3) prejudice against Muslims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1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0.84*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0.25*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-0.20*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-0.24*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-0.03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0.52*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-0.20*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0.22*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3764434"/>
                  </a:ext>
                </a:extLst>
              </a:tr>
              <a:tr h="271709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u="none" strike="noStrike">
                          <a:effectLst/>
                        </a:rPr>
                        <a:t>(4) generalized prejudice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>
                          <a:effectLst/>
                        </a:rPr>
                        <a:t>1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0.28*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-0.20*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-0.23*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-0.06*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0.57*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-0.21*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0.22*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5858229"/>
                  </a:ext>
                </a:extLst>
              </a:tr>
              <a:tr h="271709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u="none" strike="noStrike">
                          <a:effectLst/>
                        </a:rPr>
                        <a:t>(5) political orientation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>
                          <a:effectLst/>
                        </a:rPr>
                        <a:t>1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-0.10*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-0.10*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-0.04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0.26*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0.00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0.03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3535128"/>
                  </a:ext>
                </a:extLst>
              </a:tr>
              <a:tr h="271709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u="none" strike="noStrike">
                          <a:effectLst/>
                        </a:rPr>
                        <a:t>(6) interpersonal trust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1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0.11*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-0.01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-0.23*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0.16*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-0.16*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8744564"/>
                  </a:ext>
                </a:extLst>
              </a:tr>
              <a:tr h="271709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u="none" strike="noStrike">
                          <a:effectLst/>
                        </a:rPr>
                        <a:t>(7) contact index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>
                          <a:effectLst/>
                        </a:rPr>
                        <a:t>1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0.15*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-0.18*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0.10*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-0.08*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7301371"/>
                  </a:ext>
                </a:extLst>
              </a:tr>
              <a:tr h="271709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u="none" strike="noStrike">
                          <a:effectLst/>
                        </a:rPr>
                        <a:t>(8) threat index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1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-0.06*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-0.08*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0.01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7485348"/>
                  </a:ext>
                </a:extLst>
              </a:tr>
              <a:tr h="271709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u="none" strike="noStrike">
                          <a:effectLst/>
                        </a:rPr>
                        <a:t>(9) economic chauvinism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>
                          <a:effectLst/>
                        </a:rPr>
                        <a:t>1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-0.20*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0.23*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3638852"/>
                  </a:ext>
                </a:extLst>
              </a:tr>
              <a:tr h="271709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u="none" strike="noStrike">
                          <a:effectLst/>
                        </a:rPr>
                        <a:t>(10) satisfaction with life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>
                          <a:effectLst/>
                        </a:rPr>
                        <a:t>1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-0.38*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2085615"/>
                  </a:ext>
                </a:extLst>
              </a:tr>
              <a:tr h="271709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u="none" strike="noStrike" dirty="0">
                          <a:effectLst/>
                        </a:rPr>
                        <a:t>(11) </a:t>
                      </a:r>
                      <a:r>
                        <a:rPr lang="hr-HR" sz="1600" u="none" strike="noStrike" dirty="0" err="1">
                          <a:effectLst/>
                        </a:rPr>
                        <a:t>satisfaction</a:t>
                      </a:r>
                      <a:r>
                        <a:rPr lang="hr-HR" sz="1600" u="none" strike="noStrike" dirty="0">
                          <a:effectLst/>
                        </a:rPr>
                        <a:t> </a:t>
                      </a:r>
                      <a:r>
                        <a:rPr lang="hr-HR" sz="1600" u="none" strike="noStrike" dirty="0" err="1">
                          <a:effectLst/>
                        </a:rPr>
                        <a:t>with</a:t>
                      </a:r>
                      <a:r>
                        <a:rPr lang="hr-HR" sz="1600" u="none" strike="noStrike" dirty="0">
                          <a:effectLst/>
                        </a:rPr>
                        <a:t> </a:t>
                      </a:r>
                      <a:r>
                        <a:rPr lang="hr-HR" sz="1600" u="none" strike="noStrike" dirty="0" err="1">
                          <a:effectLst/>
                        </a:rPr>
                        <a:t>finances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>
                          <a:effectLst/>
                        </a:rPr>
                        <a:t> 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 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 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>
                          <a:effectLst/>
                        </a:rPr>
                        <a:t> 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>
                          <a:effectLst/>
                        </a:rPr>
                        <a:t> 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 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>
                          <a:effectLst/>
                        </a:rPr>
                        <a:t> 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 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 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 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1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131206"/>
                  </a:ext>
                </a:extLst>
              </a:tr>
              <a:tr h="259286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u="none" strike="noStrike" dirty="0">
                          <a:effectLst/>
                        </a:rPr>
                        <a:t>* </a:t>
                      </a:r>
                      <a:r>
                        <a:rPr lang="hr-HR" sz="1600" i="1" u="none" strike="noStrike" dirty="0">
                          <a:effectLst/>
                        </a:rPr>
                        <a:t>p</a:t>
                      </a:r>
                      <a:r>
                        <a:rPr lang="hr-HR" sz="1600" u="none" strike="noStrike" dirty="0">
                          <a:effectLst/>
                        </a:rPr>
                        <a:t> &lt; .001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00131159"/>
                  </a:ext>
                </a:extLst>
              </a:tr>
            </a:tbl>
          </a:graphicData>
        </a:graphic>
      </p:graphicFrame>
      <p:pic>
        <p:nvPicPr>
          <p:cNvPr id="4" name="Picture 5">
            <a:extLst>
              <a:ext uri="{FF2B5EF4-FFF2-40B4-BE49-F238E27FC236}">
                <a16:creationId xmlns:a16="http://schemas.microsoft.com/office/drawing/2014/main" id="{20EF0692-7C48-43DF-B619-4F49E83A9A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63" y="6050669"/>
            <a:ext cx="1000738" cy="675608"/>
          </a:xfrm>
          <a:prstGeom prst="rect">
            <a:avLst/>
          </a:prstGeom>
        </p:spPr>
      </p:pic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4B052BE8-98C1-442E-A278-D116A7A1CB40}"/>
              </a:ext>
            </a:extLst>
          </p:cNvPr>
          <p:cNvSpPr/>
          <p:nvPr/>
        </p:nvSpPr>
        <p:spPr>
          <a:xfrm>
            <a:off x="4195297" y="2565070"/>
            <a:ext cx="2027374" cy="950026"/>
          </a:xfrm>
          <a:custGeom>
            <a:avLst/>
            <a:gdLst>
              <a:gd name="connsiteX0" fmla="*/ 0 w 2018805"/>
              <a:gd name="connsiteY0" fmla="*/ 158341 h 950026"/>
              <a:gd name="connsiteX1" fmla="*/ 158341 w 2018805"/>
              <a:gd name="connsiteY1" fmla="*/ 0 h 950026"/>
              <a:gd name="connsiteX2" fmla="*/ 1860464 w 2018805"/>
              <a:gd name="connsiteY2" fmla="*/ 0 h 950026"/>
              <a:gd name="connsiteX3" fmla="*/ 2018805 w 2018805"/>
              <a:gd name="connsiteY3" fmla="*/ 158341 h 950026"/>
              <a:gd name="connsiteX4" fmla="*/ 2018805 w 2018805"/>
              <a:gd name="connsiteY4" fmla="*/ 791685 h 950026"/>
              <a:gd name="connsiteX5" fmla="*/ 1860464 w 2018805"/>
              <a:gd name="connsiteY5" fmla="*/ 950026 h 950026"/>
              <a:gd name="connsiteX6" fmla="*/ 158341 w 2018805"/>
              <a:gd name="connsiteY6" fmla="*/ 950026 h 950026"/>
              <a:gd name="connsiteX7" fmla="*/ 0 w 2018805"/>
              <a:gd name="connsiteY7" fmla="*/ 791685 h 950026"/>
              <a:gd name="connsiteX8" fmla="*/ 0 w 2018805"/>
              <a:gd name="connsiteY8" fmla="*/ 158341 h 950026"/>
              <a:gd name="connsiteX0" fmla="*/ 0 w 2018805"/>
              <a:gd name="connsiteY0" fmla="*/ 158341 h 950026"/>
              <a:gd name="connsiteX1" fmla="*/ 158341 w 2018805"/>
              <a:gd name="connsiteY1" fmla="*/ 0 h 950026"/>
              <a:gd name="connsiteX2" fmla="*/ 1860464 w 2018805"/>
              <a:gd name="connsiteY2" fmla="*/ 0 h 950026"/>
              <a:gd name="connsiteX3" fmla="*/ 2018805 w 2018805"/>
              <a:gd name="connsiteY3" fmla="*/ 158341 h 950026"/>
              <a:gd name="connsiteX4" fmla="*/ 2018805 w 2018805"/>
              <a:gd name="connsiteY4" fmla="*/ 791685 h 950026"/>
              <a:gd name="connsiteX5" fmla="*/ 1860464 w 2018805"/>
              <a:gd name="connsiteY5" fmla="*/ 950026 h 950026"/>
              <a:gd name="connsiteX6" fmla="*/ 0 w 2018805"/>
              <a:gd name="connsiteY6" fmla="*/ 791685 h 950026"/>
              <a:gd name="connsiteX7" fmla="*/ 0 w 2018805"/>
              <a:gd name="connsiteY7" fmla="*/ 158341 h 950026"/>
              <a:gd name="connsiteX0" fmla="*/ 0 w 2018805"/>
              <a:gd name="connsiteY0" fmla="*/ 158341 h 950026"/>
              <a:gd name="connsiteX1" fmla="*/ 158341 w 2018805"/>
              <a:gd name="connsiteY1" fmla="*/ 0 h 950026"/>
              <a:gd name="connsiteX2" fmla="*/ 1860464 w 2018805"/>
              <a:gd name="connsiteY2" fmla="*/ 0 h 950026"/>
              <a:gd name="connsiteX3" fmla="*/ 2018805 w 2018805"/>
              <a:gd name="connsiteY3" fmla="*/ 158341 h 950026"/>
              <a:gd name="connsiteX4" fmla="*/ 2018805 w 2018805"/>
              <a:gd name="connsiteY4" fmla="*/ 791685 h 950026"/>
              <a:gd name="connsiteX5" fmla="*/ 1860464 w 2018805"/>
              <a:gd name="connsiteY5" fmla="*/ 950026 h 950026"/>
              <a:gd name="connsiteX6" fmla="*/ 0 w 2018805"/>
              <a:gd name="connsiteY6" fmla="*/ 158341 h 950026"/>
              <a:gd name="connsiteX0" fmla="*/ 0 w 2018805"/>
              <a:gd name="connsiteY0" fmla="*/ 158341 h 950026"/>
              <a:gd name="connsiteX1" fmla="*/ 158341 w 2018805"/>
              <a:gd name="connsiteY1" fmla="*/ 0 h 950026"/>
              <a:gd name="connsiteX2" fmla="*/ 1860464 w 2018805"/>
              <a:gd name="connsiteY2" fmla="*/ 0 h 950026"/>
              <a:gd name="connsiteX3" fmla="*/ 2018805 w 2018805"/>
              <a:gd name="connsiteY3" fmla="*/ 158341 h 950026"/>
              <a:gd name="connsiteX4" fmla="*/ 2018805 w 2018805"/>
              <a:gd name="connsiteY4" fmla="*/ 791685 h 950026"/>
              <a:gd name="connsiteX5" fmla="*/ 1860464 w 2018805"/>
              <a:gd name="connsiteY5" fmla="*/ 950026 h 950026"/>
              <a:gd name="connsiteX6" fmla="*/ 0 w 2018805"/>
              <a:gd name="connsiteY6" fmla="*/ 158341 h 950026"/>
              <a:gd name="connsiteX0" fmla="*/ 0 w 2018805"/>
              <a:gd name="connsiteY0" fmla="*/ 158341 h 950026"/>
              <a:gd name="connsiteX1" fmla="*/ 101191 w 2018805"/>
              <a:gd name="connsiteY1" fmla="*/ 0 h 950026"/>
              <a:gd name="connsiteX2" fmla="*/ 1860464 w 2018805"/>
              <a:gd name="connsiteY2" fmla="*/ 0 h 950026"/>
              <a:gd name="connsiteX3" fmla="*/ 2018805 w 2018805"/>
              <a:gd name="connsiteY3" fmla="*/ 158341 h 950026"/>
              <a:gd name="connsiteX4" fmla="*/ 2018805 w 2018805"/>
              <a:gd name="connsiteY4" fmla="*/ 791685 h 950026"/>
              <a:gd name="connsiteX5" fmla="*/ 1860464 w 2018805"/>
              <a:gd name="connsiteY5" fmla="*/ 950026 h 950026"/>
              <a:gd name="connsiteX6" fmla="*/ 0 w 2018805"/>
              <a:gd name="connsiteY6" fmla="*/ 158341 h 950026"/>
              <a:gd name="connsiteX0" fmla="*/ 0 w 2014042"/>
              <a:gd name="connsiteY0" fmla="*/ 201204 h 950026"/>
              <a:gd name="connsiteX1" fmla="*/ 96428 w 2014042"/>
              <a:gd name="connsiteY1" fmla="*/ 0 h 950026"/>
              <a:gd name="connsiteX2" fmla="*/ 1855701 w 2014042"/>
              <a:gd name="connsiteY2" fmla="*/ 0 h 950026"/>
              <a:gd name="connsiteX3" fmla="*/ 2014042 w 2014042"/>
              <a:gd name="connsiteY3" fmla="*/ 158341 h 950026"/>
              <a:gd name="connsiteX4" fmla="*/ 2014042 w 2014042"/>
              <a:gd name="connsiteY4" fmla="*/ 791685 h 950026"/>
              <a:gd name="connsiteX5" fmla="*/ 1855701 w 2014042"/>
              <a:gd name="connsiteY5" fmla="*/ 950026 h 950026"/>
              <a:gd name="connsiteX6" fmla="*/ 0 w 2014042"/>
              <a:gd name="connsiteY6" fmla="*/ 201204 h 950026"/>
              <a:gd name="connsiteX0" fmla="*/ 13332 w 2027374"/>
              <a:gd name="connsiteY0" fmla="*/ 201204 h 950026"/>
              <a:gd name="connsiteX1" fmla="*/ 109760 w 2027374"/>
              <a:gd name="connsiteY1" fmla="*/ 0 h 950026"/>
              <a:gd name="connsiteX2" fmla="*/ 1869033 w 2027374"/>
              <a:gd name="connsiteY2" fmla="*/ 0 h 950026"/>
              <a:gd name="connsiteX3" fmla="*/ 2027374 w 2027374"/>
              <a:gd name="connsiteY3" fmla="*/ 158341 h 950026"/>
              <a:gd name="connsiteX4" fmla="*/ 2027374 w 2027374"/>
              <a:gd name="connsiteY4" fmla="*/ 791685 h 950026"/>
              <a:gd name="connsiteX5" fmla="*/ 1869033 w 2027374"/>
              <a:gd name="connsiteY5" fmla="*/ 950026 h 950026"/>
              <a:gd name="connsiteX6" fmla="*/ 13332 w 2027374"/>
              <a:gd name="connsiteY6" fmla="*/ 201204 h 950026"/>
              <a:gd name="connsiteX0" fmla="*/ 13332 w 2027374"/>
              <a:gd name="connsiteY0" fmla="*/ 201204 h 950026"/>
              <a:gd name="connsiteX1" fmla="*/ 109760 w 2027374"/>
              <a:gd name="connsiteY1" fmla="*/ 0 h 950026"/>
              <a:gd name="connsiteX2" fmla="*/ 1869033 w 2027374"/>
              <a:gd name="connsiteY2" fmla="*/ 0 h 950026"/>
              <a:gd name="connsiteX3" fmla="*/ 2027374 w 2027374"/>
              <a:gd name="connsiteY3" fmla="*/ 158341 h 950026"/>
              <a:gd name="connsiteX4" fmla="*/ 2027374 w 2027374"/>
              <a:gd name="connsiteY4" fmla="*/ 791685 h 950026"/>
              <a:gd name="connsiteX5" fmla="*/ 1869033 w 2027374"/>
              <a:gd name="connsiteY5" fmla="*/ 950026 h 950026"/>
              <a:gd name="connsiteX6" fmla="*/ 13332 w 2027374"/>
              <a:gd name="connsiteY6" fmla="*/ 201204 h 95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7374" h="950026">
                <a:moveTo>
                  <a:pt x="13332" y="201204"/>
                </a:moveTo>
                <a:cubicBezTo>
                  <a:pt x="-24768" y="113755"/>
                  <a:pt x="22311" y="0"/>
                  <a:pt x="109760" y="0"/>
                </a:cubicBezTo>
                <a:lnTo>
                  <a:pt x="1869033" y="0"/>
                </a:lnTo>
                <a:cubicBezTo>
                  <a:pt x="1956482" y="0"/>
                  <a:pt x="2027374" y="70892"/>
                  <a:pt x="2027374" y="158341"/>
                </a:cubicBezTo>
                <a:lnTo>
                  <a:pt x="2027374" y="791685"/>
                </a:lnTo>
                <a:cubicBezTo>
                  <a:pt x="2027374" y="879134"/>
                  <a:pt x="1956482" y="950026"/>
                  <a:pt x="1869033" y="950026"/>
                </a:cubicBezTo>
                <a:cubicBezTo>
                  <a:pt x="1248878" y="686131"/>
                  <a:pt x="490612" y="388899"/>
                  <a:pt x="13332" y="201204"/>
                </a:cubicBezTo>
                <a:close/>
              </a:path>
            </a:pathLst>
          </a:custGeom>
          <a:solidFill>
            <a:srgbClr val="3399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B15E92B7-839A-4F1A-94BF-9B72F3138F00}"/>
              </a:ext>
            </a:extLst>
          </p:cNvPr>
          <p:cNvSpPr/>
          <p:nvPr/>
        </p:nvSpPr>
        <p:spPr>
          <a:xfrm>
            <a:off x="6267450" y="2565070"/>
            <a:ext cx="5086350" cy="1073480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A8C77BAA-C454-4C46-98AD-7FEA53D28B89}"/>
              </a:ext>
            </a:extLst>
          </p:cNvPr>
          <p:cNvSpPr/>
          <p:nvPr/>
        </p:nvSpPr>
        <p:spPr>
          <a:xfrm>
            <a:off x="7109676" y="3686176"/>
            <a:ext cx="4244123" cy="1695462"/>
          </a:xfrm>
          <a:custGeom>
            <a:avLst/>
            <a:gdLst>
              <a:gd name="connsiteX0" fmla="*/ 0 w 4362449"/>
              <a:gd name="connsiteY0" fmla="*/ 287343 h 1724025"/>
              <a:gd name="connsiteX1" fmla="*/ 287343 w 4362449"/>
              <a:gd name="connsiteY1" fmla="*/ 0 h 1724025"/>
              <a:gd name="connsiteX2" fmla="*/ 4075106 w 4362449"/>
              <a:gd name="connsiteY2" fmla="*/ 0 h 1724025"/>
              <a:gd name="connsiteX3" fmla="*/ 4362449 w 4362449"/>
              <a:gd name="connsiteY3" fmla="*/ 287343 h 1724025"/>
              <a:gd name="connsiteX4" fmla="*/ 4362449 w 4362449"/>
              <a:gd name="connsiteY4" fmla="*/ 1436682 h 1724025"/>
              <a:gd name="connsiteX5" fmla="*/ 4075106 w 4362449"/>
              <a:gd name="connsiteY5" fmla="*/ 1724025 h 1724025"/>
              <a:gd name="connsiteX6" fmla="*/ 287343 w 4362449"/>
              <a:gd name="connsiteY6" fmla="*/ 1724025 h 1724025"/>
              <a:gd name="connsiteX7" fmla="*/ 0 w 4362449"/>
              <a:gd name="connsiteY7" fmla="*/ 1436682 h 1724025"/>
              <a:gd name="connsiteX8" fmla="*/ 0 w 4362449"/>
              <a:gd name="connsiteY8" fmla="*/ 287343 h 1724025"/>
              <a:gd name="connsiteX0" fmla="*/ 0 w 4362449"/>
              <a:gd name="connsiteY0" fmla="*/ 287343 h 1724025"/>
              <a:gd name="connsiteX1" fmla="*/ 287343 w 4362449"/>
              <a:gd name="connsiteY1" fmla="*/ 0 h 1724025"/>
              <a:gd name="connsiteX2" fmla="*/ 4075106 w 4362449"/>
              <a:gd name="connsiteY2" fmla="*/ 0 h 1724025"/>
              <a:gd name="connsiteX3" fmla="*/ 4362449 w 4362449"/>
              <a:gd name="connsiteY3" fmla="*/ 287343 h 1724025"/>
              <a:gd name="connsiteX4" fmla="*/ 4362449 w 4362449"/>
              <a:gd name="connsiteY4" fmla="*/ 1436682 h 1724025"/>
              <a:gd name="connsiteX5" fmla="*/ 4075106 w 4362449"/>
              <a:gd name="connsiteY5" fmla="*/ 1724025 h 1724025"/>
              <a:gd name="connsiteX6" fmla="*/ 0 w 4362449"/>
              <a:gd name="connsiteY6" fmla="*/ 1436682 h 1724025"/>
              <a:gd name="connsiteX7" fmla="*/ 0 w 4362449"/>
              <a:gd name="connsiteY7" fmla="*/ 287343 h 1724025"/>
              <a:gd name="connsiteX0" fmla="*/ 0 w 4362449"/>
              <a:gd name="connsiteY0" fmla="*/ 287343 h 1724025"/>
              <a:gd name="connsiteX1" fmla="*/ 287343 w 4362449"/>
              <a:gd name="connsiteY1" fmla="*/ 0 h 1724025"/>
              <a:gd name="connsiteX2" fmla="*/ 4075106 w 4362449"/>
              <a:gd name="connsiteY2" fmla="*/ 0 h 1724025"/>
              <a:gd name="connsiteX3" fmla="*/ 4362449 w 4362449"/>
              <a:gd name="connsiteY3" fmla="*/ 287343 h 1724025"/>
              <a:gd name="connsiteX4" fmla="*/ 4362449 w 4362449"/>
              <a:gd name="connsiteY4" fmla="*/ 1436682 h 1724025"/>
              <a:gd name="connsiteX5" fmla="*/ 4075106 w 4362449"/>
              <a:gd name="connsiteY5" fmla="*/ 1724025 h 1724025"/>
              <a:gd name="connsiteX6" fmla="*/ 0 w 4362449"/>
              <a:gd name="connsiteY6" fmla="*/ 287343 h 1724025"/>
              <a:gd name="connsiteX0" fmla="*/ 0 w 4238624"/>
              <a:gd name="connsiteY0" fmla="*/ 296868 h 1724025"/>
              <a:gd name="connsiteX1" fmla="*/ 163518 w 4238624"/>
              <a:gd name="connsiteY1" fmla="*/ 0 h 1724025"/>
              <a:gd name="connsiteX2" fmla="*/ 3951281 w 4238624"/>
              <a:gd name="connsiteY2" fmla="*/ 0 h 1724025"/>
              <a:gd name="connsiteX3" fmla="*/ 4238624 w 4238624"/>
              <a:gd name="connsiteY3" fmla="*/ 287343 h 1724025"/>
              <a:gd name="connsiteX4" fmla="*/ 4238624 w 4238624"/>
              <a:gd name="connsiteY4" fmla="*/ 1436682 h 1724025"/>
              <a:gd name="connsiteX5" fmla="*/ 3951281 w 4238624"/>
              <a:gd name="connsiteY5" fmla="*/ 1724025 h 1724025"/>
              <a:gd name="connsiteX6" fmla="*/ 0 w 4238624"/>
              <a:gd name="connsiteY6" fmla="*/ 296868 h 1724025"/>
              <a:gd name="connsiteX0" fmla="*/ 24898 w 4263522"/>
              <a:gd name="connsiteY0" fmla="*/ 296868 h 1724025"/>
              <a:gd name="connsiteX1" fmla="*/ 188416 w 4263522"/>
              <a:gd name="connsiteY1" fmla="*/ 0 h 1724025"/>
              <a:gd name="connsiteX2" fmla="*/ 3976179 w 4263522"/>
              <a:gd name="connsiteY2" fmla="*/ 0 h 1724025"/>
              <a:gd name="connsiteX3" fmla="*/ 4263522 w 4263522"/>
              <a:gd name="connsiteY3" fmla="*/ 287343 h 1724025"/>
              <a:gd name="connsiteX4" fmla="*/ 4263522 w 4263522"/>
              <a:gd name="connsiteY4" fmla="*/ 1436682 h 1724025"/>
              <a:gd name="connsiteX5" fmla="*/ 3976179 w 4263522"/>
              <a:gd name="connsiteY5" fmla="*/ 1724025 h 1724025"/>
              <a:gd name="connsiteX6" fmla="*/ 24898 w 4263522"/>
              <a:gd name="connsiteY6" fmla="*/ 296868 h 1724025"/>
              <a:gd name="connsiteX0" fmla="*/ 32440 w 4232964"/>
              <a:gd name="connsiteY0" fmla="*/ 277818 h 1724025"/>
              <a:gd name="connsiteX1" fmla="*/ 157858 w 4232964"/>
              <a:gd name="connsiteY1" fmla="*/ 0 h 1724025"/>
              <a:gd name="connsiteX2" fmla="*/ 3945621 w 4232964"/>
              <a:gd name="connsiteY2" fmla="*/ 0 h 1724025"/>
              <a:gd name="connsiteX3" fmla="*/ 4232964 w 4232964"/>
              <a:gd name="connsiteY3" fmla="*/ 287343 h 1724025"/>
              <a:gd name="connsiteX4" fmla="*/ 4232964 w 4232964"/>
              <a:gd name="connsiteY4" fmla="*/ 1436682 h 1724025"/>
              <a:gd name="connsiteX5" fmla="*/ 3945621 w 4232964"/>
              <a:gd name="connsiteY5" fmla="*/ 1724025 h 1724025"/>
              <a:gd name="connsiteX6" fmla="*/ 32440 w 4232964"/>
              <a:gd name="connsiteY6" fmla="*/ 277818 h 1724025"/>
              <a:gd name="connsiteX0" fmla="*/ 43778 w 4206202"/>
              <a:gd name="connsiteY0" fmla="*/ 220668 h 1724025"/>
              <a:gd name="connsiteX1" fmla="*/ 131096 w 4206202"/>
              <a:gd name="connsiteY1" fmla="*/ 0 h 1724025"/>
              <a:gd name="connsiteX2" fmla="*/ 3918859 w 4206202"/>
              <a:gd name="connsiteY2" fmla="*/ 0 h 1724025"/>
              <a:gd name="connsiteX3" fmla="*/ 4206202 w 4206202"/>
              <a:gd name="connsiteY3" fmla="*/ 287343 h 1724025"/>
              <a:gd name="connsiteX4" fmla="*/ 4206202 w 4206202"/>
              <a:gd name="connsiteY4" fmla="*/ 1436682 h 1724025"/>
              <a:gd name="connsiteX5" fmla="*/ 3918859 w 4206202"/>
              <a:gd name="connsiteY5" fmla="*/ 1724025 h 1724025"/>
              <a:gd name="connsiteX6" fmla="*/ 43778 w 4206202"/>
              <a:gd name="connsiteY6" fmla="*/ 220668 h 1724025"/>
              <a:gd name="connsiteX0" fmla="*/ 26501 w 4255600"/>
              <a:gd name="connsiteY0" fmla="*/ 220668 h 1724025"/>
              <a:gd name="connsiteX1" fmla="*/ 180494 w 4255600"/>
              <a:gd name="connsiteY1" fmla="*/ 0 h 1724025"/>
              <a:gd name="connsiteX2" fmla="*/ 3968257 w 4255600"/>
              <a:gd name="connsiteY2" fmla="*/ 0 h 1724025"/>
              <a:gd name="connsiteX3" fmla="*/ 4255600 w 4255600"/>
              <a:gd name="connsiteY3" fmla="*/ 287343 h 1724025"/>
              <a:gd name="connsiteX4" fmla="*/ 4255600 w 4255600"/>
              <a:gd name="connsiteY4" fmla="*/ 1436682 h 1724025"/>
              <a:gd name="connsiteX5" fmla="*/ 3968257 w 4255600"/>
              <a:gd name="connsiteY5" fmla="*/ 1724025 h 1724025"/>
              <a:gd name="connsiteX6" fmla="*/ 26501 w 4255600"/>
              <a:gd name="connsiteY6" fmla="*/ 220668 h 1724025"/>
              <a:gd name="connsiteX0" fmla="*/ 51392 w 4280491"/>
              <a:gd name="connsiteY0" fmla="*/ 220668 h 1724025"/>
              <a:gd name="connsiteX1" fmla="*/ 205385 w 4280491"/>
              <a:gd name="connsiteY1" fmla="*/ 0 h 1724025"/>
              <a:gd name="connsiteX2" fmla="*/ 3993148 w 4280491"/>
              <a:gd name="connsiteY2" fmla="*/ 0 h 1724025"/>
              <a:gd name="connsiteX3" fmla="*/ 4280491 w 4280491"/>
              <a:gd name="connsiteY3" fmla="*/ 287343 h 1724025"/>
              <a:gd name="connsiteX4" fmla="*/ 4280491 w 4280491"/>
              <a:gd name="connsiteY4" fmla="*/ 1436682 h 1724025"/>
              <a:gd name="connsiteX5" fmla="*/ 3993148 w 4280491"/>
              <a:gd name="connsiteY5" fmla="*/ 1724025 h 1724025"/>
              <a:gd name="connsiteX6" fmla="*/ 51392 w 4280491"/>
              <a:gd name="connsiteY6" fmla="*/ 220668 h 1724025"/>
              <a:gd name="connsiteX0" fmla="*/ 56879 w 4285978"/>
              <a:gd name="connsiteY0" fmla="*/ 220668 h 1724025"/>
              <a:gd name="connsiteX1" fmla="*/ 210872 w 4285978"/>
              <a:gd name="connsiteY1" fmla="*/ 0 h 1724025"/>
              <a:gd name="connsiteX2" fmla="*/ 3998635 w 4285978"/>
              <a:gd name="connsiteY2" fmla="*/ 0 h 1724025"/>
              <a:gd name="connsiteX3" fmla="*/ 4285978 w 4285978"/>
              <a:gd name="connsiteY3" fmla="*/ 287343 h 1724025"/>
              <a:gd name="connsiteX4" fmla="*/ 4285978 w 4285978"/>
              <a:gd name="connsiteY4" fmla="*/ 1436682 h 1724025"/>
              <a:gd name="connsiteX5" fmla="*/ 3998635 w 4285978"/>
              <a:gd name="connsiteY5" fmla="*/ 1724025 h 1724025"/>
              <a:gd name="connsiteX6" fmla="*/ 56879 w 4285978"/>
              <a:gd name="connsiteY6" fmla="*/ 220668 h 1724025"/>
              <a:gd name="connsiteX0" fmla="*/ 64336 w 4264860"/>
              <a:gd name="connsiteY0" fmla="*/ 201618 h 1724025"/>
              <a:gd name="connsiteX1" fmla="*/ 189754 w 4264860"/>
              <a:gd name="connsiteY1" fmla="*/ 0 h 1724025"/>
              <a:gd name="connsiteX2" fmla="*/ 3977517 w 4264860"/>
              <a:gd name="connsiteY2" fmla="*/ 0 h 1724025"/>
              <a:gd name="connsiteX3" fmla="*/ 4264860 w 4264860"/>
              <a:gd name="connsiteY3" fmla="*/ 287343 h 1724025"/>
              <a:gd name="connsiteX4" fmla="*/ 4264860 w 4264860"/>
              <a:gd name="connsiteY4" fmla="*/ 1436682 h 1724025"/>
              <a:gd name="connsiteX5" fmla="*/ 3977517 w 4264860"/>
              <a:gd name="connsiteY5" fmla="*/ 1724025 h 1724025"/>
              <a:gd name="connsiteX6" fmla="*/ 64336 w 4264860"/>
              <a:gd name="connsiteY6" fmla="*/ 201618 h 1724025"/>
              <a:gd name="connsiteX0" fmla="*/ 32733 w 4233257"/>
              <a:gd name="connsiteY0" fmla="*/ 201618 h 1724025"/>
              <a:gd name="connsiteX1" fmla="*/ 158151 w 4233257"/>
              <a:gd name="connsiteY1" fmla="*/ 0 h 1724025"/>
              <a:gd name="connsiteX2" fmla="*/ 3945914 w 4233257"/>
              <a:gd name="connsiteY2" fmla="*/ 0 h 1724025"/>
              <a:gd name="connsiteX3" fmla="*/ 4233257 w 4233257"/>
              <a:gd name="connsiteY3" fmla="*/ 287343 h 1724025"/>
              <a:gd name="connsiteX4" fmla="*/ 4233257 w 4233257"/>
              <a:gd name="connsiteY4" fmla="*/ 1436682 h 1724025"/>
              <a:gd name="connsiteX5" fmla="*/ 3945914 w 4233257"/>
              <a:gd name="connsiteY5" fmla="*/ 1724025 h 1724025"/>
              <a:gd name="connsiteX6" fmla="*/ 32733 w 4233257"/>
              <a:gd name="connsiteY6" fmla="*/ 201618 h 1724025"/>
              <a:gd name="connsiteX0" fmla="*/ 43599 w 4244123"/>
              <a:gd name="connsiteY0" fmla="*/ 201618 h 1724025"/>
              <a:gd name="connsiteX1" fmla="*/ 169017 w 4244123"/>
              <a:gd name="connsiteY1" fmla="*/ 0 h 1724025"/>
              <a:gd name="connsiteX2" fmla="*/ 3956780 w 4244123"/>
              <a:gd name="connsiteY2" fmla="*/ 0 h 1724025"/>
              <a:gd name="connsiteX3" fmla="*/ 4244123 w 4244123"/>
              <a:gd name="connsiteY3" fmla="*/ 287343 h 1724025"/>
              <a:gd name="connsiteX4" fmla="*/ 4244123 w 4244123"/>
              <a:gd name="connsiteY4" fmla="*/ 1436682 h 1724025"/>
              <a:gd name="connsiteX5" fmla="*/ 3956780 w 4244123"/>
              <a:gd name="connsiteY5" fmla="*/ 1724025 h 1724025"/>
              <a:gd name="connsiteX6" fmla="*/ 43599 w 4244123"/>
              <a:gd name="connsiteY6" fmla="*/ 201618 h 1724025"/>
              <a:gd name="connsiteX0" fmla="*/ 43599 w 4244123"/>
              <a:gd name="connsiteY0" fmla="*/ 201618 h 1704975"/>
              <a:gd name="connsiteX1" fmla="*/ 169017 w 4244123"/>
              <a:gd name="connsiteY1" fmla="*/ 0 h 1704975"/>
              <a:gd name="connsiteX2" fmla="*/ 3956780 w 4244123"/>
              <a:gd name="connsiteY2" fmla="*/ 0 h 1704975"/>
              <a:gd name="connsiteX3" fmla="*/ 4244123 w 4244123"/>
              <a:gd name="connsiteY3" fmla="*/ 287343 h 1704975"/>
              <a:gd name="connsiteX4" fmla="*/ 4244123 w 4244123"/>
              <a:gd name="connsiteY4" fmla="*/ 1436682 h 1704975"/>
              <a:gd name="connsiteX5" fmla="*/ 3971068 w 4244123"/>
              <a:gd name="connsiteY5" fmla="*/ 1704975 h 1704975"/>
              <a:gd name="connsiteX6" fmla="*/ 43599 w 4244123"/>
              <a:gd name="connsiteY6" fmla="*/ 201618 h 1704975"/>
              <a:gd name="connsiteX0" fmla="*/ 43599 w 4244123"/>
              <a:gd name="connsiteY0" fmla="*/ 201618 h 1685925"/>
              <a:gd name="connsiteX1" fmla="*/ 169017 w 4244123"/>
              <a:gd name="connsiteY1" fmla="*/ 0 h 1685925"/>
              <a:gd name="connsiteX2" fmla="*/ 3956780 w 4244123"/>
              <a:gd name="connsiteY2" fmla="*/ 0 h 1685925"/>
              <a:gd name="connsiteX3" fmla="*/ 4244123 w 4244123"/>
              <a:gd name="connsiteY3" fmla="*/ 287343 h 1685925"/>
              <a:gd name="connsiteX4" fmla="*/ 4244123 w 4244123"/>
              <a:gd name="connsiteY4" fmla="*/ 1436682 h 1685925"/>
              <a:gd name="connsiteX5" fmla="*/ 3966305 w 4244123"/>
              <a:gd name="connsiteY5" fmla="*/ 1685925 h 1685925"/>
              <a:gd name="connsiteX6" fmla="*/ 43599 w 4244123"/>
              <a:gd name="connsiteY6" fmla="*/ 201618 h 1685925"/>
              <a:gd name="connsiteX0" fmla="*/ 43599 w 4244123"/>
              <a:gd name="connsiteY0" fmla="*/ 201618 h 1695462"/>
              <a:gd name="connsiteX1" fmla="*/ 169017 w 4244123"/>
              <a:gd name="connsiteY1" fmla="*/ 0 h 1695462"/>
              <a:gd name="connsiteX2" fmla="*/ 3956780 w 4244123"/>
              <a:gd name="connsiteY2" fmla="*/ 0 h 1695462"/>
              <a:gd name="connsiteX3" fmla="*/ 4244123 w 4244123"/>
              <a:gd name="connsiteY3" fmla="*/ 287343 h 1695462"/>
              <a:gd name="connsiteX4" fmla="*/ 4244123 w 4244123"/>
              <a:gd name="connsiteY4" fmla="*/ 1436682 h 1695462"/>
              <a:gd name="connsiteX5" fmla="*/ 3966305 w 4244123"/>
              <a:gd name="connsiteY5" fmla="*/ 1685925 h 1695462"/>
              <a:gd name="connsiteX6" fmla="*/ 43599 w 4244123"/>
              <a:gd name="connsiteY6" fmla="*/ 201618 h 169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4123" h="1695462">
                <a:moveTo>
                  <a:pt x="43599" y="201618"/>
                </a:moveTo>
                <a:cubicBezTo>
                  <a:pt x="-8789" y="147698"/>
                  <a:pt x="-56353" y="23812"/>
                  <a:pt x="169017" y="0"/>
                </a:cubicBezTo>
                <a:lnTo>
                  <a:pt x="3956780" y="0"/>
                </a:lnTo>
                <a:cubicBezTo>
                  <a:pt x="4115475" y="0"/>
                  <a:pt x="4244123" y="128648"/>
                  <a:pt x="4244123" y="287343"/>
                </a:cubicBezTo>
                <a:lnTo>
                  <a:pt x="4244123" y="1436682"/>
                </a:lnTo>
                <a:cubicBezTo>
                  <a:pt x="4244123" y="1595377"/>
                  <a:pt x="4115475" y="1733550"/>
                  <a:pt x="3966305" y="1685925"/>
                </a:cubicBezTo>
                <a:lnTo>
                  <a:pt x="43599" y="201618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373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265094-C974-44A9-91C6-F8393903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62" y="365125"/>
            <a:ext cx="10223437" cy="1325563"/>
          </a:xfrm>
        </p:spPr>
        <p:txBody>
          <a:bodyPr/>
          <a:lstStyle/>
          <a:p>
            <a:r>
              <a:rPr lang="hr-HR" dirty="0" err="1"/>
              <a:t>Results</a:t>
            </a:r>
            <a:endParaRPr lang="hr-HR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0F4C6D37-F4E5-46E4-8864-AB789D0A6A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63" y="6050669"/>
            <a:ext cx="1000738" cy="675608"/>
          </a:xfrm>
          <a:prstGeom prst="rect">
            <a:avLst/>
          </a:prstGeom>
        </p:spPr>
      </p:pic>
      <p:graphicFrame>
        <p:nvGraphicFramePr>
          <p:cNvPr id="6" name="Tablica 5">
            <a:extLst>
              <a:ext uri="{FF2B5EF4-FFF2-40B4-BE49-F238E27FC236}">
                <a16:creationId xmlns:a16="http://schemas.microsoft.com/office/drawing/2014/main" id="{82C26515-552C-4479-AECD-B7D260D3F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075115"/>
              </p:ext>
            </p:extLst>
          </p:nvPr>
        </p:nvGraphicFramePr>
        <p:xfrm>
          <a:off x="1131599" y="3944714"/>
          <a:ext cx="4964401" cy="2091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97305">
                  <a:extLst>
                    <a:ext uri="{9D8B030D-6E8A-4147-A177-3AD203B41FA5}">
                      <a16:colId xmlns:a16="http://schemas.microsoft.com/office/drawing/2014/main" val="616670296"/>
                    </a:ext>
                  </a:extLst>
                </a:gridCol>
                <a:gridCol w="554166">
                  <a:extLst>
                    <a:ext uri="{9D8B030D-6E8A-4147-A177-3AD203B41FA5}">
                      <a16:colId xmlns:a16="http://schemas.microsoft.com/office/drawing/2014/main" val="4207930621"/>
                    </a:ext>
                  </a:extLst>
                </a:gridCol>
                <a:gridCol w="773523">
                  <a:extLst>
                    <a:ext uri="{9D8B030D-6E8A-4147-A177-3AD203B41FA5}">
                      <a16:colId xmlns:a16="http://schemas.microsoft.com/office/drawing/2014/main" val="2553194038"/>
                    </a:ext>
                  </a:extLst>
                </a:gridCol>
                <a:gridCol w="588801">
                  <a:extLst>
                    <a:ext uri="{9D8B030D-6E8A-4147-A177-3AD203B41FA5}">
                      <a16:colId xmlns:a16="http://schemas.microsoft.com/office/drawing/2014/main" val="4184693906"/>
                    </a:ext>
                  </a:extLst>
                </a:gridCol>
                <a:gridCol w="1050606">
                  <a:extLst>
                    <a:ext uri="{9D8B030D-6E8A-4147-A177-3AD203B41FA5}">
                      <a16:colId xmlns:a16="http://schemas.microsoft.com/office/drawing/2014/main" val="530451511"/>
                    </a:ext>
                  </a:extLst>
                </a:gridCol>
              </a:tblGrid>
              <a:tr h="20916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effectLst/>
                        </a:rPr>
                        <a:t>Prejudice against Roma (</a:t>
                      </a:r>
                      <a:r>
                        <a:rPr lang="hr-HR" sz="1300" b="1" u="none" strike="noStrike" dirty="0">
                          <a:effectLst/>
                        </a:rPr>
                        <a:t>A</a:t>
                      </a:r>
                      <a:r>
                        <a:rPr lang="pt-BR" sz="1300" b="1" u="none" strike="noStrike" dirty="0">
                          <a:effectLst/>
                        </a:rPr>
                        <a:t>dj. R</a:t>
                      </a:r>
                      <a:r>
                        <a:rPr lang="pt-BR" sz="1300" b="1" u="none" strike="noStrike" baseline="30000" dirty="0">
                          <a:effectLst/>
                        </a:rPr>
                        <a:t>2</a:t>
                      </a:r>
                      <a:r>
                        <a:rPr lang="pt-BR" sz="1300" b="1" u="none" strike="noStrike" dirty="0">
                          <a:effectLst/>
                        </a:rPr>
                        <a:t> = .22)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75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584602"/>
                  </a:ext>
                </a:extLst>
              </a:tr>
              <a:tr h="209160">
                <a:tc>
                  <a:txBody>
                    <a:bodyPr/>
                    <a:lstStyle/>
                    <a:p>
                      <a:pPr algn="l" fontAlgn="b"/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 err="1">
                          <a:effectLst/>
                        </a:rPr>
                        <a:t>Est</a:t>
                      </a:r>
                      <a:r>
                        <a:rPr lang="hr-HR" sz="1300" u="none" strike="noStrike" dirty="0">
                          <a:effectLst/>
                        </a:rPr>
                        <a:t>.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 err="1">
                          <a:effectLst/>
                        </a:rPr>
                        <a:t>Std</a:t>
                      </a:r>
                      <a:r>
                        <a:rPr lang="hr-HR" sz="1300" u="none" strike="noStrike" dirty="0">
                          <a:effectLst/>
                        </a:rPr>
                        <a:t>. </a:t>
                      </a:r>
                      <a:r>
                        <a:rPr lang="hr-HR" sz="1300" u="none" strike="noStrike" dirty="0" err="1">
                          <a:effectLst/>
                        </a:rPr>
                        <a:t>Error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t-</a:t>
                      </a:r>
                      <a:r>
                        <a:rPr lang="hr-HR" sz="1300" u="none" strike="noStrike" dirty="0" err="1">
                          <a:effectLst/>
                        </a:rPr>
                        <a:t>value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Pr(&gt;|t|)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762614"/>
                  </a:ext>
                </a:extLst>
              </a:tr>
              <a:tr h="209160">
                <a:tc>
                  <a:txBody>
                    <a:bodyPr/>
                    <a:lstStyle/>
                    <a:p>
                      <a:pPr algn="l" fontAlgn="b"/>
                      <a:r>
                        <a:rPr lang="hr-HR" sz="1300" u="none" strike="noStrike" dirty="0">
                          <a:effectLst/>
                        </a:rPr>
                        <a:t>(</a:t>
                      </a:r>
                      <a:r>
                        <a:rPr lang="hr-HR" sz="1300" u="none" strike="noStrike" dirty="0" err="1">
                          <a:effectLst/>
                        </a:rPr>
                        <a:t>Intercept</a:t>
                      </a:r>
                      <a:r>
                        <a:rPr lang="hr-HR" sz="1300" u="none" strike="noStrike" dirty="0">
                          <a:effectLst/>
                        </a:rPr>
                        <a:t>)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4.488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0.173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25.95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>
                          <a:effectLst/>
                        </a:rPr>
                        <a:t>&lt; 2e-16 ***</a:t>
                      </a:r>
                      <a:endParaRPr lang="hr-H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89425961"/>
                  </a:ext>
                </a:extLst>
              </a:tr>
              <a:tr h="20916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300" u="none" strike="noStrike" dirty="0" err="1">
                          <a:effectLst/>
                        </a:rPr>
                        <a:t>contact</a:t>
                      </a:r>
                      <a:r>
                        <a:rPr lang="hr-HR" sz="1300" u="none" strike="noStrike" dirty="0">
                          <a:effectLst/>
                        </a:rPr>
                        <a:t> index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-0.017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0.004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-4.27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>
                          <a:effectLst/>
                        </a:rPr>
                        <a:t>2.02e-05 ***</a:t>
                      </a:r>
                      <a:endParaRPr lang="hr-H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5534684"/>
                  </a:ext>
                </a:extLst>
              </a:tr>
              <a:tr h="20916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300" u="none" strike="noStrike" dirty="0" err="1">
                          <a:effectLst/>
                        </a:rPr>
                        <a:t>threat</a:t>
                      </a:r>
                      <a:r>
                        <a:rPr lang="hr-HR" sz="1300" u="none" strike="noStrike" dirty="0">
                          <a:effectLst/>
                        </a:rPr>
                        <a:t> index 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-0.077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0.018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-4.24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>
                          <a:effectLst/>
                        </a:rPr>
                        <a:t>2.29e-05 ***</a:t>
                      </a:r>
                      <a:endParaRPr lang="hr-H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1643585"/>
                  </a:ext>
                </a:extLst>
              </a:tr>
              <a:tr h="20916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300" u="none" strike="noStrike" dirty="0" err="1">
                          <a:effectLst/>
                        </a:rPr>
                        <a:t>economic</a:t>
                      </a:r>
                      <a:r>
                        <a:rPr lang="hr-HR" sz="1300" u="none" strike="noStrike" dirty="0">
                          <a:effectLst/>
                        </a:rPr>
                        <a:t> </a:t>
                      </a:r>
                      <a:r>
                        <a:rPr lang="hr-HR" sz="1300" u="none" strike="noStrike" dirty="0" err="1">
                          <a:effectLst/>
                        </a:rPr>
                        <a:t>chauvinism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0.274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0.008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35.42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&lt; 2e-16 ***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2836677"/>
                  </a:ext>
                </a:extLst>
              </a:tr>
              <a:tr h="20916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300" u="none" strike="noStrike" dirty="0" err="1">
                          <a:effectLst/>
                        </a:rPr>
                        <a:t>satisfaction</a:t>
                      </a:r>
                      <a:r>
                        <a:rPr lang="hr-HR" sz="1300" u="none" strike="noStrike" dirty="0">
                          <a:effectLst/>
                        </a:rPr>
                        <a:t> </a:t>
                      </a:r>
                      <a:r>
                        <a:rPr lang="hr-HR" sz="1300" u="none" strike="noStrike" dirty="0" err="1">
                          <a:effectLst/>
                        </a:rPr>
                        <a:t>with</a:t>
                      </a:r>
                      <a:r>
                        <a:rPr lang="hr-HR" sz="1300" u="none" strike="noStrike" dirty="0">
                          <a:effectLst/>
                        </a:rPr>
                        <a:t> </a:t>
                      </a:r>
                      <a:r>
                        <a:rPr lang="hr-HR" sz="1300" u="none" strike="noStrike" dirty="0" err="1">
                          <a:effectLst/>
                        </a:rPr>
                        <a:t>life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-0.046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0.009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-4.91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9.48e-07 ***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4094158"/>
                  </a:ext>
                </a:extLst>
              </a:tr>
              <a:tr h="20916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300" u="none" strike="noStrike" dirty="0" err="1">
                          <a:effectLst/>
                        </a:rPr>
                        <a:t>satisfaction</a:t>
                      </a:r>
                      <a:r>
                        <a:rPr lang="hr-HR" sz="1300" u="none" strike="noStrike" dirty="0">
                          <a:effectLst/>
                        </a:rPr>
                        <a:t> </a:t>
                      </a:r>
                      <a:r>
                        <a:rPr lang="hr-HR" sz="1300" u="none" strike="noStrike" dirty="0" err="1">
                          <a:effectLst/>
                        </a:rPr>
                        <a:t>with</a:t>
                      </a:r>
                      <a:r>
                        <a:rPr lang="hr-HR" sz="1300" u="none" strike="noStrike" dirty="0">
                          <a:effectLst/>
                        </a:rPr>
                        <a:t> </a:t>
                      </a:r>
                      <a:r>
                        <a:rPr lang="hr-HR" sz="1300" u="none" strike="noStrike" dirty="0" err="1">
                          <a:effectLst/>
                        </a:rPr>
                        <a:t>finances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-0.006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0.023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-0.28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0.782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0810736"/>
                  </a:ext>
                </a:extLst>
              </a:tr>
              <a:tr h="20916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300" u="none" strike="noStrike" dirty="0" err="1">
                          <a:effectLst/>
                        </a:rPr>
                        <a:t>political</a:t>
                      </a:r>
                      <a:r>
                        <a:rPr lang="hr-HR" sz="1300" u="none" strike="noStrike" dirty="0">
                          <a:effectLst/>
                        </a:rPr>
                        <a:t> </a:t>
                      </a:r>
                      <a:r>
                        <a:rPr lang="hr-HR" sz="1300" u="none" strike="noStrike" dirty="0" err="1">
                          <a:effectLst/>
                        </a:rPr>
                        <a:t>orientation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0.094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0.008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11.77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&lt; 2e-16 ***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4639486"/>
                  </a:ext>
                </a:extLst>
              </a:tr>
              <a:tr h="20916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300" u="none" strike="noStrike" dirty="0" err="1">
                          <a:effectLst/>
                        </a:rPr>
                        <a:t>interpersonal</a:t>
                      </a:r>
                      <a:r>
                        <a:rPr lang="hr-HR" sz="1300" u="none" strike="noStrike" dirty="0">
                          <a:effectLst/>
                        </a:rPr>
                        <a:t> trust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0.012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0.008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1.50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0.134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93963"/>
                  </a:ext>
                </a:extLst>
              </a:tr>
            </a:tbl>
          </a:graphicData>
        </a:graphic>
      </p:graphicFrame>
      <p:graphicFrame>
        <p:nvGraphicFramePr>
          <p:cNvPr id="7" name="Tablica 6">
            <a:extLst>
              <a:ext uri="{FF2B5EF4-FFF2-40B4-BE49-F238E27FC236}">
                <a16:creationId xmlns:a16="http://schemas.microsoft.com/office/drawing/2014/main" id="{7B9D5147-C013-4462-BC82-198A9852A4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520663"/>
              </p:ext>
            </p:extLst>
          </p:nvPr>
        </p:nvGraphicFramePr>
        <p:xfrm>
          <a:off x="6497743" y="3959069"/>
          <a:ext cx="4964399" cy="2091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15708">
                  <a:extLst>
                    <a:ext uri="{9D8B030D-6E8A-4147-A177-3AD203B41FA5}">
                      <a16:colId xmlns:a16="http://schemas.microsoft.com/office/drawing/2014/main" val="913375848"/>
                    </a:ext>
                  </a:extLst>
                </a:gridCol>
                <a:gridCol w="529843">
                  <a:extLst>
                    <a:ext uri="{9D8B030D-6E8A-4147-A177-3AD203B41FA5}">
                      <a16:colId xmlns:a16="http://schemas.microsoft.com/office/drawing/2014/main" val="2429237901"/>
                    </a:ext>
                  </a:extLst>
                </a:gridCol>
                <a:gridCol w="783246">
                  <a:extLst>
                    <a:ext uri="{9D8B030D-6E8A-4147-A177-3AD203B41FA5}">
                      <a16:colId xmlns:a16="http://schemas.microsoft.com/office/drawing/2014/main" val="1498444876"/>
                    </a:ext>
                  </a:extLst>
                </a:gridCol>
                <a:gridCol w="575916">
                  <a:extLst>
                    <a:ext uri="{9D8B030D-6E8A-4147-A177-3AD203B41FA5}">
                      <a16:colId xmlns:a16="http://schemas.microsoft.com/office/drawing/2014/main" val="2224209006"/>
                    </a:ext>
                  </a:extLst>
                </a:gridCol>
                <a:gridCol w="1059686">
                  <a:extLst>
                    <a:ext uri="{9D8B030D-6E8A-4147-A177-3AD203B41FA5}">
                      <a16:colId xmlns:a16="http://schemas.microsoft.com/office/drawing/2014/main" val="2160800776"/>
                    </a:ext>
                  </a:extLst>
                </a:gridCol>
              </a:tblGrid>
              <a:tr h="209160">
                <a:tc grid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b="1" u="none" strike="noStrike" kern="1200" dirty="0" err="1">
                          <a:effectLst/>
                        </a:rPr>
                        <a:t>Prejudice</a:t>
                      </a:r>
                      <a:r>
                        <a:rPr lang="hr-HR" sz="1300" b="1" u="none" strike="noStrike" kern="1200" dirty="0">
                          <a:effectLst/>
                        </a:rPr>
                        <a:t> </a:t>
                      </a:r>
                      <a:r>
                        <a:rPr lang="hr-HR" sz="1300" b="1" u="none" strike="noStrike" kern="1200" dirty="0" err="1">
                          <a:effectLst/>
                        </a:rPr>
                        <a:t>against</a:t>
                      </a:r>
                      <a:r>
                        <a:rPr lang="hr-HR" sz="1300" b="1" u="none" strike="noStrike" kern="1200" dirty="0">
                          <a:effectLst/>
                        </a:rPr>
                        <a:t> </a:t>
                      </a:r>
                      <a:r>
                        <a:rPr lang="hr-HR" sz="1300" b="1" u="none" strike="noStrike" kern="1200" dirty="0" err="1">
                          <a:effectLst/>
                        </a:rPr>
                        <a:t>Jews</a:t>
                      </a:r>
                      <a:r>
                        <a:rPr lang="hr-HR" sz="1300" b="1" u="none" strike="noStrike" kern="1200" dirty="0">
                          <a:effectLst/>
                        </a:rPr>
                        <a:t> (</a:t>
                      </a:r>
                      <a:r>
                        <a:rPr lang="hr-HR" sz="1300" b="1" u="none" strike="noStrike" kern="1200" dirty="0" err="1">
                          <a:effectLst/>
                        </a:rPr>
                        <a:t>Adj</a:t>
                      </a:r>
                      <a:r>
                        <a:rPr lang="hr-HR" sz="1300" b="1" u="none" strike="noStrike" kern="1200" dirty="0">
                          <a:effectLst/>
                        </a:rPr>
                        <a:t>. R</a:t>
                      </a:r>
                      <a:r>
                        <a:rPr lang="hr-HR" sz="1300" b="1" u="none" strike="noStrike" kern="1200" baseline="30000" dirty="0">
                          <a:effectLst/>
                        </a:rPr>
                        <a:t>2</a:t>
                      </a:r>
                      <a:r>
                        <a:rPr lang="hr-HR" sz="1300" b="1" u="none" strike="noStrike" kern="1200" dirty="0">
                          <a:effectLst/>
                        </a:rPr>
                        <a:t> = .20)</a:t>
                      </a:r>
                      <a:endParaRPr lang="hr-HR" sz="13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01053"/>
                  </a:ext>
                </a:extLst>
              </a:tr>
              <a:tr h="20916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 err="1">
                          <a:effectLst/>
                        </a:rPr>
                        <a:t>Est</a:t>
                      </a:r>
                      <a:r>
                        <a:rPr lang="hr-HR" sz="1300" u="none" strike="noStrike" kern="1200" dirty="0">
                          <a:effectLst/>
                        </a:rPr>
                        <a:t>.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 err="1">
                          <a:effectLst/>
                        </a:rPr>
                        <a:t>Std</a:t>
                      </a:r>
                      <a:r>
                        <a:rPr lang="hr-HR" sz="1300" u="none" strike="noStrike" kern="1200" dirty="0">
                          <a:effectLst/>
                        </a:rPr>
                        <a:t>. </a:t>
                      </a:r>
                      <a:r>
                        <a:rPr lang="hr-HR" sz="1300" u="none" strike="noStrike" kern="1200" dirty="0" err="1">
                          <a:effectLst/>
                        </a:rPr>
                        <a:t>Error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t-</a:t>
                      </a:r>
                      <a:r>
                        <a:rPr lang="hr-HR" sz="1300" u="none" strike="noStrike" kern="1200" dirty="0" err="1">
                          <a:effectLst/>
                        </a:rPr>
                        <a:t>value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Pr(&gt;|t|)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1514398"/>
                  </a:ext>
                </a:extLst>
              </a:tr>
              <a:tr h="20916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(</a:t>
                      </a:r>
                      <a:r>
                        <a:rPr lang="hr-HR" sz="1300" u="none" strike="noStrike" kern="1200" dirty="0" err="1">
                          <a:effectLst/>
                        </a:rPr>
                        <a:t>Intercept</a:t>
                      </a:r>
                      <a:r>
                        <a:rPr lang="hr-HR" sz="1300" u="none" strike="noStrike" kern="1200" dirty="0">
                          <a:effectLst/>
                        </a:rPr>
                        <a:t>)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4.107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0.151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27.25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&lt; 2e-16 ***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01603051"/>
                  </a:ext>
                </a:extLst>
              </a:tr>
              <a:tr h="20916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r-HR" sz="1300" u="none" strike="noStrike" kern="1200">
                          <a:effectLst/>
                        </a:rPr>
                        <a:t>contact index</a:t>
                      </a:r>
                      <a:endParaRPr lang="hr-HR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-0.027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0.003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-8.10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>
                          <a:effectLst/>
                        </a:rPr>
                        <a:t>6.45e-16 ***</a:t>
                      </a:r>
                      <a:endParaRPr lang="hr-HR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1970355"/>
                  </a:ext>
                </a:extLst>
              </a:tr>
              <a:tr h="20916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r-HR" sz="1300" u="none" strike="noStrike" kern="1200">
                          <a:effectLst/>
                        </a:rPr>
                        <a:t>threat index </a:t>
                      </a:r>
                      <a:endParaRPr lang="hr-HR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-0.005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0.016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-0.30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0.762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9055221"/>
                  </a:ext>
                </a:extLst>
              </a:tr>
              <a:tr h="20916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r-HR" sz="1300" u="none" strike="noStrike" kern="1200" dirty="0" err="1">
                          <a:effectLst/>
                        </a:rPr>
                        <a:t>economic</a:t>
                      </a:r>
                      <a:r>
                        <a:rPr lang="hr-HR" sz="1300" u="none" strike="noStrike" kern="1200" dirty="0">
                          <a:effectLst/>
                        </a:rPr>
                        <a:t> </a:t>
                      </a:r>
                      <a:r>
                        <a:rPr lang="hr-HR" sz="1300" u="none" strike="noStrike" kern="1200" dirty="0" err="1">
                          <a:effectLst/>
                        </a:rPr>
                        <a:t>chauvinism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0.189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0.007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28.03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>
                          <a:effectLst/>
                        </a:rPr>
                        <a:t>&lt; 2e-16 ***</a:t>
                      </a:r>
                      <a:endParaRPr lang="hr-HR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6510592"/>
                  </a:ext>
                </a:extLst>
              </a:tr>
              <a:tr h="20916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r-HR" sz="1300" u="none" strike="noStrike" kern="1200">
                          <a:effectLst/>
                        </a:rPr>
                        <a:t>satisfaction with life</a:t>
                      </a:r>
                      <a:endParaRPr lang="hr-HR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-0.043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0.008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-5.32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>
                          <a:effectLst/>
                        </a:rPr>
                        <a:t>1.07e-07 ***</a:t>
                      </a:r>
                      <a:endParaRPr lang="hr-HR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429029"/>
                  </a:ext>
                </a:extLst>
              </a:tr>
              <a:tr h="20916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r-HR" sz="1300" u="none" strike="noStrike" kern="1200">
                          <a:effectLst/>
                        </a:rPr>
                        <a:t>satisfaction with finances</a:t>
                      </a:r>
                      <a:endParaRPr lang="hr-HR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0.149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0.020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7.50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6.92e-14 ***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3473309"/>
                  </a:ext>
                </a:extLst>
              </a:tr>
              <a:tr h="20916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r-HR" sz="1300" u="none" strike="noStrike" kern="1200">
                          <a:effectLst/>
                        </a:rPr>
                        <a:t>political orientation</a:t>
                      </a:r>
                      <a:endParaRPr lang="hr-HR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0.063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0.007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9.03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&lt; 2e-16 ***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4695676"/>
                  </a:ext>
                </a:extLst>
              </a:tr>
              <a:tr h="20916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r-HR" sz="1300" u="none" strike="noStrike" kern="1200" dirty="0" err="1">
                          <a:effectLst/>
                        </a:rPr>
                        <a:t>interpersonal</a:t>
                      </a:r>
                      <a:r>
                        <a:rPr lang="hr-HR" sz="1300" u="none" strike="noStrike" kern="1200" dirty="0">
                          <a:effectLst/>
                        </a:rPr>
                        <a:t> trust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-0.038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0.007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-5.67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1.45e-08 ***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4085162"/>
                  </a:ext>
                </a:extLst>
              </a:tr>
            </a:tbl>
          </a:graphicData>
        </a:graphic>
      </p:graphicFrame>
      <p:graphicFrame>
        <p:nvGraphicFramePr>
          <p:cNvPr id="8" name="Tablica 7">
            <a:extLst>
              <a:ext uri="{FF2B5EF4-FFF2-40B4-BE49-F238E27FC236}">
                <a16:creationId xmlns:a16="http://schemas.microsoft.com/office/drawing/2014/main" id="{596E181E-3B3C-4B20-AE2D-95264ED17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94248"/>
              </p:ext>
            </p:extLst>
          </p:nvPr>
        </p:nvGraphicFramePr>
        <p:xfrm>
          <a:off x="6497742" y="1742843"/>
          <a:ext cx="4964400" cy="2091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13533">
                  <a:extLst>
                    <a:ext uri="{9D8B030D-6E8A-4147-A177-3AD203B41FA5}">
                      <a16:colId xmlns:a16="http://schemas.microsoft.com/office/drawing/2014/main" val="4026292528"/>
                    </a:ext>
                  </a:extLst>
                </a:gridCol>
                <a:gridCol w="555457">
                  <a:extLst>
                    <a:ext uri="{9D8B030D-6E8A-4147-A177-3AD203B41FA5}">
                      <a16:colId xmlns:a16="http://schemas.microsoft.com/office/drawing/2014/main" val="2784274522"/>
                    </a:ext>
                  </a:extLst>
                </a:gridCol>
                <a:gridCol w="775326">
                  <a:extLst>
                    <a:ext uri="{9D8B030D-6E8A-4147-A177-3AD203B41FA5}">
                      <a16:colId xmlns:a16="http://schemas.microsoft.com/office/drawing/2014/main" val="2809133785"/>
                    </a:ext>
                  </a:extLst>
                </a:gridCol>
                <a:gridCol w="578601">
                  <a:extLst>
                    <a:ext uri="{9D8B030D-6E8A-4147-A177-3AD203B41FA5}">
                      <a16:colId xmlns:a16="http://schemas.microsoft.com/office/drawing/2014/main" val="1297941048"/>
                    </a:ext>
                  </a:extLst>
                </a:gridCol>
                <a:gridCol w="1041483">
                  <a:extLst>
                    <a:ext uri="{9D8B030D-6E8A-4147-A177-3AD203B41FA5}">
                      <a16:colId xmlns:a16="http://schemas.microsoft.com/office/drawing/2014/main" val="3367870570"/>
                    </a:ext>
                  </a:extLst>
                </a:gridCol>
              </a:tblGrid>
              <a:tr h="211041">
                <a:tc grid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300" b="1" u="none" strike="noStrike" kern="1200" dirty="0">
                          <a:effectLst/>
                        </a:rPr>
                        <a:t>Prejudice against Muslims (Adj. R</a:t>
                      </a:r>
                      <a:r>
                        <a:rPr lang="en-GB" sz="1300" b="1" u="none" strike="noStrike" kern="1200" baseline="30000" dirty="0">
                          <a:effectLst/>
                        </a:rPr>
                        <a:t>2</a:t>
                      </a:r>
                      <a:r>
                        <a:rPr lang="en-GB" sz="1300" b="1" u="none" strike="noStrike" kern="1200" dirty="0">
                          <a:effectLst/>
                        </a:rPr>
                        <a:t> = .32)</a:t>
                      </a:r>
                      <a:endParaRPr lang="en-GB" sz="13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288575"/>
                  </a:ext>
                </a:extLst>
              </a:tr>
              <a:tr h="2089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 err="1">
                          <a:effectLst/>
                        </a:rPr>
                        <a:t>Est</a:t>
                      </a:r>
                      <a:r>
                        <a:rPr lang="hr-HR" sz="1300" u="none" strike="noStrike" kern="1200" dirty="0">
                          <a:effectLst/>
                        </a:rPr>
                        <a:t>.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>
                          <a:effectLst/>
                        </a:rPr>
                        <a:t>Std. Error</a:t>
                      </a:r>
                      <a:endParaRPr lang="hr-HR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t-</a:t>
                      </a:r>
                      <a:r>
                        <a:rPr lang="hr-HR" sz="1300" u="none" strike="noStrike" kern="1200" dirty="0" err="1">
                          <a:effectLst/>
                        </a:rPr>
                        <a:t>value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Pr(&gt;|t|)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7390761"/>
                  </a:ext>
                </a:extLst>
              </a:tr>
              <a:tr h="20895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(</a:t>
                      </a:r>
                      <a:r>
                        <a:rPr lang="hr-HR" sz="1300" u="none" strike="noStrike" kern="1200" dirty="0" err="1">
                          <a:effectLst/>
                        </a:rPr>
                        <a:t>Intercept</a:t>
                      </a:r>
                      <a:r>
                        <a:rPr lang="hr-HR" sz="1300" u="none" strike="noStrike" kern="1200" dirty="0">
                          <a:effectLst/>
                        </a:rPr>
                        <a:t>)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3.509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0.154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22.86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>
                          <a:effectLst/>
                        </a:rPr>
                        <a:t>&lt; 2e-16 ***</a:t>
                      </a:r>
                      <a:endParaRPr lang="hr-HR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3611630"/>
                  </a:ext>
                </a:extLst>
              </a:tr>
              <a:tr h="20895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r-HR" sz="1300" u="none" strike="noStrike" kern="1200" dirty="0" err="1">
                          <a:effectLst/>
                        </a:rPr>
                        <a:t>contact</a:t>
                      </a:r>
                      <a:r>
                        <a:rPr lang="hr-HR" sz="1300" u="none" strike="noStrike" kern="1200" dirty="0">
                          <a:effectLst/>
                        </a:rPr>
                        <a:t> index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-0.047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0.003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-13.55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>
                          <a:effectLst/>
                        </a:rPr>
                        <a:t>&lt; 2e-16 ***</a:t>
                      </a:r>
                      <a:endParaRPr lang="hr-HR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6766582"/>
                  </a:ext>
                </a:extLst>
              </a:tr>
              <a:tr h="20895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r-HR" sz="1300" u="none" strike="noStrike" kern="1200">
                          <a:effectLst/>
                        </a:rPr>
                        <a:t>threat index </a:t>
                      </a:r>
                      <a:endParaRPr lang="hr-HR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0.022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0.016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1.37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0.171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42970110"/>
                  </a:ext>
                </a:extLst>
              </a:tr>
              <a:tr h="20895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r-HR" sz="1300" u="none" strike="noStrike" kern="1200" dirty="0" err="1">
                          <a:effectLst/>
                        </a:rPr>
                        <a:t>economic</a:t>
                      </a:r>
                      <a:r>
                        <a:rPr lang="hr-HR" sz="1300" u="none" strike="noStrike" kern="1200" dirty="0">
                          <a:effectLst/>
                        </a:rPr>
                        <a:t> </a:t>
                      </a:r>
                      <a:r>
                        <a:rPr lang="hr-HR" sz="1300" u="none" strike="noStrike" kern="1200" dirty="0" err="1">
                          <a:effectLst/>
                        </a:rPr>
                        <a:t>chauvinism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0.275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0.007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40.16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>
                          <a:effectLst/>
                        </a:rPr>
                        <a:t>&lt; 2e-16 ***</a:t>
                      </a:r>
                      <a:endParaRPr lang="hr-HR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3863508"/>
                  </a:ext>
                </a:extLst>
              </a:tr>
              <a:tr h="20895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r-HR" sz="1300" u="none" strike="noStrike" kern="1200">
                          <a:effectLst/>
                        </a:rPr>
                        <a:t>satisfaction with life</a:t>
                      </a:r>
                      <a:endParaRPr lang="hr-HR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-0.055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0.008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-6.64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>
                          <a:effectLst/>
                        </a:rPr>
                        <a:t>3.30e-11 ***</a:t>
                      </a:r>
                      <a:endParaRPr lang="hr-HR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3240046"/>
                  </a:ext>
                </a:extLst>
              </a:tr>
              <a:tr h="20895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r-HR" sz="1300" u="none" strike="noStrike" kern="1200" dirty="0" err="1">
                          <a:effectLst/>
                        </a:rPr>
                        <a:t>satisfaction</a:t>
                      </a:r>
                      <a:r>
                        <a:rPr lang="hr-HR" sz="1300" u="none" strike="noStrike" kern="1200" dirty="0">
                          <a:effectLst/>
                        </a:rPr>
                        <a:t> </a:t>
                      </a:r>
                      <a:r>
                        <a:rPr lang="hr-HR" sz="1300" u="none" strike="noStrike" kern="1200" dirty="0" err="1">
                          <a:effectLst/>
                        </a:rPr>
                        <a:t>with</a:t>
                      </a:r>
                      <a:r>
                        <a:rPr lang="hr-HR" sz="1300" u="none" strike="noStrike" kern="1200" dirty="0">
                          <a:effectLst/>
                        </a:rPr>
                        <a:t> </a:t>
                      </a:r>
                      <a:r>
                        <a:rPr lang="hr-HR" sz="1300" u="none" strike="noStrike" kern="1200" dirty="0" err="1">
                          <a:effectLst/>
                        </a:rPr>
                        <a:t>finances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0.137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0.020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6.77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>
                          <a:effectLst/>
                        </a:rPr>
                        <a:t>1.37e-11 ***</a:t>
                      </a:r>
                      <a:endParaRPr lang="hr-HR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0650555"/>
                  </a:ext>
                </a:extLst>
              </a:tr>
              <a:tr h="20895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r-HR" sz="1300" u="none" strike="noStrike" kern="1200" dirty="0" err="1">
                          <a:effectLst/>
                        </a:rPr>
                        <a:t>political</a:t>
                      </a:r>
                      <a:r>
                        <a:rPr lang="hr-HR" sz="1300" u="none" strike="noStrike" kern="1200" dirty="0">
                          <a:effectLst/>
                        </a:rPr>
                        <a:t> </a:t>
                      </a:r>
                      <a:r>
                        <a:rPr lang="hr-HR" sz="1300" u="none" strike="noStrike" kern="1200" dirty="0" err="1">
                          <a:effectLst/>
                        </a:rPr>
                        <a:t>orientation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0.089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0.007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12.52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>
                          <a:effectLst/>
                        </a:rPr>
                        <a:t>&lt; 2e-16 ***</a:t>
                      </a:r>
                      <a:endParaRPr lang="hr-HR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6851130"/>
                  </a:ext>
                </a:extLst>
              </a:tr>
              <a:tr h="20895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r-HR" sz="1300" u="none" strike="noStrike" kern="1200" dirty="0" err="1">
                          <a:effectLst/>
                        </a:rPr>
                        <a:t>interpersonal</a:t>
                      </a:r>
                      <a:r>
                        <a:rPr lang="hr-HR" sz="1300" u="none" strike="noStrike" kern="1200" dirty="0">
                          <a:effectLst/>
                        </a:rPr>
                        <a:t> trust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-0.039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0.007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-5.65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300" u="none" strike="noStrike" kern="1200" dirty="0">
                          <a:effectLst/>
                        </a:rPr>
                        <a:t>1.62e-08 ***</a:t>
                      </a:r>
                      <a:endParaRPr lang="hr-HR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988602"/>
                  </a:ext>
                </a:extLst>
              </a:tr>
            </a:tbl>
          </a:graphicData>
        </a:graphic>
      </p:graphicFrame>
      <p:sp>
        <p:nvSpPr>
          <p:cNvPr id="9" name="TekstniOkvir 8">
            <a:extLst>
              <a:ext uri="{FF2B5EF4-FFF2-40B4-BE49-F238E27FC236}">
                <a16:creationId xmlns:a16="http://schemas.microsoft.com/office/drawing/2014/main" id="{D16D19A2-03E1-41F9-87DC-75E531B455AB}"/>
              </a:ext>
            </a:extLst>
          </p:cNvPr>
          <p:cNvSpPr txBox="1"/>
          <p:nvPr/>
        </p:nvSpPr>
        <p:spPr>
          <a:xfrm>
            <a:off x="2415004" y="6146495"/>
            <a:ext cx="1888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For 7507 </a:t>
            </a:r>
            <a:r>
              <a:rPr lang="hr-HR" sz="1400" dirty="0" err="1"/>
              <a:t>df</a:t>
            </a:r>
            <a:r>
              <a:rPr lang="hr-HR" sz="1400" dirty="0"/>
              <a:t>, d = .20 </a:t>
            </a:r>
            <a:r>
              <a:rPr lang="hr-HR" sz="1400" dirty="0" err="1"/>
              <a:t>when</a:t>
            </a:r>
            <a:r>
              <a:rPr lang="hr-HR" sz="1400" dirty="0"/>
              <a:t> t = </a:t>
            </a:r>
            <a:r>
              <a:rPr lang="hr-HR" sz="1400" b="1" dirty="0"/>
              <a:t>±8.7!</a:t>
            </a:r>
          </a:p>
        </p:txBody>
      </p:sp>
      <p:graphicFrame>
        <p:nvGraphicFramePr>
          <p:cNvPr id="10" name="Tablica 9">
            <a:extLst>
              <a:ext uri="{FF2B5EF4-FFF2-40B4-BE49-F238E27FC236}">
                <a16:creationId xmlns:a16="http://schemas.microsoft.com/office/drawing/2014/main" id="{4AB92C7A-B8FF-49F4-920C-EC40E333F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565191"/>
              </p:ext>
            </p:extLst>
          </p:nvPr>
        </p:nvGraphicFramePr>
        <p:xfrm>
          <a:off x="1130362" y="1742843"/>
          <a:ext cx="4965638" cy="209169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97515">
                  <a:extLst>
                    <a:ext uri="{9D8B030D-6E8A-4147-A177-3AD203B41FA5}">
                      <a16:colId xmlns:a16="http://schemas.microsoft.com/office/drawing/2014/main" val="2483112335"/>
                    </a:ext>
                  </a:extLst>
                </a:gridCol>
                <a:gridCol w="728031">
                  <a:extLst>
                    <a:ext uri="{9D8B030D-6E8A-4147-A177-3AD203B41FA5}">
                      <a16:colId xmlns:a16="http://schemas.microsoft.com/office/drawing/2014/main" val="2423171564"/>
                    </a:ext>
                  </a:extLst>
                </a:gridCol>
                <a:gridCol w="745161">
                  <a:extLst>
                    <a:ext uri="{9D8B030D-6E8A-4147-A177-3AD203B41FA5}">
                      <a16:colId xmlns:a16="http://schemas.microsoft.com/office/drawing/2014/main" val="4174656802"/>
                    </a:ext>
                  </a:extLst>
                </a:gridCol>
                <a:gridCol w="616685">
                  <a:extLst>
                    <a:ext uri="{9D8B030D-6E8A-4147-A177-3AD203B41FA5}">
                      <a16:colId xmlns:a16="http://schemas.microsoft.com/office/drawing/2014/main" val="1162877578"/>
                    </a:ext>
                  </a:extLst>
                </a:gridCol>
                <a:gridCol w="1078246">
                  <a:extLst>
                    <a:ext uri="{9D8B030D-6E8A-4147-A177-3AD203B41FA5}">
                      <a16:colId xmlns:a16="http://schemas.microsoft.com/office/drawing/2014/main" val="740680088"/>
                    </a:ext>
                  </a:extLst>
                </a:gridCol>
              </a:tblGrid>
              <a:tr h="1905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 err="1">
                          <a:effectLst/>
                        </a:rPr>
                        <a:t>Generalized</a:t>
                      </a:r>
                      <a:r>
                        <a:rPr lang="hr-HR" sz="1400" b="1" u="none" strike="noStrike" dirty="0">
                          <a:effectLst/>
                        </a:rPr>
                        <a:t> </a:t>
                      </a:r>
                      <a:r>
                        <a:rPr lang="hr-HR" sz="1400" b="1" u="none" strike="noStrike" dirty="0" err="1">
                          <a:effectLst/>
                        </a:rPr>
                        <a:t>prejudice</a:t>
                      </a:r>
                      <a:r>
                        <a:rPr lang="hr-HR" sz="1400" b="1" u="none" strike="noStrike" dirty="0">
                          <a:effectLst/>
                        </a:rPr>
                        <a:t> (</a:t>
                      </a:r>
                      <a:r>
                        <a:rPr lang="hr-HR" sz="1400" b="1" u="none" strike="noStrike" dirty="0" err="1">
                          <a:effectLst/>
                        </a:rPr>
                        <a:t>Adj</a:t>
                      </a:r>
                      <a:r>
                        <a:rPr lang="hr-HR" sz="1400" b="1" u="none" strike="noStrike" dirty="0">
                          <a:effectLst/>
                        </a:rPr>
                        <a:t>. R</a:t>
                      </a:r>
                      <a:r>
                        <a:rPr lang="hr-HR" sz="1400" b="1" u="none" strike="noStrike" baseline="30000" dirty="0">
                          <a:effectLst/>
                        </a:rPr>
                        <a:t>2</a:t>
                      </a:r>
                      <a:r>
                        <a:rPr lang="hr-HR" sz="1400" b="1" u="none" strike="noStrike" dirty="0">
                          <a:effectLst/>
                        </a:rPr>
                        <a:t> = .40)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1200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r-HR" sz="1300" u="none" strike="noStrike" dirty="0">
                          <a:effectLst/>
                        </a:rPr>
                        <a:t> 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 err="1">
                          <a:effectLst/>
                        </a:rPr>
                        <a:t>Est</a:t>
                      </a:r>
                      <a:r>
                        <a:rPr lang="hr-HR" sz="1300" u="none" strike="noStrike" dirty="0">
                          <a:effectLst/>
                        </a:rPr>
                        <a:t>.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 err="1">
                          <a:effectLst/>
                        </a:rPr>
                        <a:t>Std</a:t>
                      </a:r>
                      <a:r>
                        <a:rPr lang="hr-HR" sz="1300" u="none" strike="noStrike" dirty="0">
                          <a:effectLst/>
                        </a:rPr>
                        <a:t>. </a:t>
                      </a:r>
                      <a:r>
                        <a:rPr lang="hr-HR" sz="1300" u="none" strike="noStrike" dirty="0" err="1">
                          <a:effectLst/>
                        </a:rPr>
                        <a:t>Error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>
                          <a:effectLst/>
                        </a:rPr>
                        <a:t>t-value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Pr(&gt;|t|)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819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r-HR" sz="1300" u="none" strike="noStrike" dirty="0">
                          <a:effectLst/>
                        </a:rPr>
                        <a:t>(</a:t>
                      </a:r>
                      <a:r>
                        <a:rPr lang="hr-HR" sz="1300" u="none" strike="noStrike" dirty="0" err="1">
                          <a:effectLst/>
                        </a:rPr>
                        <a:t>Intercept</a:t>
                      </a:r>
                      <a:r>
                        <a:rPr lang="hr-HR" sz="1300" u="none" strike="noStrike" dirty="0">
                          <a:effectLst/>
                        </a:rPr>
                        <a:t>)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12.105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0.345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35.04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>
                          <a:effectLst/>
                        </a:rPr>
                        <a:t>&lt; 2e-16 ***</a:t>
                      </a:r>
                      <a:endParaRPr lang="hr-H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791277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300" u="none" strike="noStrike" dirty="0" err="1">
                          <a:effectLst/>
                        </a:rPr>
                        <a:t>contact</a:t>
                      </a:r>
                      <a:r>
                        <a:rPr lang="hr-HR" sz="1300" u="none" strike="noStrike" dirty="0">
                          <a:effectLst/>
                        </a:rPr>
                        <a:t> index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-0.091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0.008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-11.69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>
                          <a:effectLst/>
                        </a:rPr>
                        <a:t>&lt; 2e-16 ***</a:t>
                      </a:r>
                      <a:endParaRPr lang="hr-H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37237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300" u="none" strike="noStrike" dirty="0" err="1">
                          <a:effectLst/>
                        </a:rPr>
                        <a:t>threat</a:t>
                      </a:r>
                      <a:r>
                        <a:rPr lang="hr-HR" sz="1300" u="none" strike="noStrike" dirty="0">
                          <a:effectLst/>
                        </a:rPr>
                        <a:t> index 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-0.060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0.037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-1.65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0.10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34946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300" u="none" strike="noStrike" dirty="0" err="1">
                          <a:effectLst/>
                        </a:rPr>
                        <a:t>economic</a:t>
                      </a:r>
                      <a:r>
                        <a:rPr lang="hr-HR" sz="1300" u="none" strike="noStrike" dirty="0">
                          <a:effectLst/>
                        </a:rPr>
                        <a:t> </a:t>
                      </a:r>
                      <a:r>
                        <a:rPr lang="hr-HR" sz="1300" u="none" strike="noStrike" dirty="0" err="1">
                          <a:effectLst/>
                        </a:rPr>
                        <a:t>chauvinism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0.738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0.015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47.81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>
                          <a:effectLst/>
                        </a:rPr>
                        <a:t>&lt; 2e-16 ***</a:t>
                      </a:r>
                      <a:endParaRPr lang="hr-H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47229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300" u="none" strike="noStrike" dirty="0" err="1">
                          <a:effectLst/>
                        </a:rPr>
                        <a:t>satisfaction</a:t>
                      </a:r>
                      <a:r>
                        <a:rPr lang="hr-HR" sz="1300" u="none" strike="noStrike" dirty="0">
                          <a:effectLst/>
                        </a:rPr>
                        <a:t> </a:t>
                      </a:r>
                      <a:r>
                        <a:rPr lang="hr-HR" sz="1300" u="none" strike="noStrike" dirty="0" err="1">
                          <a:effectLst/>
                        </a:rPr>
                        <a:t>with</a:t>
                      </a:r>
                      <a:r>
                        <a:rPr lang="hr-HR" sz="1300" u="none" strike="noStrike" dirty="0">
                          <a:effectLst/>
                        </a:rPr>
                        <a:t> </a:t>
                      </a:r>
                      <a:r>
                        <a:rPr lang="hr-HR" sz="1300" u="none" strike="noStrike" dirty="0" err="1">
                          <a:effectLst/>
                        </a:rPr>
                        <a:t>life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-0.144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0.019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-7.73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1.22e-14 ***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63512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300" u="none" strike="noStrike" dirty="0" err="1">
                          <a:effectLst/>
                        </a:rPr>
                        <a:t>satisfaction</a:t>
                      </a:r>
                      <a:r>
                        <a:rPr lang="hr-HR" sz="1300" u="none" strike="noStrike" dirty="0">
                          <a:effectLst/>
                        </a:rPr>
                        <a:t> </a:t>
                      </a:r>
                      <a:r>
                        <a:rPr lang="hr-HR" sz="1300" u="none" strike="noStrike" dirty="0" err="1">
                          <a:effectLst/>
                        </a:rPr>
                        <a:t>with</a:t>
                      </a:r>
                      <a:r>
                        <a:rPr lang="hr-HR" sz="1300" u="none" strike="noStrike" dirty="0">
                          <a:effectLst/>
                        </a:rPr>
                        <a:t> </a:t>
                      </a:r>
                      <a:r>
                        <a:rPr lang="hr-HR" sz="1300" u="none" strike="noStrike" dirty="0" err="1">
                          <a:effectLst/>
                        </a:rPr>
                        <a:t>finances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0.279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0.045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6.14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8.45e-10 ***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36510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300" u="none" strike="noStrike" dirty="0" err="1">
                          <a:effectLst/>
                        </a:rPr>
                        <a:t>political</a:t>
                      </a:r>
                      <a:r>
                        <a:rPr lang="hr-HR" sz="1300" u="none" strike="noStrike" dirty="0">
                          <a:effectLst/>
                        </a:rPr>
                        <a:t> </a:t>
                      </a:r>
                      <a:r>
                        <a:rPr lang="hr-HR" sz="1300" u="none" strike="noStrike" dirty="0" err="1">
                          <a:effectLst/>
                        </a:rPr>
                        <a:t>orientation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0.246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0.016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15.40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&lt; 2e-16 ***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58467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300" u="none" strike="noStrike" dirty="0" err="1">
                          <a:effectLst/>
                        </a:rPr>
                        <a:t>interpersonal</a:t>
                      </a:r>
                      <a:r>
                        <a:rPr lang="hr-HR" sz="1300" u="none" strike="noStrike" dirty="0">
                          <a:effectLst/>
                        </a:rPr>
                        <a:t> trust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-0.066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0.015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-4.24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300" u="none" strike="noStrike" dirty="0">
                          <a:effectLst/>
                        </a:rPr>
                        <a:t>2.29e-05 ***</a:t>
                      </a:r>
                      <a:endParaRPr lang="hr-H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7610943"/>
                  </a:ext>
                </a:extLst>
              </a:tr>
            </a:tbl>
          </a:graphicData>
        </a:graphic>
      </p:graphicFrame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A0BC8441-90C2-4207-8FD7-ADA5DCF15EAE}"/>
              </a:ext>
            </a:extLst>
          </p:cNvPr>
          <p:cNvSpPr/>
          <p:nvPr/>
        </p:nvSpPr>
        <p:spPr>
          <a:xfrm>
            <a:off x="1130362" y="2406316"/>
            <a:ext cx="963133" cy="180473"/>
          </a:xfrm>
          <a:prstGeom prst="roundRect">
            <a:avLst/>
          </a:prstGeom>
          <a:solidFill>
            <a:srgbClr val="F84638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05BA2370-EB7C-41CE-A504-2D54D41B9B27}"/>
              </a:ext>
            </a:extLst>
          </p:cNvPr>
          <p:cNvSpPr/>
          <p:nvPr/>
        </p:nvSpPr>
        <p:spPr>
          <a:xfrm>
            <a:off x="1130362" y="2827422"/>
            <a:ext cx="1516585" cy="180473"/>
          </a:xfrm>
          <a:prstGeom prst="roundRect">
            <a:avLst/>
          </a:prstGeom>
          <a:solidFill>
            <a:srgbClr val="F84638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68AD3881-D733-4EE8-8913-BC860F663FF0}"/>
              </a:ext>
            </a:extLst>
          </p:cNvPr>
          <p:cNvSpPr/>
          <p:nvPr/>
        </p:nvSpPr>
        <p:spPr>
          <a:xfrm>
            <a:off x="1130363" y="3424990"/>
            <a:ext cx="1372206" cy="180473"/>
          </a:xfrm>
          <a:prstGeom prst="roundRect">
            <a:avLst/>
          </a:prstGeom>
          <a:solidFill>
            <a:srgbClr val="F84638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1E20287F-2630-4B84-98D1-61F22A46D5AE}"/>
              </a:ext>
            </a:extLst>
          </p:cNvPr>
          <p:cNvSpPr/>
          <p:nvPr/>
        </p:nvSpPr>
        <p:spPr>
          <a:xfrm>
            <a:off x="6492450" y="2402304"/>
            <a:ext cx="963133" cy="180473"/>
          </a:xfrm>
          <a:prstGeom prst="roundRect">
            <a:avLst/>
          </a:prstGeom>
          <a:solidFill>
            <a:srgbClr val="F84638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FCC708BC-335E-4FBB-9885-39141D966DA3}"/>
              </a:ext>
            </a:extLst>
          </p:cNvPr>
          <p:cNvSpPr/>
          <p:nvPr/>
        </p:nvSpPr>
        <p:spPr>
          <a:xfrm>
            <a:off x="6492450" y="2823410"/>
            <a:ext cx="1516585" cy="180473"/>
          </a:xfrm>
          <a:prstGeom prst="roundRect">
            <a:avLst/>
          </a:prstGeom>
          <a:solidFill>
            <a:srgbClr val="F84638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32E10BD9-1B95-4A4A-A836-C9DBEACEDB41}"/>
              </a:ext>
            </a:extLst>
          </p:cNvPr>
          <p:cNvSpPr/>
          <p:nvPr/>
        </p:nvSpPr>
        <p:spPr>
          <a:xfrm>
            <a:off x="6492451" y="3420978"/>
            <a:ext cx="1372206" cy="180473"/>
          </a:xfrm>
          <a:prstGeom prst="roundRect">
            <a:avLst/>
          </a:prstGeom>
          <a:solidFill>
            <a:srgbClr val="F84638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id="{80868548-6D4D-40DC-BC18-FC890E3FE7E1}"/>
              </a:ext>
            </a:extLst>
          </p:cNvPr>
          <p:cNvSpPr/>
          <p:nvPr/>
        </p:nvSpPr>
        <p:spPr>
          <a:xfrm>
            <a:off x="1090254" y="5025187"/>
            <a:ext cx="1516585" cy="180473"/>
          </a:xfrm>
          <a:prstGeom prst="roundRect">
            <a:avLst/>
          </a:prstGeom>
          <a:solidFill>
            <a:srgbClr val="F84638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id="{BE246796-D555-4BCF-803A-6D0A8C6516AA}"/>
              </a:ext>
            </a:extLst>
          </p:cNvPr>
          <p:cNvSpPr/>
          <p:nvPr/>
        </p:nvSpPr>
        <p:spPr>
          <a:xfrm>
            <a:off x="1090255" y="5622755"/>
            <a:ext cx="1372206" cy="180473"/>
          </a:xfrm>
          <a:prstGeom prst="roundRect">
            <a:avLst/>
          </a:prstGeom>
          <a:solidFill>
            <a:srgbClr val="F84638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Pravokutnik: zaobljeni kutovi 19">
            <a:extLst>
              <a:ext uri="{FF2B5EF4-FFF2-40B4-BE49-F238E27FC236}">
                <a16:creationId xmlns:a16="http://schemas.microsoft.com/office/drawing/2014/main" id="{DDD2CA39-6C13-4162-A5F1-618EB5503BF8}"/>
              </a:ext>
            </a:extLst>
          </p:cNvPr>
          <p:cNvSpPr/>
          <p:nvPr/>
        </p:nvSpPr>
        <p:spPr>
          <a:xfrm>
            <a:off x="6500468" y="5045239"/>
            <a:ext cx="1516585" cy="180473"/>
          </a:xfrm>
          <a:prstGeom prst="roundRect">
            <a:avLst/>
          </a:prstGeom>
          <a:solidFill>
            <a:srgbClr val="F84638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Pravokutnik: zaobljeni kutovi 20">
            <a:extLst>
              <a:ext uri="{FF2B5EF4-FFF2-40B4-BE49-F238E27FC236}">
                <a16:creationId xmlns:a16="http://schemas.microsoft.com/office/drawing/2014/main" id="{FA1C1109-E9D0-47AE-9841-1B3DB761F54C}"/>
              </a:ext>
            </a:extLst>
          </p:cNvPr>
          <p:cNvSpPr/>
          <p:nvPr/>
        </p:nvSpPr>
        <p:spPr>
          <a:xfrm>
            <a:off x="6500469" y="5642807"/>
            <a:ext cx="1372206" cy="180473"/>
          </a:xfrm>
          <a:prstGeom prst="roundRect">
            <a:avLst/>
          </a:prstGeom>
          <a:solidFill>
            <a:srgbClr val="F84638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179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ravokutnik: zaobljeni kutovi 42">
            <a:extLst>
              <a:ext uri="{FF2B5EF4-FFF2-40B4-BE49-F238E27FC236}">
                <a16:creationId xmlns:a16="http://schemas.microsoft.com/office/drawing/2014/main" id="{0B04EE8B-1192-4218-8145-DBF91B930F9B}"/>
              </a:ext>
            </a:extLst>
          </p:cNvPr>
          <p:cNvSpPr/>
          <p:nvPr/>
        </p:nvSpPr>
        <p:spPr>
          <a:xfrm>
            <a:off x="2806673" y="85502"/>
            <a:ext cx="3996000" cy="3240000"/>
          </a:xfrm>
          <a:prstGeom prst="roundRect">
            <a:avLst>
              <a:gd name="adj" fmla="val 4110"/>
            </a:avLst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8" name="Picture 2">
            <a:extLst>
              <a:ext uri="{FF2B5EF4-FFF2-40B4-BE49-F238E27FC236}">
                <a16:creationId xmlns:a16="http://schemas.microsoft.com/office/drawing/2014/main" id="{248032E3-0007-45E2-ADD7-59A5AB15D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769" y="122021"/>
            <a:ext cx="3600000" cy="257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Pravokutnik 54">
            <a:extLst>
              <a:ext uri="{FF2B5EF4-FFF2-40B4-BE49-F238E27FC236}">
                <a16:creationId xmlns:a16="http://schemas.microsoft.com/office/drawing/2014/main" id="{560F43C8-BF88-45C5-8693-8D3F123EEB49}"/>
              </a:ext>
            </a:extLst>
          </p:cNvPr>
          <p:cNvSpPr/>
          <p:nvPr/>
        </p:nvSpPr>
        <p:spPr>
          <a:xfrm rot="5400000">
            <a:off x="-1971201" y="3225990"/>
            <a:ext cx="5803960" cy="132556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1AD1C2EE-C4C4-40E1-B351-F2D7B05C40D5}"/>
              </a:ext>
            </a:extLst>
          </p:cNvPr>
          <p:cNvSpPr/>
          <p:nvPr/>
        </p:nvSpPr>
        <p:spPr>
          <a:xfrm>
            <a:off x="2806673" y="3484678"/>
            <a:ext cx="3996000" cy="3240000"/>
          </a:xfrm>
          <a:prstGeom prst="roundRect">
            <a:avLst>
              <a:gd name="adj" fmla="val 4110"/>
            </a:avLst>
          </a:prstGeom>
          <a:solidFill>
            <a:srgbClr val="F775C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013BD089-4310-4261-AA2D-AAFE7A0C35DB}"/>
              </a:ext>
            </a:extLst>
          </p:cNvPr>
          <p:cNvSpPr/>
          <p:nvPr/>
        </p:nvSpPr>
        <p:spPr>
          <a:xfrm>
            <a:off x="6939440" y="3483569"/>
            <a:ext cx="3996000" cy="3240000"/>
          </a:xfrm>
          <a:prstGeom prst="roundRect">
            <a:avLst>
              <a:gd name="adj" fmla="val 411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1B5E14CF-7FB5-49BF-9B35-B2553E51A485}"/>
              </a:ext>
            </a:extLst>
          </p:cNvPr>
          <p:cNvSpPr/>
          <p:nvPr/>
        </p:nvSpPr>
        <p:spPr>
          <a:xfrm>
            <a:off x="6938669" y="85946"/>
            <a:ext cx="3996000" cy="3240000"/>
          </a:xfrm>
          <a:prstGeom prst="roundRect">
            <a:avLst>
              <a:gd name="adj" fmla="val 411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A374BBB7-F2D3-4E83-B6A2-8A2B0BC304B9}"/>
              </a:ext>
            </a:extLst>
          </p:cNvPr>
          <p:cNvSpPr txBox="1"/>
          <p:nvPr/>
        </p:nvSpPr>
        <p:spPr>
          <a:xfrm>
            <a:off x="3346138" y="6187400"/>
            <a:ext cx="2962275" cy="461665"/>
          </a:xfrm>
          <a:prstGeom prst="rect">
            <a:avLst/>
          </a:prstGeom>
          <a:solidFill>
            <a:srgbClr val="F775C9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200" dirty="0" err="1"/>
              <a:t>Intercept</a:t>
            </a:r>
            <a:r>
              <a:rPr lang="hr-HR" sz="1200" dirty="0"/>
              <a:t>: </a:t>
            </a:r>
            <a:r>
              <a:rPr lang="el-GR" sz="1200" dirty="0"/>
              <a:t>Δχ</a:t>
            </a:r>
            <a:r>
              <a:rPr lang="hr-HR" sz="1200" baseline="30000" dirty="0"/>
              <a:t>2</a:t>
            </a:r>
            <a:r>
              <a:rPr lang="hr-HR" sz="1200" dirty="0"/>
              <a:t>(1) = 219.74, </a:t>
            </a:r>
            <a:r>
              <a:rPr lang="hr-HR" sz="1200" i="1" dirty="0"/>
              <a:t>p</a:t>
            </a:r>
            <a:r>
              <a:rPr lang="hr-HR" sz="1200" dirty="0"/>
              <a:t> &lt; .0001</a:t>
            </a:r>
          </a:p>
          <a:p>
            <a:pPr algn="ctr"/>
            <a:r>
              <a:rPr lang="hr-HR" sz="1200" dirty="0" err="1"/>
              <a:t>Slope</a:t>
            </a:r>
            <a:r>
              <a:rPr lang="hr-HR" sz="1200" dirty="0"/>
              <a:t>: </a:t>
            </a:r>
            <a:r>
              <a:rPr lang="el-GR" sz="1200" dirty="0"/>
              <a:t>Δχ</a:t>
            </a:r>
            <a:r>
              <a:rPr lang="hr-HR" sz="1200" baseline="30000" dirty="0"/>
              <a:t>2</a:t>
            </a:r>
            <a:r>
              <a:rPr lang="hr-HR" sz="1200" dirty="0"/>
              <a:t>(2) = 26.77, </a:t>
            </a:r>
            <a:r>
              <a:rPr lang="hr-HR" sz="1200" i="1" dirty="0"/>
              <a:t>p</a:t>
            </a:r>
            <a:r>
              <a:rPr lang="hr-HR" sz="1200" dirty="0"/>
              <a:t> &lt; .0001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A25B711D-34E0-486E-8E1D-082EE629A366}"/>
              </a:ext>
            </a:extLst>
          </p:cNvPr>
          <p:cNvSpPr txBox="1"/>
          <p:nvPr/>
        </p:nvSpPr>
        <p:spPr>
          <a:xfrm>
            <a:off x="7455522" y="6201653"/>
            <a:ext cx="2962275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200" dirty="0" err="1"/>
              <a:t>Intercept</a:t>
            </a:r>
            <a:r>
              <a:rPr lang="hr-HR" sz="1200" dirty="0"/>
              <a:t>: </a:t>
            </a:r>
            <a:r>
              <a:rPr lang="el-GR" sz="1200" dirty="0"/>
              <a:t>Δχ</a:t>
            </a:r>
            <a:r>
              <a:rPr lang="hr-HR" sz="1200" baseline="30000" dirty="0"/>
              <a:t>2</a:t>
            </a:r>
            <a:r>
              <a:rPr lang="hr-HR" sz="1200" dirty="0"/>
              <a:t>(1) = 41.89, </a:t>
            </a:r>
            <a:r>
              <a:rPr lang="hr-HR" sz="1200" i="1" dirty="0"/>
              <a:t>p</a:t>
            </a:r>
            <a:r>
              <a:rPr lang="hr-HR" sz="1200" dirty="0"/>
              <a:t> &lt; .0001</a:t>
            </a:r>
          </a:p>
          <a:p>
            <a:pPr algn="ctr"/>
            <a:r>
              <a:rPr lang="hr-HR" sz="1200" dirty="0" err="1"/>
              <a:t>Slope</a:t>
            </a:r>
            <a:r>
              <a:rPr lang="hr-HR" sz="1200" dirty="0"/>
              <a:t>: </a:t>
            </a:r>
            <a:r>
              <a:rPr lang="el-GR" sz="1200" dirty="0"/>
              <a:t>Δχ</a:t>
            </a:r>
            <a:r>
              <a:rPr lang="hr-HR" sz="1200" baseline="30000" dirty="0"/>
              <a:t>2</a:t>
            </a:r>
            <a:r>
              <a:rPr lang="hr-HR" sz="1200" dirty="0"/>
              <a:t>(2) = 9.87, </a:t>
            </a:r>
            <a:r>
              <a:rPr lang="hr-HR" sz="1200" i="1" dirty="0"/>
              <a:t>p</a:t>
            </a:r>
            <a:r>
              <a:rPr lang="hr-HR" sz="1200" dirty="0"/>
              <a:t> = .0072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38EF9232-2257-421D-9B98-271ED1524D6F}"/>
              </a:ext>
            </a:extLst>
          </p:cNvPr>
          <p:cNvSpPr txBox="1"/>
          <p:nvPr/>
        </p:nvSpPr>
        <p:spPr>
          <a:xfrm>
            <a:off x="7455530" y="2791864"/>
            <a:ext cx="2962275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200" dirty="0" err="1"/>
              <a:t>Intercept</a:t>
            </a:r>
            <a:r>
              <a:rPr lang="hr-HR" sz="1200" dirty="0"/>
              <a:t>: </a:t>
            </a:r>
            <a:r>
              <a:rPr lang="el-GR" sz="1200" dirty="0"/>
              <a:t>Δχ</a:t>
            </a:r>
            <a:r>
              <a:rPr lang="hr-HR" sz="1200" baseline="30000" dirty="0"/>
              <a:t>2</a:t>
            </a:r>
            <a:r>
              <a:rPr lang="hr-HR" sz="1200" dirty="0"/>
              <a:t>(1) = 189.07, </a:t>
            </a:r>
            <a:r>
              <a:rPr lang="hr-HR" sz="1200" i="1" dirty="0"/>
              <a:t>p</a:t>
            </a:r>
            <a:r>
              <a:rPr lang="hr-HR" sz="1200" dirty="0"/>
              <a:t> &lt; .0001</a:t>
            </a:r>
          </a:p>
          <a:p>
            <a:pPr algn="ctr"/>
            <a:r>
              <a:rPr lang="hr-HR" sz="1200" dirty="0" err="1"/>
              <a:t>Slope</a:t>
            </a:r>
            <a:r>
              <a:rPr lang="hr-HR" sz="1200" dirty="0"/>
              <a:t>: </a:t>
            </a:r>
            <a:r>
              <a:rPr lang="el-GR" sz="1200" dirty="0"/>
              <a:t>Δχ</a:t>
            </a:r>
            <a:r>
              <a:rPr lang="hr-HR" sz="1200" baseline="30000" dirty="0"/>
              <a:t>2</a:t>
            </a:r>
            <a:r>
              <a:rPr lang="hr-HR" sz="1200" dirty="0"/>
              <a:t>(2) = 31.87, </a:t>
            </a:r>
            <a:r>
              <a:rPr lang="hr-HR" sz="1200" i="1" dirty="0"/>
              <a:t>p</a:t>
            </a:r>
            <a:r>
              <a:rPr lang="hr-HR" sz="1200" dirty="0"/>
              <a:t> &lt; .0001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DE4412A-2F0F-4858-876B-6BDA65106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816" y="3533073"/>
            <a:ext cx="3600000" cy="25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F783D71-4036-405E-A2C8-04CB7320A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912" y="3523167"/>
            <a:ext cx="3600000" cy="25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E0DAA218-1097-4A71-BC08-55BD72DE1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158" y="126323"/>
            <a:ext cx="3600000" cy="25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B5A1D44B-A032-4954-B31C-5D515246BF69}"/>
              </a:ext>
            </a:extLst>
          </p:cNvPr>
          <p:cNvSpPr txBox="1"/>
          <p:nvPr/>
        </p:nvSpPr>
        <p:spPr>
          <a:xfrm>
            <a:off x="3346138" y="6187401"/>
            <a:ext cx="2962275" cy="461665"/>
          </a:xfrm>
          <a:prstGeom prst="rect">
            <a:avLst/>
          </a:prstGeom>
          <a:solidFill>
            <a:srgbClr val="F775C9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200" dirty="0" err="1"/>
              <a:t>Intercept</a:t>
            </a:r>
            <a:r>
              <a:rPr lang="hr-HR" sz="1200" dirty="0"/>
              <a:t>: </a:t>
            </a:r>
            <a:r>
              <a:rPr lang="el-GR" sz="1200" dirty="0"/>
              <a:t>Δχ</a:t>
            </a:r>
            <a:r>
              <a:rPr lang="hr-HR" sz="1200" baseline="30000" dirty="0"/>
              <a:t>2</a:t>
            </a:r>
            <a:r>
              <a:rPr lang="hr-HR" sz="1200" dirty="0"/>
              <a:t>(1) = 30.39, </a:t>
            </a:r>
            <a:r>
              <a:rPr lang="hr-HR" sz="1200" i="1" dirty="0"/>
              <a:t>p</a:t>
            </a:r>
            <a:r>
              <a:rPr lang="hr-HR" sz="1200" dirty="0"/>
              <a:t> &lt; .0001</a:t>
            </a:r>
          </a:p>
          <a:p>
            <a:pPr algn="ctr"/>
            <a:r>
              <a:rPr lang="hr-HR" sz="1200" dirty="0" err="1"/>
              <a:t>Slope</a:t>
            </a:r>
            <a:r>
              <a:rPr lang="hr-HR" sz="1200" dirty="0"/>
              <a:t>: </a:t>
            </a:r>
            <a:r>
              <a:rPr lang="el-GR" sz="1200" dirty="0"/>
              <a:t>Δχ</a:t>
            </a:r>
            <a:r>
              <a:rPr lang="hr-HR" sz="1200" baseline="30000" dirty="0"/>
              <a:t>2</a:t>
            </a:r>
            <a:r>
              <a:rPr lang="hr-HR" sz="1200" dirty="0"/>
              <a:t>(2) = 0.79, </a:t>
            </a:r>
            <a:r>
              <a:rPr lang="hr-HR" sz="1200" i="1" dirty="0"/>
              <a:t>p</a:t>
            </a:r>
            <a:r>
              <a:rPr lang="hr-HR" sz="1200" dirty="0"/>
              <a:t> &lt; .6713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17D21E75-0E2E-4B4F-83E9-E1C0B38942E7}"/>
              </a:ext>
            </a:extLst>
          </p:cNvPr>
          <p:cNvSpPr txBox="1"/>
          <p:nvPr/>
        </p:nvSpPr>
        <p:spPr>
          <a:xfrm>
            <a:off x="7511502" y="6200487"/>
            <a:ext cx="2962275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200" dirty="0" err="1"/>
              <a:t>Intercept</a:t>
            </a:r>
            <a:r>
              <a:rPr lang="hr-HR" sz="1200" dirty="0"/>
              <a:t>: </a:t>
            </a:r>
            <a:r>
              <a:rPr lang="el-GR" sz="1200" dirty="0"/>
              <a:t>Δχ</a:t>
            </a:r>
            <a:r>
              <a:rPr lang="hr-HR" sz="1200" baseline="30000" dirty="0"/>
              <a:t>2</a:t>
            </a:r>
            <a:r>
              <a:rPr lang="hr-HR" sz="1200" dirty="0"/>
              <a:t>(1) = 137.50, </a:t>
            </a:r>
            <a:r>
              <a:rPr lang="hr-HR" sz="1200" i="1" dirty="0"/>
              <a:t>p</a:t>
            </a:r>
            <a:r>
              <a:rPr lang="hr-HR" sz="1200" dirty="0"/>
              <a:t> &lt; .0001</a:t>
            </a:r>
          </a:p>
          <a:p>
            <a:pPr algn="ctr"/>
            <a:r>
              <a:rPr lang="hr-HR" sz="1200" dirty="0" err="1"/>
              <a:t>Slope</a:t>
            </a:r>
            <a:r>
              <a:rPr lang="hr-HR" sz="1200" dirty="0"/>
              <a:t>: </a:t>
            </a:r>
            <a:r>
              <a:rPr lang="el-GR" sz="1200" dirty="0"/>
              <a:t>Δχ</a:t>
            </a:r>
            <a:r>
              <a:rPr lang="hr-HR" sz="1200" baseline="30000" dirty="0"/>
              <a:t>2</a:t>
            </a:r>
            <a:r>
              <a:rPr lang="hr-HR" sz="1200" dirty="0"/>
              <a:t>(2) = 5.64, </a:t>
            </a:r>
            <a:r>
              <a:rPr lang="hr-HR" sz="1200" i="1" dirty="0"/>
              <a:t>p</a:t>
            </a:r>
            <a:r>
              <a:rPr lang="hr-HR" sz="1200" dirty="0"/>
              <a:t> = .0595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189C6FDC-64F7-4D54-9F5E-3A6D31DD1C16}"/>
              </a:ext>
            </a:extLst>
          </p:cNvPr>
          <p:cNvSpPr txBox="1"/>
          <p:nvPr/>
        </p:nvSpPr>
        <p:spPr>
          <a:xfrm>
            <a:off x="7455523" y="2789124"/>
            <a:ext cx="2962275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200" dirty="0" err="1"/>
              <a:t>Intercept</a:t>
            </a:r>
            <a:r>
              <a:rPr lang="hr-HR" sz="1200" dirty="0"/>
              <a:t>: </a:t>
            </a:r>
            <a:r>
              <a:rPr lang="el-GR" sz="1200" dirty="0"/>
              <a:t>Δχ</a:t>
            </a:r>
            <a:r>
              <a:rPr lang="hr-HR" sz="1200" baseline="30000" dirty="0"/>
              <a:t>2</a:t>
            </a:r>
            <a:r>
              <a:rPr lang="hr-HR" sz="1200" dirty="0"/>
              <a:t>(1) = 142.09, </a:t>
            </a:r>
            <a:r>
              <a:rPr lang="hr-HR" sz="1200" i="1" dirty="0"/>
              <a:t>p</a:t>
            </a:r>
            <a:r>
              <a:rPr lang="hr-HR" sz="1200" dirty="0"/>
              <a:t> &lt; .0001</a:t>
            </a:r>
          </a:p>
          <a:p>
            <a:pPr algn="ctr"/>
            <a:r>
              <a:rPr lang="hr-HR" sz="1200" dirty="0" err="1"/>
              <a:t>Slope</a:t>
            </a:r>
            <a:r>
              <a:rPr lang="hr-HR" sz="1200" dirty="0"/>
              <a:t>: </a:t>
            </a:r>
            <a:r>
              <a:rPr lang="el-GR" sz="1200" dirty="0"/>
              <a:t>Δχ</a:t>
            </a:r>
            <a:r>
              <a:rPr lang="hr-HR" sz="1200" baseline="30000" dirty="0"/>
              <a:t>2</a:t>
            </a:r>
            <a:r>
              <a:rPr lang="hr-HR" sz="1200" dirty="0"/>
              <a:t>(2) = 15.96, </a:t>
            </a:r>
            <a:r>
              <a:rPr lang="hr-HR" sz="1200" i="1" dirty="0"/>
              <a:t>p</a:t>
            </a:r>
            <a:r>
              <a:rPr lang="hr-HR" sz="1200" dirty="0"/>
              <a:t> = .0040</a:t>
            </a:r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81A91B77-AA5C-4AA9-A257-4190089E3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816" y="3530837"/>
            <a:ext cx="3600000" cy="25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02C87C26-D99A-4D4E-A875-9D3B8651E394}"/>
              </a:ext>
            </a:extLst>
          </p:cNvPr>
          <p:cNvSpPr txBox="1"/>
          <p:nvPr/>
        </p:nvSpPr>
        <p:spPr>
          <a:xfrm rot="16200000">
            <a:off x="-1207588" y="3340109"/>
            <a:ext cx="4424703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chemeClr val="accent4"/>
                </a:solidFill>
              </a:rPr>
              <a:t>National </a:t>
            </a:r>
            <a:r>
              <a:rPr lang="hr-HR" sz="3200" b="1" dirty="0" err="1">
                <a:solidFill>
                  <a:schemeClr val="accent4"/>
                </a:solidFill>
              </a:rPr>
              <a:t>homogeneity</a:t>
            </a:r>
            <a:endParaRPr lang="hr-HR" sz="3200" b="1" dirty="0">
              <a:solidFill>
                <a:schemeClr val="accent4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9649BA35-21CE-4239-8735-6F89146889E0}"/>
              </a:ext>
            </a:extLst>
          </p:cNvPr>
          <p:cNvSpPr txBox="1"/>
          <p:nvPr/>
        </p:nvSpPr>
        <p:spPr>
          <a:xfrm rot="16200000">
            <a:off x="-1355693" y="3440257"/>
            <a:ext cx="4720915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err="1">
                <a:solidFill>
                  <a:schemeClr val="accent4"/>
                </a:solidFill>
              </a:rPr>
              <a:t>Communist</a:t>
            </a:r>
            <a:r>
              <a:rPr lang="hr-HR" sz="3200" b="1" dirty="0">
                <a:solidFill>
                  <a:schemeClr val="accent4"/>
                </a:solidFill>
              </a:rPr>
              <a:t> </a:t>
            </a:r>
            <a:r>
              <a:rPr lang="hr-HR" sz="3200" b="1" dirty="0" err="1">
                <a:solidFill>
                  <a:schemeClr val="accent4"/>
                </a:solidFill>
              </a:rPr>
              <a:t>heritage</a:t>
            </a:r>
            <a:endParaRPr lang="hr-HR" sz="3200" b="1" dirty="0">
              <a:solidFill>
                <a:schemeClr val="accent4"/>
              </a:solidFill>
            </a:endParaRPr>
          </a:p>
        </p:txBody>
      </p:sp>
      <p:pic>
        <p:nvPicPr>
          <p:cNvPr id="4106" name="Picture 10">
            <a:extLst>
              <a:ext uri="{FF2B5EF4-FFF2-40B4-BE49-F238E27FC236}">
                <a16:creationId xmlns:a16="http://schemas.microsoft.com/office/drawing/2014/main" id="{34AAE33B-58E3-439A-9F6B-E3590740F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241" y="3539379"/>
            <a:ext cx="3600000" cy="25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3F8F7B39-3822-439E-BA6B-7FA37C12C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277" y="126323"/>
            <a:ext cx="3600000" cy="25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kstniOkvir 20">
            <a:extLst>
              <a:ext uri="{FF2B5EF4-FFF2-40B4-BE49-F238E27FC236}">
                <a16:creationId xmlns:a16="http://schemas.microsoft.com/office/drawing/2014/main" id="{6758A781-821B-4D77-8111-67DB7914AE29}"/>
              </a:ext>
            </a:extLst>
          </p:cNvPr>
          <p:cNvSpPr txBox="1"/>
          <p:nvPr/>
        </p:nvSpPr>
        <p:spPr>
          <a:xfrm rot="16200000">
            <a:off x="-1081216" y="3226524"/>
            <a:ext cx="4022094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chemeClr val="accent4"/>
                </a:solidFill>
              </a:rPr>
              <a:t>HDI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24E2FF90-90D0-44DE-88BA-0E29F1CEDCC6}"/>
              </a:ext>
            </a:extLst>
          </p:cNvPr>
          <p:cNvSpPr txBox="1"/>
          <p:nvPr/>
        </p:nvSpPr>
        <p:spPr>
          <a:xfrm>
            <a:off x="3346138" y="6187400"/>
            <a:ext cx="2962275" cy="461665"/>
          </a:xfrm>
          <a:prstGeom prst="rect">
            <a:avLst/>
          </a:prstGeom>
          <a:solidFill>
            <a:srgbClr val="F775C9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200" dirty="0" err="1"/>
              <a:t>Intercept</a:t>
            </a:r>
            <a:r>
              <a:rPr lang="hr-HR" sz="1200" dirty="0"/>
              <a:t>: </a:t>
            </a:r>
            <a:r>
              <a:rPr lang="el-GR" sz="1200" dirty="0"/>
              <a:t>Δχ</a:t>
            </a:r>
            <a:r>
              <a:rPr lang="hr-HR" sz="1200" baseline="30000" dirty="0"/>
              <a:t>2</a:t>
            </a:r>
            <a:r>
              <a:rPr lang="hr-HR" sz="1200" dirty="0"/>
              <a:t>(1) = 2.32, </a:t>
            </a:r>
            <a:r>
              <a:rPr lang="hr-HR" sz="1200" i="1" dirty="0"/>
              <a:t>p</a:t>
            </a:r>
            <a:r>
              <a:rPr lang="hr-HR" sz="1200" dirty="0"/>
              <a:t> = .1275</a:t>
            </a:r>
          </a:p>
          <a:p>
            <a:pPr algn="ctr"/>
            <a:r>
              <a:rPr lang="hr-HR" sz="1200" dirty="0" err="1"/>
              <a:t>Slope</a:t>
            </a:r>
            <a:r>
              <a:rPr lang="hr-HR" sz="1200" dirty="0"/>
              <a:t>: </a:t>
            </a:r>
            <a:r>
              <a:rPr lang="el-GR" sz="1200" dirty="0"/>
              <a:t>Δχ</a:t>
            </a:r>
            <a:r>
              <a:rPr lang="hr-HR" sz="1200" baseline="30000" dirty="0"/>
              <a:t>2</a:t>
            </a:r>
            <a:r>
              <a:rPr lang="hr-HR" sz="1200" dirty="0"/>
              <a:t>(2) = 0.09, </a:t>
            </a:r>
            <a:r>
              <a:rPr lang="hr-HR" sz="1200" i="1" dirty="0"/>
              <a:t>p</a:t>
            </a:r>
            <a:r>
              <a:rPr lang="hr-HR" sz="1200" dirty="0"/>
              <a:t> = .9584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58FA9B82-DD4B-4111-AC10-C8C4B702A62B}"/>
              </a:ext>
            </a:extLst>
          </p:cNvPr>
          <p:cNvSpPr txBox="1"/>
          <p:nvPr/>
        </p:nvSpPr>
        <p:spPr>
          <a:xfrm>
            <a:off x="7511502" y="6203274"/>
            <a:ext cx="2962275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200" dirty="0" err="1"/>
              <a:t>Intercept</a:t>
            </a:r>
            <a:r>
              <a:rPr lang="hr-HR" sz="1200" dirty="0"/>
              <a:t>: </a:t>
            </a:r>
            <a:r>
              <a:rPr lang="el-GR" sz="1200" dirty="0"/>
              <a:t>Δχ</a:t>
            </a:r>
            <a:r>
              <a:rPr lang="hr-HR" sz="1200" baseline="30000" dirty="0"/>
              <a:t>2</a:t>
            </a:r>
            <a:r>
              <a:rPr lang="hr-HR" sz="1200" dirty="0"/>
              <a:t>(1) = 213.43, </a:t>
            </a:r>
            <a:r>
              <a:rPr lang="hr-HR" sz="1200" i="1" dirty="0"/>
              <a:t>p</a:t>
            </a:r>
            <a:r>
              <a:rPr lang="hr-HR" sz="1200" dirty="0"/>
              <a:t> &lt; .0001</a:t>
            </a:r>
          </a:p>
          <a:p>
            <a:pPr algn="ctr"/>
            <a:r>
              <a:rPr lang="hr-HR" sz="1200" dirty="0" err="1"/>
              <a:t>Slope</a:t>
            </a:r>
            <a:r>
              <a:rPr lang="hr-HR" sz="1200" dirty="0"/>
              <a:t>: </a:t>
            </a:r>
            <a:r>
              <a:rPr lang="el-GR" sz="1200" dirty="0"/>
              <a:t>Δχ</a:t>
            </a:r>
            <a:r>
              <a:rPr lang="hr-HR" sz="1200" baseline="30000" dirty="0"/>
              <a:t>2</a:t>
            </a:r>
            <a:r>
              <a:rPr lang="hr-HR" sz="1200" dirty="0"/>
              <a:t>(2) = 13.60, </a:t>
            </a:r>
            <a:r>
              <a:rPr lang="hr-HR" sz="1200" i="1" dirty="0"/>
              <a:t>p</a:t>
            </a:r>
            <a:r>
              <a:rPr lang="hr-HR" sz="1200" dirty="0"/>
              <a:t> = .0011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5863D0BE-738F-4ED2-95D2-EE81125CFEEC}"/>
              </a:ext>
            </a:extLst>
          </p:cNvPr>
          <p:cNvSpPr txBox="1"/>
          <p:nvPr/>
        </p:nvSpPr>
        <p:spPr>
          <a:xfrm>
            <a:off x="7455529" y="2794602"/>
            <a:ext cx="2962275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200" dirty="0" err="1"/>
              <a:t>Intercept</a:t>
            </a:r>
            <a:r>
              <a:rPr lang="hr-HR" sz="1200" dirty="0"/>
              <a:t>: </a:t>
            </a:r>
            <a:r>
              <a:rPr lang="el-GR" sz="1200" dirty="0"/>
              <a:t>Δχ</a:t>
            </a:r>
            <a:r>
              <a:rPr lang="hr-HR" sz="1200" baseline="30000" dirty="0"/>
              <a:t>2</a:t>
            </a:r>
            <a:r>
              <a:rPr lang="hr-HR" sz="1200" dirty="0"/>
              <a:t>(1) = 148.69, </a:t>
            </a:r>
            <a:r>
              <a:rPr lang="hr-HR" sz="1200" i="1" dirty="0"/>
              <a:t>p</a:t>
            </a:r>
            <a:r>
              <a:rPr lang="hr-HR" sz="1200" dirty="0"/>
              <a:t> &lt; .0001</a:t>
            </a:r>
          </a:p>
          <a:p>
            <a:pPr algn="ctr"/>
            <a:r>
              <a:rPr lang="hr-HR" sz="1200" dirty="0" err="1"/>
              <a:t>Slope</a:t>
            </a:r>
            <a:r>
              <a:rPr lang="hr-HR" sz="1200" dirty="0"/>
              <a:t>: </a:t>
            </a:r>
            <a:r>
              <a:rPr lang="el-GR" sz="1200" dirty="0"/>
              <a:t>Δχ</a:t>
            </a:r>
            <a:r>
              <a:rPr lang="hr-HR" sz="1200" baseline="30000" dirty="0"/>
              <a:t>2</a:t>
            </a:r>
            <a:r>
              <a:rPr lang="hr-HR" sz="1200" dirty="0"/>
              <a:t>(2) = 24.47, </a:t>
            </a:r>
            <a:r>
              <a:rPr lang="hr-HR" sz="1200" i="1" dirty="0"/>
              <a:t>p</a:t>
            </a:r>
            <a:r>
              <a:rPr lang="hr-HR" sz="1200" dirty="0"/>
              <a:t> &lt; .0001</a:t>
            </a:r>
          </a:p>
        </p:txBody>
      </p:sp>
      <p:pic>
        <p:nvPicPr>
          <p:cNvPr id="4110" name="Picture 14">
            <a:extLst>
              <a:ext uri="{FF2B5EF4-FFF2-40B4-BE49-F238E27FC236}">
                <a16:creationId xmlns:a16="http://schemas.microsoft.com/office/drawing/2014/main" id="{047EFF5C-5D6A-499D-A9FE-3BB263174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387" y="3544392"/>
            <a:ext cx="3600000" cy="257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>
            <a:extLst>
              <a:ext uri="{FF2B5EF4-FFF2-40B4-BE49-F238E27FC236}">
                <a16:creationId xmlns:a16="http://schemas.microsoft.com/office/drawing/2014/main" id="{684E4461-D8AC-4B4B-9991-201738A23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251" y="3520838"/>
            <a:ext cx="3600000" cy="25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>
            <a:extLst>
              <a:ext uri="{FF2B5EF4-FFF2-40B4-BE49-F238E27FC236}">
                <a16:creationId xmlns:a16="http://schemas.microsoft.com/office/drawing/2014/main" id="{830403F1-2D55-4D32-98B8-B971B5718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408" y="134431"/>
            <a:ext cx="3600000" cy="25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kstniOkvir 27">
            <a:extLst>
              <a:ext uri="{FF2B5EF4-FFF2-40B4-BE49-F238E27FC236}">
                <a16:creationId xmlns:a16="http://schemas.microsoft.com/office/drawing/2014/main" id="{89002F52-A216-40B4-9422-48742FEFED75}"/>
              </a:ext>
            </a:extLst>
          </p:cNvPr>
          <p:cNvSpPr txBox="1"/>
          <p:nvPr/>
        </p:nvSpPr>
        <p:spPr>
          <a:xfrm rot="16200000">
            <a:off x="-1526383" y="3246990"/>
            <a:ext cx="4914326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chemeClr val="accent4"/>
                </a:solidFill>
              </a:rPr>
              <a:t>GINI</a:t>
            </a: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id="{04055C35-E060-4DDD-AF1E-8B59063397FD}"/>
              </a:ext>
            </a:extLst>
          </p:cNvPr>
          <p:cNvSpPr txBox="1"/>
          <p:nvPr/>
        </p:nvSpPr>
        <p:spPr>
          <a:xfrm>
            <a:off x="3346138" y="6187399"/>
            <a:ext cx="2962275" cy="461665"/>
          </a:xfrm>
          <a:prstGeom prst="rect">
            <a:avLst/>
          </a:prstGeom>
          <a:solidFill>
            <a:srgbClr val="F775C9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200" dirty="0" err="1"/>
              <a:t>Intercept</a:t>
            </a:r>
            <a:r>
              <a:rPr lang="hr-HR" sz="1200" dirty="0"/>
              <a:t>: </a:t>
            </a:r>
            <a:r>
              <a:rPr lang="el-GR" sz="1200" dirty="0"/>
              <a:t>Δχ</a:t>
            </a:r>
            <a:r>
              <a:rPr lang="hr-HR" sz="1200" baseline="30000" dirty="0"/>
              <a:t>2</a:t>
            </a:r>
            <a:r>
              <a:rPr lang="hr-HR" sz="1200" dirty="0"/>
              <a:t>(1) = 297.61, </a:t>
            </a:r>
            <a:r>
              <a:rPr lang="hr-HR" sz="1200" i="1" dirty="0"/>
              <a:t>p</a:t>
            </a:r>
            <a:r>
              <a:rPr lang="hr-HR" sz="1200" dirty="0"/>
              <a:t> &lt; .0001</a:t>
            </a:r>
          </a:p>
          <a:p>
            <a:pPr algn="ctr"/>
            <a:r>
              <a:rPr lang="hr-HR" sz="1200" dirty="0" err="1"/>
              <a:t>Slope</a:t>
            </a:r>
            <a:r>
              <a:rPr lang="hr-HR" sz="1200" dirty="0"/>
              <a:t>: </a:t>
            </a:r>
            <a:r>
              <a:rPr lang="el-GR" sz="1200" dirty="0"/>
              <a:t>Δχ</a:t>
            </a:r>
            <a:r>
              <a:rPr lang="hr-HR" sz="1200" baseline="30000" dirty="0"/>
              <a:t>2</a:t>
            </a:r>
            <a:r>
              <a:rPr lang="hr-HR" sz="1200" dirty="0"/>
              <a:t>(2) = 23.71, </a:t>
            </a:r>
            <a:r>
              <a:rPr lang="hr-HR" sz="1200" i="1" dirty="0"/>
              <a:t>p</a:t>
            </a:r>
            <a:r>
              <a:rPr lang="hr-HR" sz="1200" dirty="0"/>
              <a:t> &lt; .0001</a:t>
            </a: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id="{4E628FC4-7898-4FD1-9531-5AE454692A68}"/>
              </a:ext>
            </a:extLst>
          </p:cNvPr>
          <p:cNvSpPr txBox="1"/>
          <p:nvPr/>
        </p:nvSpPr>
        <p:spPr>
          <a:xfrm>
            <a:off x="7511501" y="6202675"/>
            <a:ext cx="2962275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200" dirty="0" err="1"/>
              <a:t>Intercept</a:t>
            </a:r>
            <a:r>
              <a:rPr lang="hr-HR" sz="1200" dirty="0"/>
              <a:t>: </a:t>
            </a:r>
            <a:r>
              <a:rPr lang="el-GR" sz="1200" dirty="0"/>
              <a:t>Δχ</a:t>
            </a:r>
            <a:r>
              <a:rPr lang="hr-HR" sz="1200" baseline="30000" dirty="0"/>
              <a:t>2</a:t>
            </a:r>
            <a:r>
              <a:rPr lang="hr-HR" sz="1200" dirty="0"/>
              <a:t>(1) = 4.74, </a:t>
            </a:r>
            <a:r>
              <a:rPr lang="hr-HR" sz="1200" i="1" dirty="0"/>
              <a:t>p</a:t>
            </a:r>
            <a:r>
              <a:rPr lang="hr-HR" sz="1200" dirty="0"/>
              <a:t> = .0294</a:t>
            </a:r>
          </a:p>
          <a:p>
            <a:pPr algn="ctr"/>
            <a:r>
              <a:rPr lang="hr-HR" sz="1200" dirty="0" err="1"/>
              <a:t>Slope</a:t>
            </a:r>
            <a:r>
              <a:rPr lang="hr-HR" sz="1200" dirty="0"/>
              <a:t>: </a:t>
            </a:r>
            <a:r>
              <a:rPr lang="el-GR" sz="1200" dirty="0"/>
              <a:t>Δχ</a:t>
            </a:r>
            <a:r>
              <a:rPr lang="hr-HR" sz="1200" baseline="30000" dirty="0"/>
              <a:t>2</a:t>
            </a:r>
            <a:r>
              <a:rPr lang="hr-HR" sz="1200" dirty="0"/>
              <a:t>(2) = 10.50, </a:t>
            </a:r>
            <a:r>
              <a:rPr lang="hr-HR" sz="1200" i="1" dirty="0"/>
              <a:t>p</a:t>
            </a:r>
            <a:r>
              <a:rPr lang="hr-HR" sz="1200" dirty="0"/>
              <a:t> = .0052</a:t>
            </a: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id="{1B01C692-7768-4C8D-AEA9-0D2A5F4D4D7F}"/>
              </a:ext>
            </a:extLst>
          </p:cNvPr>
          <p:cNvSpPr txBox="1"/>
          <p:nvPr/>
        </p:nvSpPr>
        <p:spPr>
          <a:xfrm>
            <a:off x="7455527" y="2791863"/>
            <a:ext cx="2962275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200" dirty="0" err="1"/>
              <a:t>Intercept</a:t>
            </a:r>
            <a:r>
              <a:rPr lang="hr-HR" sz="1200" dirty="0"/>
              <a:t>: </a:t>
            </a:r>
            <a:r>
              <a:rPr lang="el-GR" sz="1200" dirty="0"/>
              <a:t>Δχ</a:t>
            </a:r>
            <a:r>
              <a:rPr lang="hr-HR" sz="1200" baseline="30000" dirty="0"/>
              <a:t>2</a:t>
            </a:r>
            <a:r>
              <a:rPr lang="hr-HR" sz="1200" dirty="0"/>
              <a:t>(1) = 41.36, </a:t>
            </a:r>
            <a:r>
              <a:rPr lang="hr-HR" sz="1200" i="1" dirty="0"/>
              <a:t>p</a:t>
            </a:r>
            <a:r>
              <a:rPr lang="hr-HR" sz="1200" dirty="0"/>
              <a:t> &lt; .0001</a:t>
            </a:r>
          </a:p>
          <a:p>
            <a:pPr algn="ctr"/>
            <a:r>
              <a:rPr lang="hr-HR" sz="1200" dirty="0" err="1"/>
              <a:t>Slope</a:t>
            </a:r>
            <a:r>
              <a:rPr lang="hr-HR" sz="1200" dirty="0"/>
              <a:t>: </a:t>
            </a:r>
            <a:r>
              <a:rPr lang="el-GR" sz="1200" dirty="0"/>
              <a:t>Δχ</a:t>
            </a:r>
            <a:r>
              <a:rPr lang="hr-HR" sz="1200" baseline="30000" dirty="0"/>
              <a:t>2</a:t>
            </a:r>
            <a:r>
              <a:rPr lang="hr-HR" sz="1200" dirty="0"/>
              <a:t>(2) = 48.30, </a:t>
            </a:r>
            <a:r>
              <a:rPr lang="hr-HR" sz="1200" i="1" dirty="0"/>
              <a:t>p</a:t>
            </a:r>
            <a:r>
              <a:rPr lang="hr-HR" sz="1200" dirty="0"/>
              <a:t> &lt; .0001</a:t>
            </a:r>
          </a:p>
        </p:txBody>
      </p:sp>
      <p:pic>
        <p:nvPicPr>
          <p:cNvPr id="4116" name="Picture 20">
            <a:extLst>
              <a:ext uri="{FF2B5EF4-FFF2-40B4-BE49-F238E27FC236}">
                <a16:creationId xmlns:a16="http://schemas.microsoft.com/office/drawing/2014/main" id="{6622B59F-1E00-4AA3-BABF-7CF622870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382" y="3530836"/>
            <a:ext cx="3600000" cy="25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>
            <a:extLst>
              <a:ext uri="{FF2B5EF4-FFF2-40B4-BE49-F238E27FC236}">
                <a16:creationId xmlns:a16="http://schemas.microsoft.com/office/drawing/2014/main" id="{876C969A-AABB-4E91-ADC0-FACA1B8C7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261" y="3518912"/>
            <a:ext cx="3600000" cy="25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>
            <a:extLst>
              <a:ext uri="{FF2B5EF4-FFF2-40B4-BE49-F238E27FC236}">
                <a16:creationId xmlns:a16="http://schemas.microsoft.com/office/drawing/2014/main" id="{99D9A229-36F8-4721-85AF-F733A420C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88" y="123851"/>
            <a:ext cx="3600000" cy="25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kstniOkvir 34">
            <a:extLst>
              <a:ext uri="{FF2B5EF4-FFF2-40B4-BE49-F238E27FC236}">
                <a16:creationId xmlns:a16="http://schemas.microsoft.com/office/drawing/2014/main" id="{65FF1931-CD80-4202-8008-6D00FF9E8E51}"/>
              </a:ext>
            </a:extLst>
          </p:cNvPr>
          <p:cNvSpPr txBox="1"/>
          <p:nvPr/>
        </p:nvSpPr>
        <p:spPr>
          <a:xfrm rot="16200000">
            <a:off x="-851677" y="3246991"/>
            <a:ext cx="3566301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chemeClr val="accent4"/>
                </a:solidFill>
              </a:rPr>
              <a:t>HRR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1970C309-3D22-4DA1-B09A-8CFFF1CCEE7B}"/>
              </a:ext>
            </a:extLst>
          </p:cNvPr>
          <p:cNvSpPr txBox="1"/>
          <p:nvPr/>
        </p:nvSpPr>
        <p:spPr>
          <a:xfrm>
            <a:off x="3346137" y="6194247"/>
            <a:ext cx="2962275" cy="461665"/>
          </a:xfrm>
          <a:prstGeom prst="rect">
            <a:avLst/>
          </a:prstGeom>
          <a:solidFill>
            <a:srgbClr val="F775C9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200" dirty="0" err="1"/>
              <a:t>Intercept</a:t>
            </a:r>
            <a:r>
              <a:rPr lang="hr-HR" sz="1200" dirty="0"/>
              <a:t>: </a:t>
            </a:r>
            <a:r>
              <a:rPr lang="el-GR" sz="1200" dirty="0"/>
              <a:t>Δχ</a:t>
            </a:r>
            <a:r>
              <a:rPr lang="hr-HR" sz="1200" baseline="30000" dirty="0"/>
              <a:t>2</a:t>
            </a:r>
            <a:r>
              <a:rPr lang="hr-HR" sz="1200" dirty="0"/>
              <a:t>(1) = 18.86, </a:t>
            </a:r>
            <a:r>
              <a:rPr lang="hr-HR" sz="1200" i="1" dirty="0"/>
              <a:t>p</a:t>
            </a:r>
            <a:r>
              <a:rPr lang="hr-HR" sz="1200" dirty="0"/>
              <a:t> &lt; .0001</a:t>
            </a:r>
          </a:p>
          <a:p>
            <a:pPr algn="ctr"/>
            <a:r>
              <a:rPr lang="hr-HR" sz="1200" dirty="0" err="1"/>
              <a:t>Slope</a:t>
            </a:r>
            <a:r>
              <a:rPr lang="hr-HR" sz="1200" dirty="0"/>
              <a:t>: </a:t>
            </a:r>
            <a:r>
              <a:rPr lang="el-GR" sz="1200" dirty="0"/>
              <a:t>Δχ</a:t>
            </a:r>
            <a:r>
              <a:rPr lang="hr-HR" sz="1200" baseline="30000" dirty="0"/>
              <a:t>2</a:t>
            </a:r>
            <a:r>
              <a:rPr lang="hr-HR" sz="1200" dirty="0"/>
              <a:t>(2) = 18.85, </a:t>
            </a:r>
            <a:r>
              <a:rPr lang="hr-HR" sz="1200" i="1" dirty="0"/>
              <a:t>p</a:t>
            </a:r>
            <a:r>
              <a:rPr lang="hr-HR" sz="1200" dirty="0"/>
              <a:t> &lt; .0001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7BBB605B-8630-451B-95BF-000A82A1C1AD}"/>
              </a:ext>
            </a:extLst>
          </p:cNvPr>
          <p:cNvSpPr txBox="1"/>
          <p:nvPr/>
        </p:nvSpPr>
        <p:spPr>
          <a:xfrm>
            <a:off x="7455521" y="6198561"/>
            <a:ext cx="2962275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200" dirty="0" err="1"/>
              <a:t>Intercept</a:t>
            </a:r>
            <a:r>
              <a:rPr lang="hr-HR" sz="1200" dirty="0"/>
              <a:t>: </a:t>
            </a:r>
            <a:r>
              <a:rPr lang="el-GR" sz="1200" dirty="0"/>
              <a:t>Δχ</a:t>
            </a:r>
            <a:r>
              <a:rPr lang="hr-HR" sz="1200" baseline="30000" dirty="0"/>
              <a:t>2</a:t>
            </a:r>
            <a:r>
              <a:rPr lang="hr-HR" sz="1200" dirty="0"/>
              <a:t>(1) = 114.74, </a:t>
            </a:r>
            <a:r>
              <a:rPr lang="hr-HR" sz="1200" i="1" dirty="0"/>
              <a:t>p</a:t>
            </a:r>
            <a:r>
              <a:rPr lang="hr-HR" sz="1200" dirty="0"/>
              <a:t> &lt; .001</a:t>
            </a:r>
          </a:p>
          <a:p>
            <a:pPr algn="ctr"/>
            <a:r>
              <a:rPr lang="hr-HR" sz="1200" dirty="0" err="1"/>
              <a:t>Slope</a:t>
            </a:r>
            <a:r>
              <a:rPr lang="hr-HR" sz="1200" dirty="0"/>
              <a:t>: </a:t>
            </a:r>
            <a:r>
              <a:rPr lang="el-GR" sz="1200" dirty="0"/>
              <a:t>Δχ</a:t>
            </a:r>
            <a:r>
              <a:rPr lang="hr-HR" sz="1200" baseline="30000" dirty="0"/>
              <a:t>2</a:t>
            </a:r>
            <a:r>
              <a:rPr lang="hr-HR" sz="1200" dirty="0"/>
              <a:t>(2) = 11.75, </a:t>
            </a:r>
            <a:r>
              <a:rPr lang="hr-HR" sz="1200" i="1" dirty="0"/>
              <a:t>p</a:t>
            </a:r>
            <a:r>
              <a:rPr lang="hr-HR" sz="1200" dirty="0"/>
              <a:t> = .0028</a:t>
            </a:r>
          </a:p>
        </p:txBody>
      </p:sp>
      <p:sp>
        <p:nvSpPr>
          <p:cNvPr id="39" name="TekstniOkvir 38">
            <a:extLst>
              <a:ext uri="{FF2B5EF4-FFF2-40B4-BE49-F238E27FC236}">
                <a16:creationId xmlns:a16="http://schemas.microsoft.com/office/drawing/2014/main" id="{72460F4F-F688-4C24-A55A-B3C7BD305215}"/>
              </a:ext>
            </a:extLst>
          </p:cNvPr>
          <p:cNvSpPr txBox="1"/>
          <p:nvPr/>
        </p:nvSpPr>
        <p:spPr>
          <a:xfrm>
            <a:off x="7455531" y="2794602"/>
            <a:ext cx="2962275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200" dirty="0" err="1"/>
              <a:t>Intercept</a:t>
            </a:r>
            <a:r>
              <a:rPr lang="hr-HR" sz="1200" dirty="0"/>
              <a:t>: </a:t>
            </a:r>
            <a:r>
              <a:rPr lang="el-GR" sz="1200" dirty="0"/>
              <a:t>Δχ</a:t>
            </a:r>
            <a:r>
              <a:rPr lang="hr-HR" sz="1200" baseline="30000" dirty="0"/>
              <a:t>2</a:t>
            </a:r>
            <a:r>
              <a:rPr lang="hr-HR" sz="1200" dirty="0"/>
              <a:t>(1) = 66.01, </a:t>
            </a:r>
            <a:r>
              <a:rPr lang="hr-HR" sz="1200" i="1" dirty="0"/>
              <a:t>p</a:t>
            </a:r>
            <a:r>
              <a:rPr lang="hr-HR" sz="1200" dirty="0"/>
              <a:t> &lt; .0001</a:t>
            </a:r>
          </a:p>
          <a:p>
            <a:pPr algn="ctr"/>
            <a:r>
              <a:rPr lang="hr-HR" sz="1200" dirty="0" err="1"/>
              <a:t>Slope</a:t>
            </a:r>
            <a:r>
              <a:rPr lang="hr-HR" sz="1200" dirty="0"/>
              <a:t>: </a:t>
            </a:r>
            <a:r>
              <a:rPr lang="el-GR" sz="1200" dirty="0"/>
              <a:t>Δχ</a:t>
            </a:r>
            <a:r>
              <a:rPr lang="hr-HR" sz="1200" baseline="30000" dirty="0"/>
              <a:t>2</a:t>
            </a:r>
            <a:r>
              <a:rPr lang="hr-HR" sz="1200" dirty="0"/>
              <a:t>(2) = 30.12, </a:t>
            </a:r>
            <a:r>
              <a:rPr lang="hr-HR" sz="1200" i="1" dirty="0"/>
              <a:t>p</a:t>
            </a:r>
            <a:r>
              <a:rPr lang="hr-HR" sz="1200" dirty="0"/>
              <a:t> &lt; .0001</a:t>
            </a:r>
          </a:p>
        </p:txBody>
      </p:sp>
      <p:pic>
        <p:nvPicPr>
          <p:cNvPr id="4122" name="Picture 26">
            <a:extLst>
              <a:ext uri="{FF2B5EF4-FFF2-40B4-BE49-F238E27FC236}">
                <a16:creationId xmlns:a16="http://schemas.microsoft.com/office/drawing/2014/main" id="{F2215402-4D18-4B7F-81C7-0FCD9AE51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276" y="3530837"/>
            <a:ext cx="3600000" cy="257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>
            <a:extLst>
              <a:ext uri="{FF2B5EF4-FFF2-40B4-BE49-F238E27FC236}">
                <a16:creationId xmlns:a16="http://schemas.microsoft.com/office/drawing/2014/main" id="{6D6ACA2B-F57D-4446-9561-F554B1558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256" y="3521293"/>
            <a:ext cx="3600000" cy="25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Picture 30">
            <a:extLst>
              <a:ext uri="{FF2B5EF4-FFF2-40B4-BE49-F238E27FC236}">
                <a16:creationId xmlns:a16="http://schemas.microsoft.com/office/drawing/2014/main" id="{A06017BA-FE7D-4749-85D0-5D2278D0C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640" y="126760"/>
            <a:ext cx="3600000" cy="257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kstniOkvir 48">
            <a:extLst>
              <a:ext uri="{FF2B5EF4-FFF2-40B4-BE49-F238E27FC236}">
                <a16:creationId xmlns:a16="http://schemas.microsoft.com/office/drawing/2014/main" id="{66442FE3-C3DC-4A95-8EE2-4D4771A7AFAA}"/>
              </a:ext>
            </a:extLst>
          </p:cNvPr>
          <p:cNvSpPr txBox="1"/>
          <p:nvPr/>
        </p:nvSpPr>
        <p:spPr>
          <a:xfrm>
            <a:off x="3346137" y="2759911"/>
            <a:ext cx="2962275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200" dirty="0" err="1"/>
              <a:t>Intercept</a:t>
            </a:r>
            <a:r>
              <a:rPr lang="hr-HR" sz="1200" dirty="0"/>
              <a:t>: </a:t>
            </a:r>
            <a:r>
              <a:rPr lang="el-GR" sz="1200" dirty="0"/>
              <a:t>Δχ</a:t>
            </a:r>
            <a:r>
              <a:rPr lang="hr-HR" sz="1200" baseline="30000" dirty="0"/>
              <a:t>2</a:t>
            </a:r>
            <a:r>
              <a:rPr lang="hr-HR" sz="1200" dirty="0"/>
              <a:t>(1) = 248.17, </a:t>
            </a:r>
            <a:r>
              <a:rPr lang="hr-HR" sz="1200" i="1" dirty="0"/>
              <a:t>p</a:t>
            </a:r>
            <a:r>
              <a:rPr lang="hr-HR" sz="1200" dirty="0"/>
              <a:t> &lt; .0001</a:t>
            </a:r>
          </a:p>
          <a:p>
            <a:pPr algn="ctr"/>
            <a:r>
              <a:rPr lang="hr-HR" sz="1200" dirty="0" err="1"/>
              <a:t>Slope</a:t>
            </a:r>
            <a:r>
              <a:rPr lang="hr-HR" sz="1200" dirty="0"/>
              <a:t>: </a:t>
            </a:r>
            <a:r>
              <a:rPr lang="el-GR" sz="1200" dirty="0"/>
              <a:t>Δχ</a:t>
            </a:r>
            <a:r>
              <a:rPr lang="hr-HR" sz="1200" baseline="30000" dirty="0"/>
              <a:t>2</a:t>
            </a:r>
            <a:r>
              <a:rPr lang="hr-HR" sz="1200" dirty="0"/>
              <a:t>(2) = 40.02, </a:t>
            </a:r>
            <a:r>
              <a:rPr lang="hr-HR" sz="1200" i="1" dirty="0"/>
              <a:t>p</a:t>
            </a:r>
            <a:r>
              <a:rPr lang="hr-HR" sz="1200" dirty="0"/>
              <a:t> &lt; .0001</a:t>
            </a:r>
          </a:p>
        </p:txBody>
      </p:sp>
      <p:sp>
        <p:nvSpPr>
          <p:cNvPr id="50" name="TekstniOkvir 49">
            <a:extLst>
              <a:ext uri="{FF2B5EF4-FFF2-40B4-BE49-F238E27FC236}">
                <a16:creationId xmlns:a16="http://schemas.microsoft.com/office/drawing/2014/main" id="{C5060A54-6D82-4698-A1CD-58DBC85DCDAF}"/>
              </a:ext>
            </a:extLst>
          </p:cNvPr>
          <p:cNvSpPr txBox="1"/>
          <p:nvPr/>
        </p:nvSpPr>
        <p:spPr>
          <a:xfrm>
            <a:off x="3346129" y="2758399"/>
            <a:ext cx="2962275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200" dirty="0" err="1"/>
              <a:t>Intercept</a:t>
            </a:r>
            <a:r>
              <a:rPr lang="hr-HR" sz="1200" dirty="0"/>
              <a:t>: </a:t>
            </a:r>
            <a:r>
              <a:rPr lang="el-GR" sz="1200" dirty="0"/>
              <a:t>Δχ</a:t>
            </a:r>
            <a:r>
              <a:rPr lang="hr-HR" sz="1200" baseline="30000" dirty="0"/>
              <a:t>2</a:t>
            </a:r>
            <a:r>
              <a:rPr lang="hr-HR" sz="1200" dirty="0"/>
              <a:t>(1) = 183.48, </a:t>
            </a:r>
            <a:r>
              <a:rPr lang="hr-HR" sz="1200" i="1" dirty="0"/>
              <a:t>p</a:t>
            </a:r>
            <a:r>
              <a:rPr lang="hr-HR" sz="1200" dirty="0"/>
              <a:t> &lt; .0001</a:t>
            </a:r>
          </a:p>
          <a:p>
            <a:pPr algn="ctr"/>
            <a:r>
              <a:rPr lang="hr-HR" sz="1200" dirty="0" err="1"/>
              <a:t>Slope</a:t>
            </a:r>
            <a:r>
              <a:rPr lang="hr-HR" sz="1200" dirty="0"/>
              <a:t>: </a:t>
            </a:r>
            <a:r>
              <a:rPr lang="el-GR" sz="1200" dirty="0"/>
              <a:t>Δχ</a:t>
            </a:r>
            <a:r>
              <a:rPr lang="hr-HR" sz="1200" baseline="30000" dirty="0"/>
              <a:t>2</a:t>
            </a:r>
            <a:r>
              <a:rPr lang="hr-HR" sz="1200" dirty="0"/>
              <a:t>(2) = 5.44, </a:t>
            </a:r>
            <a:r>
              <a:rPr lang="hr-HR" sz="1200" i="1" dirty="0"/>
              <a:t>p</a:t>
            </a:r>
            <a:r>
              <a:rPr lang="hr-HR" sz="1200" dirty="0"/>
              <a:t> = .0659</a:t>
            </a:r>
          </a:p>
        </p:txBody>
      </p:sp>
      <p:sp>
        <p:nvSpPr>
          <p:cNvPr id="51" name="TekstniOkvir 50">
            <a:extLst>
              <a:ext uri="{FF2B5EF4-FFF2-40B4-BE49-F238E27FC236}">
                <a16:creationId xmlns:a16="http://schemas.microsoft.com/office/drawing/2014/main" id="{392341E5-FDEE-4E29-B60C-A0F352F56123}"/>
              </a:ext>
            </a:extLst>
          </p:cNvPr>
          <p:cNvSpPr txBox="1"/>
          <p:nvPr/>
        </p:nvSpPr>
        <p:spPr>
          <a:xfrm>
            <a:off x="3323515" y="2754789"/>
            <a:ext cx="2962275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200" dirty="0" err="1"/>
              <a:t>Intercept</a:t>
            </a:r>
            <a:r>
              <a:rPr lang="hr-HR" sz="1200" dirty="0"/>
              <a:t>: </a:t>
            </a:r>
            <a:r>
              <a:rPr lang="el-GR" sz="1200" dirty="0"/>
              <a:t>Δχ</a:t>
            </a:r>
            <a:r>
              <a:rPr lang="hr-HR" sz="1200" baseline="30000" dirty="0"/>
              <a:t>2</a:t>
            </a:r>
            <a:r>
              <a:rPr lang="hr-HR" sz="1200" dirty="0"/>
              <a:t>(1) = 137.99, </a:t>
            </a:r>
            <a:r>
              <a:rPr lang="hr-HR" sz="1200" i="1" dirty="0"/>
              <a:t>p</a:t>
            </a:r>
            <a:r>
              <a:rPr lang="hr-HR" sz="1200" dirty="0"/>
              <a:t> &lt; .0001</a:t>
            </a:r>
          </a:p>
          <a:p>
            <a:pPr algn="ctr"/>
            <a:r>
              <a:rPr lang="hr-HR" sz="1200" dirty="0" err="1"/>
              <a:t>Slope</a:t>
            </a:r>
            <a:r>
              <a:rPr lang="hr-HR" sz="1200" dirty="0"/>
              <a:t>: </a:t>
            </a:r>
            <a:r>
              <a:rPr lang="el-GR" sz="1200" dirty="0"/>
              <a:t>Δχ</a:t>
            </a:r>
            <a:r>
              <a:rPr lang="hr-HR" sz="1200" baseline="30000" dirty="0"/>
              <a:t>2</a:t>
            </a:r>
            <a:r>
              <a:rPr lang="hr-HR" sz="1200" dirty="0"/>
              <a:t>(2) = 9.56, </a:t>
            </a:r>
            <a:r>
              <a:rPr lang="hr-HR" sz="1200" i="1" dirty="0"/>
              <a:t>p</a:t>
            </a:r>
            <a:r>
              <a:rPr lang="hr-HR" sz="1200" dirty="0"/>
              <a:t> = .0084</a:t>
            </a:r>
          </a:p>
        </p:txBody>
      </p:sp>
      <p:sp>
        <p:nvSpPr>
          <p:cNvPr id="52" name="TekstniOkvir 51">
            <a:extLst>
              <a:ext uri="{FF2B5EF4-FFF2-40B4-BE49-F238E27FC236}">
                <a16:creationId xmlns:a16="http://schemas.microsoft.com/office/drawing/2014/main" id="{CE2251C3-60B7-4B76-9657-DCB32AF00E1B}"/>
              </a:ext>
            </a:extLst>
          </p:cNvPr>
          <p:cNvSpPr txBox="1"/>
          <p:nvPr/>
        </p:nvSpPr>
        <p:spPr>
          <a:xfrm>
            <a:off x="3323507" y="2758064"/>
            <a:ext cx="2962275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200" dirty="0" err="1"/>
              <a:t>Intercept</a:t>
            </a:r>
            <a:r>
              <a:rPr lang="hr-HR" sz="1200" dirty="0"/>
              <a:t>: </a:t>
            </a:r>
            <a:r>
              <a:rPr lang="el-GR" sz="1200" dirty="0"/>
              <a:t>Δχ</a:t>
            </a:r>
            <a:r>
              <a:rPr lang="hr-HR" sz="1200" baseline="30000" dirty="0"/>
              <a:t>2</a:t>
            </a:r>
            <a:r>
              <a:rPr lang="hr-HR" sz="1200" dirty="0"/>
              <a:t>(1) = 80.68, </a:t>
            </a:r>
            <a:r>
              <a:rPr lang="hr-HR" sz="1200" i="1" dirty="0"/>
              <a:t>p</a:t>
            </a:r>
            <a:r>
              <a:rPr lang="hr-HR" sz="1200" dirty="0"/>
              <a:t> &lt; .0001</a:t>
            </a:r>
          </a:p>
          <a:p>
            <a:pPr algn="ctr"/>
            <a:r>
              <a:rPr lang="hr-HR" sz="1200" dirty="0" err="1"/>
              <a:t>Slope</a:t>
            </a:r>
            <a:r>
              <a:rPr lang="hr-HR" sz="1200" dirty="0"/>
              <a:t>: </a:t>
            </a:r>
            <a:r>
              <a:rPr lang="el-GR" sz="1200" dirty="0"/>
              <a:t>Δχ</a:t>
            </a:r>
            <a:r>
              <a:rPr lang="hr-HR" sz="1200" baseline="30000" dirty="0"/>
              <a:t>2</a:t>
            </a:r>
            <a:r>
              <a:rPr lang="hr-HR" sz="1200" dirty="0"/>
              <a:t>(2) = 46.62, </a:t>
            </a:r>
            <a:r>
              <a:rPr lang="hr-HR" sz="1200" i="1" dirty="0"/>
              <a:t>p</a:t>
            </a:r>
            <a:r>
              <a:rPr lang="hr-HR" sz="1200" dirty="0"/>
              <a:t> &lt; .0001</a:t>
            </a:r>
          </a:p>
        </p:txBody>
      </p:sp>
      <p:sp>
        <p:nvSpPr>
          <p:cNvPr id="53" name="TekstniOkvir 52">
            <a:extLst>
              <a:ext uri="{FF2B5EF4-FFF2-40B4-BE49-F238E27FC236}">
                <a16:creationId xmlns:a16="http://schemas.microsoft.com/office/drawing/2014/main" id="{D77F0FFA-ACAF-499C-991C-65491E06E95C}"/>
              </a:ext>
            </a:extLst>
          </p:cNvPr>
          <p:cNvSpPr txBox="1"/>
          <p:nvPr/>
        </p:nvSpPr>
        <p:spPr>
          <a:xfrm>
            <a:off x="3339244" y="2752142"/>
            <a:ext cx="2962275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200" dirty="0" err="1"/>
              <a:t>Intercept</a:t>
            </a:r>
            <a:r>
              <a:rPr lang="hr-HR" sz="1200" dirty="0"/>
              <a:t>: </a:t>
            </a:r>
            <a:r>
              <a:rPr lang="el-GR" sz="1200" dirty="0"/>
              <a:t>Δχ</a:t>
            </a:r>
            <a:r>
              <a:rPr lang="hr-HR" sz="1200" baseline="30000" dirty="0"/>
              <a:t>2</a:t>
            </a:r>
            <a:r>
              <a:rPr lang="hr-HR" sz="1200" dirty="0"/>
              <a:t>(1) = 59.78, </a:t>
            </a:r>
            <a:r>
              <a:rPr lang="hr-HR" sz="1200" i="1" dirty="0"/>
              <a:t>p</a:t>
            </a:r>
            <a:r>
              <a:rPr lang="hr-HR" sz="1200" dirty="0"/>
              <a:t> &lt; .0001</a:t>
            </a:r>
          </a:p>
          <a:p>
            <a:pPr algn="ctr"/>
            <a:r>
              <a:rPr lang="hr-HR" sz="1200" dirty="0" err="1"/>
              <a:t>Slope</a:t>
            </a:r>
            <a:r>
              <a:rPr lang="hr-HR" sz="1200" dirty="0"/>
              <a:t>: </a:t>
            </a:r>
            <a:r>
              <a:rPr lang="el-GR" sz="1200" dirty="0"/>
              <a:t>Δχ</a:t>
            </a:r>
            <a:r>
              <a:rPr lang="hr-HR" sz="1200" baseline="30000" dirty="0"/>
              <a:t>2</a:t>
            </a:r>
            <a:r>
              <a:rPr lang="hr-HR" sz="1200" dirty="0"/>
              <a:t>(2) = 10.23, </a:t>
            </a:r>
            <a:r>
              <a:rPr lang="hr-HR" sz="1200" i="1" dirty="0"/>
              <a:t>p</a:t>
            </a:r>
            <a:r>
              <a:rPr lang="hr-HR" sz="1200" dirty="0"/>
              <a:t> = .0060</a:t>
            </a:r>
          </a:p>
        </p:txBody>
      </p:sp>
      <p:sp>
        <p:nvSpPr>
          <p:cNvPr id="54" name="Pravokutnik 53">
            <a:extLst>
              <a:ext uri="{FF2B5EF4-FFF2-40B4-BE49-F238E27FC236}">
                <a16:creationId xmlns:a16="http://schemas.microsoft.com/office/drawing/2014/main" id="{132394C1-9ED6-4F88-B88D-853FA3227646}"/>
              </a:ext>
            </a:extLst>
          </p:cNvPr>
          <p:cNvSpPr/>
          <p:nvPr/>
        </p:nvSpPr>
        <p:spPr>
          <a:xfrm rot="5400000">
            <a:off x="411361" y="-294628"/>
            <a:ext cx="1000739" cy="1562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7" name="Picture 4">
            <a:extLst>
              <a:ext uri="{FF2B5EF4-FFF2-40B4-BE49-F238E27FC236}">
                <a16:creationId xmlns:a16="http://schemas.microsoft.com/office/drawing/2014/main" id="{3C2DF9C7-9800-445C-B36C-25114DDC6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644" y="112055"/>
            <a:ext cx="3600000" cy="25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>
            <a:extLst>
              <a:ext uri="{FF2B5EF4-FFF2-40B4-BE49-F238E27FC236}">
                <a16:creationId xmlns:a16="http://schemas.microsoft.com/office/drawing/2014/main" id="{88D8C6AA-0CC3-4158-A5DB-332175BC5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342" y="124504"/>
            <a:ext cx="3600000" cy="25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>
            <a:extLst>
              <a:ext uri="{FF2B5EF4-FFF2-40B4-BE49-F238E27FC236}">
                <a16:creationId xmlns:a16="http://schemas.microsoft.com/office/drawing/2014/main" id="{EBD7FCAD-C97A-41D5-8A85-CD30E1B1D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61" y="122020"/>
            <a:ext cx="3600000" cy="25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>
            <a:extLst>
              <a:ext uri="{FF2B5EF4-FFF2-40B4-BE49-F238E27FC236}">
                <a16:creationId xmlns:a16="http://schemas.microsoft.com/office/drawing/2014/main" id="{6C78DA29-8955-4857-A535-5BC3AFB76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929" y="131641"/>
            <a:ext cx="3600000" cy="25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68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0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29" grpId="0" animBg="1"/>
      <p:bldP spid="30" grpId="0" animBg="1"/>
      <p:bldP spid="31" grpId="0" animBg="1"/>
      <p:bldP spid="35" grpId="0" animBg="1"/>
      <p:bldP spid="37" grpId="0" animBg="1"/>
      <p:bldP spid="38" grpId="0" animBg="1"/>
      <p:bldP spid="39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16624</TotalTime>
  <Words>2178</Words>
  <Application>Microsoft Office PowerPoint</Application>
  <PresentationFormat>Široki zaslon</PresentationFormat>
  <Paragraphs>442</Paragraphs>
  <Slides>11</Slides>
  <Notes>8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Lucida Console</vt:lpstr>
      <vt:lpstr>1_Office Theme</vt:lpstr>
      <vt:lpstr>The role  of contextual factors in the effect of contact on generalized and specific prejudices towards national minorities: a cross-national approach  </vt:lpstr>
      <vt:lpstr>Introduction</vt:lpstr>
      <vt:lpstr> Aims of this study</vt:lpstr>
      <vt:lpstr>Method</vt:lpstr>
      <vt:lpstr>Operationalizations of constructs – IVs and contextual factors</vt:lpstr>
      <vt:lpstr>Operationalizations of constructs - DVs</vt:lpstr>
      <vt:lpstr>Correlations</vt:lpstr>
      <vt:lpstr>Results</vt:lpstr>
      <vt:lpstr>PowerPoint prezentacija</vt:lpstr>
      <vt:lpstr>Discussion</vt:lpstr>
      <vt:lpstr>Thank you!</vt:lpstr>
    </vt:vector>
  </TitlesOfParts>
  <Company>UoB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Franc_Pavlovic ASN 2019</dc:title>
  <dc:creator>Renata</dc:creator>
  <cp:lastModifiedBy>Tomislav Pavlović</cp:lastModifiedBy>
  <cp:revision>191</cp:revision>
  <dcterms:created xsi:type="dcterms:W3CDTF">2019-03-26T11:35:53Z</dcterms:created>
  <dcterms:modified xsi:type="dcterms:W3CDTF">2019-07-24T14:43:21Z</dcterms:modified>
</cp:coreProperties>
</file>