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7010400" cy="91598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Zbog čega zakoni protiv diskriminacije spolova nisu dovoljni: Kritika razlikovnog pristupa spolnoj diskriminaciji </a:t>
            </a:r>
            <a:r>
              <a:rPr lang="hr-HR" dirty="0" err="1"/>
              <a:t>Catharine</a:t>
            </a:r>
            <a:r>
              <a:rPr lang="hr-HR" dirty="0"/>
              <a:t> </a:t>
            </a:r>
            <a:r>
              <a:rPr lang="hr-HR" dirty="0" err="1"/>
              <a:t>MacKinnon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/>
              <a:t>Matko </a:t>
            </a:r>
            <a:r>
              <a:rPr lang="hr-HR" dirty="0" err="1"/>
              <a:t>Gjurašin</a:t>
            </a:r>
            <a:r>
              <a:rPr lang="en-US" dirty="0"/>
              <a:t> (</a:t>
            </a:r>
            <a:r>
              <a:rPr lang="en-US" dirty="0" err="1"/>
              <a:t>Institut</a:t>
            </a:r>
            <a:r>
              <a:rPr lang="en-US" dirty="0"/>
              <a:t> za </a:t>
            </a:r>
            <a:r>
              <a:rPr lang="en-US" dirty="0" err="1"/>
              <a:t>filozofiju</a:t>
            </a:r>
            <a:r>
              <a:rPr lang="en-US" dirty="0"/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73582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C83B3-5797-45B8-B367-4C6C0C80D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diskriminacije</a:t>
            </a:r>
            <a:r>
              <a:rPr lang="en-US" dirty="0"/>
              <a:t> </a:t>
            </a:r>
            <a:r>
              <a:rPr lang="en-US" dirty="0" err="1"/>
              <a:t>spolova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dovoljni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FA9D1-E5BB-49A3-A339-64DA02C3C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MacKinnon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ozbiljnji</a:t>
            </a:r>
            <a:r>
              <a:rPr lang="en-US" dirty="0"/>
              <a:t> </a:t>
            </a:r>
            <a:r>
              <a:rPr lang="en-US" dirty="0" err="1"/>
              <a:t>primjer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kriterij</a:t>
            </a:r>
            <a:r>
              <a:rPr lang="en-US" dirty="0"/>
              <a:t> </a:t>
            </a:r>
            <a:r>
              <a:rPr lang="en-US" dirty="0" err="1"/>
              <a:t>zahtijevaju</a:t>
            </a:r>
            <a:r>
              <a:rPr lang="en-US" dirty="0"/>
              <a:t> da </a:t>
            </a:r>
            <a:r>
              <a:rPr lang="en-US" dirty="0" err="1"/>
              <a:t>zaposlenik</a:t>
            </a:r>
            <a:r>
              <a:rPr lang="en-US" dirty="0"/>
              <a:t> </a:t>
            </a:r>
            <a:r>
              <a:rPr lang="hr-HR" dirty="0"/>
              <a:t>ne odgaja </a:t>
            </a:r>
            <a:r>
              <a:rPr lang="en-US" dirty="0" err="1"/>
              <a:t>predškolsko</a:t>
            </a:r>
            <a:r>
              <a:rPr lang="en-US" dirty="0"/>
              <a:t> </a:t>
            </a:r>
            <a:r>
              <a:rPr lang="en-US" dirty="0" err="1"/>
              <a:t>dijete</a:t>
            </a:r>
            <a:r>
              <a:rPr lang="en-US" dirty="0"/>
              <a:t>. Tu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err="1"/>
              <a:t>obavljaju</a:t>
            </a:r>
            <a:r>
              <a:rPr lang="en-US" dirty="0"/>
              <a:t> u </a:t>
            </a:r>
            <a:r>
              <a:rPr lang="en-US" dirty="0" err="1"/>
              <a:t>ogromnom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žene</a:t>
            </a:r>
            <a:r>
              <a:rPr lang="en-US" dirty="0"/>
              <a:t> pa </a:t>
            </a:r>
            <a:r>
              <a:rPr lang="en-US" dirty="0" err="1"/>
              <a:t>muškarci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ogromnu</a:t>
            </a:r>
            <a:r>
              <a:rPr lang="en-US" dirty="0"/>
              <a:t> </a:t>
            </a:r>
            <a:r>
              <a:rPr lang="en-US" dirty="0" err="1"/>
              <a:t>prednost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zapošljavanju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61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A5E3D-3F6C-48BD-BA6D-B2B756CC7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diskriminacije</a:t>
            </a:r>
            <a:r>
              <a:rPr lang="en-US" dirty="0"/>
              <a:t> </a:t>
            </a:r>
            <a:r>
              <a:rPr lang="en-US" dirty="0" err="1"/>
              <a:t>spolova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dovoljni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7B45C-732D-4C9A-B1E7-321CE9114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/>
              <a:t>Razlikovni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u </a:t>
            </a:r>
            <a:r>
              <a:rPr lang="en-US" dirty="0" err="1"/>
              <a:t>prvom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 ne </a:t>
            </a:r>
            <a:r>
              <a:rPr lang="en-US" dirty="0" err="1"/>
              <a:t>vidi</a:t>
            </a:r>
            <a:r>
              <a:rPr lang="en-US" dirty="0"/>
              <a:t> </a:t>
            </a:r>
            <a:r>
              <a:rPr lang="en-US" dirty="0" err="1"/>
              <a:t>ništa</a:t>
            </a:r>
            <a:r>
              <a:rPr lang="en-US" dirty="0"/>
              <a:t> </a:t>
            </a:r>
            <a:r>
              <a:rPr lang="en-US" dirty="0" err="1"/>
              <a:t>diskriminatorno</a:t>
            </a:r>
            <a:r>
              <a:rPr lang="en-US" dirty="0"/>
              <a:t>. </a:t>
            </a:r>
            <a:r>
              <a:rPr lang="en-US" dirty="0" err="1"/>
              <a:t>Navedena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spolno</a:t>
            </a:r>
            <a:r>
              <a:rPr lang="en-US" dirty="0"/>
              <a:t> </a:t>
            </a:r>
            <a:r>
              <a:rPr lang="en-US" dirty="0" err="1"/>
              <a:t>neutralni</a:t>
            </a:r>
            <a:r>
              <a:rPr lang="en-US" dirty="0"/>
              <a:t> </a:t>
            </a:r>
            <a:r>
              <a:rPr lang="en-US" dirty="0" err="1"/>
              <a:t>kriteriji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</a:t>
            </a:r>
            <a:r>
              <a:rPr lang="en-US" dirty="0"/>
              <a:t> </a:t>
            </a:r>
            <a:r>
              <a:rPr lang="en-US" dirty="0" err="1"/>
              <a:t>spola</a:t>
            </a:r>
            <a:r>
              <a:rPr lang="en-US" dirty="0"/>
              <a:t> se </a:t>
            </a:r>
            <a:r>
              <a:rPr lang="en-US" dirty="0" err="1"/>
              <a:t>ravnopravno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natjecati</a:t>
            </a:r>
            <a:r>
              <a:rPr lang="en-US" dirty="0"/>
              <a:t>. </a:t>
            </a:r>
            <a:r>
              <a:rPr lang="en-US" dirty="0" err="1"/>
              <a:t>Ishod</a:t>
            </a:r>
            <a:r>
              <a:rPr lang="en-US" dirty="0"/>
              <a:t> je </a:t>
            </a:r>
            <a:r>
              <a:rPr lang="en-US" dirty="0" err="1"/>
              <a:t>pravičan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pošten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Ali </a:t>
            </a:r>
            <a:r>
              <a:rPr lang="en-US" dirty="0" err="1"/>
              <a:t>zapravo</a:t>
            </a:r>
            <a:r>
              <a:rPr lang="en-US" dirty="0"/>
              <a:t> </a:t>
            </a:r>
            <a:r>
              <a:rPr lang="en-US" dirty="0" err="1"/>
              <a:t>ženama</a:t>
            </a:r>
            <a:r>
              <a:rPr lang="en-US" dirty="0"/>
              <a:t> je </a:t>
            </a:r>
            <a:r>
              <a:rPr lang="en-US" dirty="0" err="1"/>
              <a:t>učinjena</a:t>
            </a:r>
            <a:r>
              <a:rPr lang="en-US" dirty="0"/>
              <a:t> </a:t>
            </a:r>
            <a:r>
              <a:rPr lang="en-US" dirty="0" err="1"/>
              <a:t>duboka</a:t>
            </a:r>
            <a:r>
              <a:rPr lang="en-US" dirty="0"/>
              <a:t> </a:t>
            </a:r>
            <a:r>
              <a:rPr lang="en-US" dirty="0" err="1"/>
              <a:t>nepravda</a:t>
            </a:r>
            <a:r>
              <a:rPr lang="en-US" dirty="0"/>
              <a:t>. </a:t>
            </a:r>
            <a:r>
              <a:rPr lang="hr-HR" dirty="0"/>
              <a:t>Zbog majčinstva i</a:t>
            </a:r>
            <a:r>
              <a:rPr lang="en-US" dirty="0" err="1"/>
              <a:t>sključene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mnogo</a:t>
            </a:r>
            <a:r>
              <a:rPr lang="en-US" dirty="0"/>
              <a:t> dobro </a:t>
            </a:r>
            <a:r>
              <a:rPr lang="en-US" dirty="0" err="1"/>
              <a:t>plačenih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primorane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raditi</a:t>
            </a:r>
            <a:r>
              <a:rPr lang="en-US" dirty="0"/>
              <a:t> u </a:t>
            </a:r>
            <a:r>
              <a:rPr lang="en-US" dirty="0" err="1"/>
              <a:t>niže</a:t>
            </a:r>
            <a:r>
              <a:rPr lang="en-US" dirty="0"/>
              <a:t> </a:t>
            </a:r>
            <a:r>
              <a:rPr lang="en-US" dirty="0" err="1"/>
              <a:t>plačenim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prekarnim</a:t>
            </a:r>
            <a:r>
              <a:rPr lang="en-US" dirty="0"/>
              <a:t> </a:t>
            </a:r>
            <a:r>
              <a:rPr lang="en-US" dirty="0" err="1"/>
              <a:t>poslovima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ekonomski</a:t>
            </a:r>
            <a:r>
              <a:rPr lang="en-US" dirty="0"/>
              <a:t> </a:t>
            </a:r>
            <a:r>
              <a:rPr lang="en-US" dirty="0" err="1"/>
              <a:t>ovisne</a:t>
            </a:r>
            <a:r>
              <a:rPr lang="en-US" dirty="0"/>
              <a:t> o </a:t>
            </a:r>
            <a:r>
              <a:rPr lang="en-US" dirty="0" err="1"/>
              <a:t>muškarcima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104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E549C-66F9-42D7-AA2C-CC86C38B6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diskriminacije</a:t>
            </a:r>
            <a:r>
              <a:rPr lang="en-US" dirty="0"/>
              <a:t> </a:t>
            </a:r>
            <a:r>
              <a:rPr lang="en-US" dirty="0" err="1"/>
              <a:t>spolova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dovoljni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DAD30-A0B0-4532-A332-7A096FC86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Prema</a:t>
            </a:r>
            <a:r>
              <a:rPr lang="en-US" dirty="0"/>
              <a:t> MacKinnon </a:t>
            </a:r>
            <a:r>
              <a:rPr lang="en-US" dirty="0" err="1"/>
              <a:t>razlog</a:t>
            </a:r>
            <a:r>
              <a:rPr lang="en-US" dirty="0"/>
              <a:t> </a:t>
            </a:r>
            <a:r>
              <a:rPr lang="en-US" dirty="0" err="1"/>
              <a:t>zašto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žene</a:t>
            </a:r>
            <a:r>
              <a:rPr lang="en-US" dirty="0"/>
              <a:t> </a:t>
            </a:r>
            <a:r>
              <a:rPr lang="en-US" dirty="0" err="1"/>
              <a:t>usprkos</a:t>
            </a:r>
            <a:r>
              <a:rPr lang="en-US" dirty="0"/>
              <a:t> </a:t>
            </a:r>
            <a:r>
              <a:rPr lang="en-US" dirty="0" err="1"/>
              <a:t>protudiskr</a:t>
            </a:r>
            <a:r>
              <a:rPr lang="hr-HR" dirty="0"/>
              <a:t>i</a:t>
            </a:r>
            <a:r>
              <a:rPr lang="en-US" dirty="0" err="1"/>
              <a:t>minacijskim</a:t>
            </a:r>
            <a:r>
              <a:rPr lang="en-US" dirty="0"/>
              <a:t> </a:t>
            </a:r>
            <a:r>
              <a:rPr lang="en-US" dirty="0" err="1"/>
              <a:t>zakonima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spolnoj</a:t>
            </a:r>
            <a:r>
              <a:rPr lang="en-US" dirty="0"/>
              <a:t> </a:t>
            </a:r>
            <a:r>
              <a:rPr lang="en-US" dirty="0" err="1"/>
              <a:t>neutralnost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njenih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u </a:t>
            </a:r>
            <a:r>
              <a:rPr lang="en-US" dirty="0" err="1"/>
              <a:t>podređenom</a:t>
            </a:r>
            <a:r>
              <a:rPr lang="en-US" dirty="0"/>
              <a:t> a ne </a:t>
            </a:r>
            <a:r>
              <a:rPr lang="en-US" dirty="0" err="1"/>
              <a:t>jednakom</a:t>
            </a:r>
            <a:r>
              <a:rPr lang="en-US" dirty="0"/>
              <a:t> </a:t>
            </a:r>
            <a:r>
              <a:rPr lang="en-US" dirty="0" err="1"/>
              <a:t>društvenom</a:t>
            </a:r>
            <a:r>
              <a:rPr lang="en-US" dirty="0"/>
              <a:t> </a:t>
            </a:r>
            <a:r>
              <a:rPr lang="en-US" dirty="0" err="1"/>
              <a:t>položaju</a:t>
            </a:r>
            <a:r>
              <a:rPr lang="en-US" dirty="0"/>
              <a:t> </a:t>
            </a:r>
            <a:r>
              <a:rPr lang="en-US" dirty="0" err="1"/>
              <a:t>leži</a:t>
            </a:r>
            <a:r>
              <a:rPr lang="en-US" dirty="0"/>
              <a:t> u </a:t>
            </a:r>
            <a:r>
              <a:rPr lang="en-US" dirty="0" err="1"/>
              <a:t>pogrešnom</a:t>
            </a:r>
            <a:r>
              <a:rPr lang="en-US" dirty="0"/>
              <a:t> </a:t>
            </a:r>
            <a:r>
              <a:rPr lang="en-US" dirty="0" err="1"/>
              <a:t>shvaćanju</a:t>
            </a:r>
            <a:r>
              <a:rPr lang="en-US" dirty="0"/>
              <a:t> </a:t>
            </a:r>
            <a:r>
              <a:rPr lang="en-US" dirty="0" err="1"/>
              <a:t>porijekla</a:t>
            </a:r>
            <a:r>
              <a:rPr lang="en-US" dirty="0"/>
              <a:t> </a:t>
            </a:r>
            <a:r>
              <a:rPr lang="en-US" dirty="0" err="1"/>
              <a:t>spolne</a:t>
            </a:r>
            <a:r>
              <a:rPr lang="en-US" dirty="0"/>
              <a:t> </a:t>
            </a:r>
            <a:r>
              <a:rPr lang="en-US" dirty="0" err="1"/>
              <a:t>diskriminacije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Spolna</a:t>
            </a:r>
            <a:r>
              <a:rPr lang="en-US" dirty="0"/>
              <a:t> </a:t>
            </a:r>
            <a:r>
              <a:rPr lang="en-US" dirty="0" err="1"/>
              <a:t>diskriminacija</a:t>
            </a:r>
            <a:r>
              <a:rPr lang="en-US" dirty="0"/>
              <a:t> ne </a:t>
            </a:r>
            <a:r>
              <a:rPr lang="en-US" dirty="0" err="1"/>
              <a:t>proizlazi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arbitrarne</a:t>
            </a:r>
            <a:r>
              <a:rPr lang="en-US" dirty="0"/>
              <a:t> </a:t>
            </a:r>
            <a:r>
              <a:rPr lang="en-US" dirty="0" err="1"/>
              <a:t>diskriminacije</a:t>
            </a:r>
            <a:r>
              <a:rPr lang="en-US" dirty="0"/>
              <a:t> po </a:t>
            </a:r>
            <a:r>
              <a:rPr lang="en-US" dirty="0" err="1"/>
              <a:t>spolu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to </a:t>
            </a:r>
            <a:r>
              <a:rPr lang="en-US" dirty="0" err="1"/>
              <a:t>pretpostavlja</a:t>
            </a:r>
            <a:r>
              <a:rPr lang="en-US" dirty="0"/>
              <a:t> </a:t>
            </a:r>
            <a:r>
              <a:rPr lang="en-US" dirty="0" err="1"/>
              <a:t>razlikovni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dominacije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spola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kojeg</a:t>
            </a:r>
            <a:r>
              <a:rPr lang="en-US" dirty="0"/>
              <a:t> je </a:t>
            </a:r>
            <a:r>
              <a:rPr lang="en-US" dirty="0" err="1"/>
              <a:t>skoncentrirana</a:t>
            </a:r>
            <a:r>
              <a:rPr lang="en-US" dirty="0"/>
              <a:t> </a:t>
            </a:r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/>
              <a:t>društvena</a:t>
            </a:r>
            <a:r>
              <a:rPr lang="en-US" dirty="0"/>
              <a:t> </a:t>
            </a:r>
            <a:r>
              <a:rPr lang="en-US" dirty="0" err="1"/>
              <a:t>moć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117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diskriminacije</a:t>
            </a:r>
            <a:r>
              <a:rPr lang="en-US" dirty="0"/>
              <a:t> </a:t>
            </a:r>
            <a:r>
              <a:rPr lang="en-US" dirty="0" err="1"/>
              <a:t>spolova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dovoljni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/>
              <a:t>Žene su u podređenoj društvenoj poziciji jer je cijelo društvo tako postavljeno da sustavno favorizira da muškarci određuju poslove, položaje, </a:t>
            </a:r>
            <a:r>
              <a:rPr lang="hr-HR"/>
              <a:t>beneficije itd. </a:t>
            </a:r>
            <a:r>
              <a:rPr lang="hr-HR" dirty="0"/>
              <a:t>dok su žene stavljene na stranu.</a:t>
            </a:r>
          </a:p>
          <a:p>
            <a:pPr algn="just"/>
            <a:r>
              <a:rPr lang="hr-HR" dirty="0"/>
              <a:t>Što društvo više definira i oblikuje položaje kroz prizmu spola, to razlikovni pristup teže detektira nejednakost.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356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AEEB5-72B4-4737-863A-6389A1A87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diskriminacije</a:t>
            </a:r>
            <a:r>
              <a:rPr lang="en-US" dirty="0"/>
              <a:t> </a:t>
            </a:r>
            <a:r>
              <a:rPr lang="en-US" dirty="0" err="1"/>
              <a:t>spolova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dovoljni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45A2D-4F0A-4731-8D2C-6BE8428A2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MacKinnon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rješenje</a:t>
            </a:r>
            <a:r>
              <a:rPr lang="en-US" dirty="0"/>
              <a:t> </a:t>
            </a:r>
            <a:r>
              <a:rPr lang="en-US" dirty="0" err="1"/>
              <a:t>nudi</a:t>
            </a:r>
            <a:r>
              <a:rPr lang="en-US" dirty="0"/>
              <a:t> </a:t>
            </a:r>
            <a:r>
              <a:rPr lang="en-US" dirty="0" err="1"/>
              <a:t>alternativni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spolnoj</a:t>
            </a:r>
            <a:r>
              <a:rPr lang="en-US" dirty="0"/>
              <a:t> </a:t>
            </a:r>
            <a:r>
              <a:rPr lang="en-US" dirty="0" err="1"/>
              <a:t>diskriminaciji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b="1" dirty="0" err="1"/>
              <a:t>dominacijski</a:t>
            </a:r>
            <a:r>
              <a:rPr lang="en-US" b="1" dirty="0"/>
              <a:t> </a:t>
            </a:r>
            <a:r>
              <a:rPr lang="en-US" b="1" dirty="0" err="1"/>
              <a:t>pristup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dominacijskom</a:t>
            </a:r>
            <a:r>
              <a:rPr lang="en-US" dirty="0"/>
              <a:t> </a:t>
            </a:r>
            <a:r>
              <a:rPr lang="en-US" dirty="0" err="1"/>
              <a:t>pristupu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spolova</a:t>
            </a:r>
            <a:r>
              <a:rPr lang="en-US" dirty="0"/>
              <a:t> ne </a:t>
            </a:r>
            <a:r>
              <a:rPr lang="en-US" dirty="0" err="1"/>
              <a:t>smiju</a:t>
            </a:r>
            <a:r>
              <a:rPr lang="en-US" dirty="0"/>
              <a:t> </a:t>
            </a:r>
            <a:r>
              <a:rPr lang="en-US" dirty="0" err="1"/>
              <a:t>nikada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opravdanje</a:t>
            </a:r>
            <a:r>
              <a:rPr lang="en-US" dirty="0"/>
              <a:t> za </a:t>
            </a:r>
            <a:r>
              <a:rPr lang="en-US" dirty="0" err="1"/>
              <a:t>nejednakost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mušku</a:t>
            </a:r>
            <a:r>
              <a:rPr lang="en-US" dirty="0"/>
              <a:t> </a:t>
            </a:r>
            <a:r>
              <a:rPr lang="en-US" dirty="0" err="1"/>
              <a:t>dominaciju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Kako</a:t>
            </a:r>
            <a:r>
              <a:rPr lang="en-US" dirty="0"/>
              <a:t> problem </a:t>
            </a:r>
            <a:r>
              <a:rPr lang="en-US" dirty="0" err="1"/>
              <a:t>podređenost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diskriminacije</a:t>
            </a:r>
            <a:r>
              <a:rPr lang="en-US" dirty="0"/>
              <a:t> </a:t>
            </a:r>
            <a:r>
              <a:rPr lang="en-US" dirty="0" err="1"/>
              <a:t>žena</a:t>
            </a:r>
            <a:r>
              <a:rPr lang="en-US" dirty="0"/>
              <a:t> </a:t>
            </a:r>
            <a:r>
              <a:rPr lang="en-US" dirty="0" err="1"/>
              <a:t>leži</a:t>
            </a:r>
            <a:r>
              <a:rPr lang="en-US" dirty="0"/>
              <a:t> u </a:t>
            </a:r>
            <a:r>
              <a:rPr lang="en-US" dirty="0" err="1"/>
              <a:t>dominaciji</a:t>
            </a:r>
            <a:r>
              <a:rPr lang="en-US" dirty="0"/>
              <a:t>, </a:t>
            </a:r>
            <a:r>
              <a:rPr lang="en-US" dirty="0" err="1"/>
              <a:t>rješenje</a:t>
            </a:r>
            <a:r>
              <a:rPr lang="en-US" dirty="0"/>
              <a:t> je u </a:t>
            </a:r>
            <a:r>
              <a:rPr lang="en-US" dirty="0" err="1"/>
              <a:t>izjednačavanju</a:t>
            </a:r>
            <a:r>
              <a:rPr lang="en-US" dirty="0"/>
              <a:t> </a:t>
            </a:r>
            <a:r>
              <a:rPr lang="en-US" dirty="0" err="1"/>
              <a:t>moći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To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ravnopravan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muško</a:t>
            </a:r>
            <a:r>
              <a:rPr lang="en-US" dirty="0"/>
              <a:t> </a:t>
            </a:r>
            <a:r>
              <a:rPr lang="en-US" dirty="0" err="1"/>
              <a:t>definiranim</a:t>
            </a:r>
            <a:r>
              <a:rPr lang="en-US" dirty="0"/>
              <a:t> </a:t>
            </a:r>
            <a:r>
              <a:rPr lang="en-US" dirty="0" err="1"/>
              <a:t>položajima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ulogama</a:t>
            </a:r>
            <a:r>
              <a:rPr lang="en-US" dirty="0"/>
              <a:t>,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stvoriti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žensko</a:t>
            </a:r>
            <a:r>
              <a:rPr lang="en-US" dirty="0"/>
              <a:t> </a:t>
            </a:r>
            <a:r>
              <a:rPr lang="en-US" dirty="0" err="1"/>
              <a:t>definirane</a:t>
            </a:r>
            <a:r>
              <a:rPr lang="en-US" dirty="0"/>
              <a:t> </a:t>
            </a:r>
            <a:r>
              <a:rPr lang="en-US" dirty="0" err="1"/>
              <a:t>položaje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spolno</a:t>
            </a:r>
            <a:r>
              <a:rPr lang="en-US" dirty="0"/>
              <a:t> </a:t>
            </a:r>
            <a:r>
              <a:rPr lang="en-US" dirty="0" err="1"/>
              <a:t>neutralne</a:t>
            </a:r>
            <a:r>
              <a:rPr lang="en-US" dirty="0"/>
              <a:t> </a:t>
            </a:r>
            <a:r>
              <a:rPr lang="en-US" dirty="0" err="1"/>
              <a:t>položaj</a:t>
            </a:r>
            <a:r>
              <a:rPr lang="hr-HR" dirty="0"/>
              <a:t>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pristupati</a:t>
            </a:r>
            <a:r>
              <a:rPr lang="en-US" dirty="0"/>
              <a:t> </a:t>
            </a:r>
            <a:r>
              <a:rPr lang="en-US" dirty="0" err="1"/>
              <a:t>jednako</a:t>
            </a:r>
            <a:r>
              <a:rPr lang="en-US" dirty="0"/>
              <a:t> </a:t>
            </a:r>
            <a:r>
              <a:rPr lang="en-US" dirty="0" err="1"/>
              <a:t>muškarci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žene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355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D4A60-0A65-40CE-814B-EB10BF83F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diskriminacije</a:t>
            </a:r>
            <a:r>
              <a:rPr lang="en-US" dirty="0"/>
              <a:t> </a:t>
            </a:r>
            <a:r>
              <a:rPr lang="en-US" dirty="0" err="1"/>
              <a:t>spolova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dovoljni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EA3EA-2544-4B99-A1CD-0981E3115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Na </a:t>
            </a:r>
            <a:r>
              <a:rPr lang="en-US" dirty="0" err="1"/>
              <a:t>Zapadu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mnoge</a:t>
            </a:r>
            <a:r>
              <a:rPr lang="en-US" dirty="0"/>
              <a:t> </a:t>
            </a:r>
            <a:r>
              <a:rPr lang="en-US" dirty="0" err="1"/>
              <a:t>muške</a:t>
            </a:r>
            <a:r>
              <a:rPr lang="en-US" dirty="0"/>
              <a:t> </a:t>
            </a:r>
            <a:r>
              <a:rPr lang="en-US" dirty="0" err="1"/>
              <a:t>političke</a:t>
            </a:r>
            <a:r>
              <a:rPr lang="en-US" dirty="0"/>
              <a:t> </a:t>
            </a:r>
            <a:r>
              <a:rPr lang="en-US" dirty="0" err="1"/>
              <a:t>teoretičare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stoljeća</a:t>
            </a:r>
            <a:r>
              <a:rPr lang="en-US" dirty="0"/>
              <a:t>, </a:t>
            </a:r>
            <a:r>
              <a:rPr lang="en-US" dirty="0" err="1"/>
              <a:t>smatralo</a:t>
            </a:r>
            <a:r>
              <a:rPr lang="en-US" dirty="0"/>
              <a:t> se je da </a:t>
            </a:r>
            <a:r>
              <a:rPr lang="en-US" dirty="0" err="1"/>
              <a:t>žene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prikladne</a:t>
            </a:r>
            <a:r>
              <a:rPr lang="en-US" dirty="0"/>
              <a:t> za </a:t>
            </a:r>
            <a:r>
              <a:rPr lang="en-US" dirty="0" err="1"/>
              <a:t>javnu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političku</a:t>
            </a:r>
            <a:r>
              <a:rPr lang="en-US" dirty="0"/>
              <a:t> </a:t>
            </a:r>
            <a:r>
              <a:rPr lang="en-US" dirty="0" err="1"/>
              <a:t>sferu</a:t>
            </a:r>
            <a:r>
              <a:rPr lang="en-US" dirty="0"/>
              <a:t>. </a:t>
            </a:r>
            <a:r>
              <a:rPr lang="en-US" dirty="0" err="1"/>
              <a:t>Njihova</a:t>
            </a:r>
            <a:r>
              <a:rPr lang="en-US" dirty="0"/>
              <a:t> je </a:t>
            </a:r>
            <a:r>
              <a:rPr lang="en-US" dirty="0" err="1"/>
              <a:t>prirodna</a:t>
            </a:r>
            <a:r>
              <a:rPr lang="en-US" dirty="0"/>
              <a:t> </a:t>
            </a:r>
            <a:r>
              <a:rPr lang="en-US" dirty="0" err="1"/>
              <a:t>sfera</a:t>
            </a:r>
            <a:r>
              <a:rPr lang="en-US" dirty="0"/>
              <a:t> </a:t>
            </a:r>
            <a:r>
              <a:rPr lang="en-US" dirty="0" err="1"/>
              <a:t>djelovanja</a:t>
            </a:r>
            <a:r>
              <a:rPr lang="en-US" dirty="0"/>
              <a:t> </a:t>
            </a:r>
            <a:r>
              <a:rPr lang="en-US" dirty="0" err="1"/>
              <a:t>domačinstvo</a:t>
            </a:r>
            <a:r>
              <a:rPr lang="en-US" dirty="0"/>
              <a:t> </a:t>
            </a:r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/>
              <a:t>kojega</a:t>
            </a:r>
            <a:r>
              <a:rPr lang="en-US" dirty="0"/>
              <a:t> se </a:t>
            </a:r>
            <a:r>
              <a:rPr lang="en-US" dirty="0" err="1"/>
              <a:t>bave</a:t>
            </a:r>
            <a:r>
              <a:rPr lang="en-US" dirty="0"/>
              <a:t> </a:t>
            </a:r>
            <a:r>
              <a:rPr lang="en-US" dirty="0" err="1"/>
              <a:t>rađanjem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odgojem</a:t>
            </a:r>
            <a:r>
              <a:rPr lang="en-US" dirty="0"/>
              <a:t> </a:t>
            </a:r>
            <a:r>
              <a:rPr lang="en-US" dirty="0" err="1"/>
              <a:t>djece</a:t>
            </a:r>
            <a:r>
              <a:rPr lang="en-US" dirty="0"/>
              <a:t>.</a:t>
            </a:r>
          </a:p>
          <a:p>
            <a:pPr algn="just"/>
            <a:r>
              <a:rPr lang="en-US" spc="-150" dirty="0"/>
              <a:t>Danas, u </a:t>
            </a:r>
            <a:r>
              <a:rPr lang="en-US" spc="-150" dirty="0" err="1"/>
              <a:t>liberalno</a:t>
            </a:r>
            <a:r>
              <a:rPr lang="en-US" spc="-150" dirty="0"/>
              <a:t> </a:t>
            </a:r>
            <a:r>
              <a:rPr lang="en-US" spc="-150" dirty="0" err="1"/>
              <a:t>demokratskim</a:t>
            </a:r>
            <a:r>
              <a:rPr lang="en-US" spc="-150" dirty="0"/>
              <a:t> </a:t>
            </a:r>
            <a:r>
              <a:rPr lang="en-US" spc="-150" dirty="0" err="1"/>
              <a:t>postindustrijskim</a:t>
            </a:r>
            <a:r>
              <a:rPr lang="en-US" spc="-150" dirty="0"/>
              <a:t> </a:t>
            </a:r>
            <a:r>
              <a:rPr lang="en-US" spc="-150" dirty="0" err="1"/>
              <a:t>zemljama</a:t>
            </a:r>
            <a:r>
              <a:rPr lang="en-US" spc="-150" dirty="0"/>
              <a:t> </a:t>
            </a:r>
            <a:r>
              <a:rPr lang="en-US" spc="-150" dirty="0" err="1"/>
              <a:t>Prvog</a:t>
            </a:r>
            <a:r>
              <a:rPr lang="en-US" spc="-150" dirty="0"/>
              <a:t> </a:t>
            </a:r>
            <a:r>
              <a:rPr lang="en-US" spc="-150" dirty="0" err="1"/>
              <a:t>svijeta</a:t>
            </a:r>
            <a:r>
              <a:rPr lang="en-US" spc="-150" dirty="0"/>
              <a:t>, </a:t>
            </a:r>
            <a:r>
              <a:rPr lang="en-US" spc="-150" dirty="0" err="1"/>
              <a:t>ovakav</a:t>
            </a:r>
            <a:r>
              <a:rPr lang="en-US" spc="-150" dirty="0"/>
              <a:t> </a:t>
            </a:r>
            <a:r>
              <a:rPr lang="en-US" spc="-150" dirty="0" err="1"/>
              <a:t>stav</a:t>
            </a:r>
            <a:r>
              <a:rPr lang="en-US" spc="-150" dirty="0"/>
              <a:t> o </a:t>
            </a:r>
            <a:r>
              <a:rPr lang="en-US" spc="-150" dirty="0" err="1"/>
              <a:t>ženama</a:t>
            </a:r>
            <a:r>
              <a:rPr lang="en-US" spc="-150" dirty="0"/>
              <a:t> je </a:t>
            </a:r>
            <a:r>
              <a:rPr lang="en-US" spc="-150" dirty="0" err="1"/>
              <a:t>odavno</a:t>
            </a:r>
            <a:r>
              <a:rPr lang="en-US" spc="-150" dirty="0"/>
              <a:t> </a:t>
            </a:r>
            <a:r>
              <a:rPr lang="en-US" spc="-150" dirty="0" err="1"/>
              <a:t>odbačen</a:t>
            </a:r>
            <a:r>
              <a:rPr lang="en-US" spc="-150" dirty="0"/>
              <a:t> </a:t>
            </a:r>
            <a:r>
              <a:rPr lang="en-US" spc="-150" dirty="0" err="1"/>
              <a:t>te</a:t>
            </a:r>
            <a:r>
              <a:rPr lang="en-US" spc="-150" dirty="0"/>
              <a:t> se </a:t>
            </a:r>
            <a:r>
              <a:rPr lang="en-US" spc="-150" dirty="0" err="1"/>
              <a:t>smatra</a:t>
            </a:r>
            <a:r>
              <a:rPr lang="en-US" spc="-150" dirty="0"/>
              <a:t> </a:t>
            </a:r>
            <a:r>
              <a:rPr lang="en-US" spc="-150" dirty="0" err="1"/>
              <a:t>retrogradnim</a:t>
            </a:r>
            <a:r>
              <a:rPr lang="en-US" spc="-150" dirty="0"/>
              <a:t> </a:t>
            </a:r>
            <a:r>
              <a:rPr lang="en-US" spc="-150" dirty="0" err="1"/>
              <a:t>i</a:t>
            </a:r>
            <a:r>
              <a:rPr lang="en-US" spc="-150" dirty="0"/>
              <a:t> </a:t>
            </a:r>
            <a:r>
              <a:rPr lang="en-US" spc="-150" dirty="0" err="1"/>
              <a:t>seksističkim</a:t>
            </a:r>
            <a:r>
              <a:rPr lang="en-US" spc="-150" dirty="0"/>
              <a:t>. </a:t>
            </a:r>
            <a:r>
              <a:rPr lang="en-US" spc="-150" dirty="0" err="1"/>
              <a:t>Žene</a:t>
            </a:r>
            <a:r>
              <a:rPr lang="en-US" spc="-150" dirty="0"/>
              <a:t> </a:t>
            </a:r>
            <a:r>
              <a:rPr lang="en-US" spc="-150" dirty="0" err="1"/>
              <a:t>imaju</a:t>
            </a:r>
            <a:r>
              <a:rPr lang="en-US" spc="-150" dirty="0"/>
              <a:t> </a:t>
            </a:r>
            <a:r>
              <a:rPr lang="en-US" spc="-150" dirty="0" err="1"/>
              <a:t>ravnopravan</a:t>
            </a:r>
            <a:r>
              <a:rPr lang="en-US" spc="-150" dirty="0"/>
              <a:t> </a:t>
            </a:r>
            <a:r>
              <a:rPr lang="en-US" spc="-150" dirty="0" err="1"/>
              <a:t>pristup</a:t>
            </a:r>
            <a:r>
              <a:rPr lang="en-US" spc="-150" dirty="0"/>
              <a:t> </a:t>
            </a:r>
            <a:r>
              <a:rPr lang="en-US" spc="-150" dirty="0" err="1"/>
              <a:t>javnoj</a:t>
            </a:r>
            <a:r>
              <a:rPr lang="en-US" spc="-150" dirty="0"/>
              <a:t> </a:t>
            </a:r>
            <a:r>
              <a:rPr lang="en-US" spc="-150" dirty="0" err="1"/>
              <a:t>i</a:t>
            </a:r>
            <a:r>
              <a:rPr lang="en-US" spc="-150" dirty="0"/>
              <a:t> </a:t>
            </a:r>
            <a:r>
              <a:rPr lang="en-US" spc="-150" dirty="0" err="1"/>
              <a:t>političkoj</a:t>
            </a:r>
            <a:r>
              <a:rPr lang="en-US" spc="-150" dirty="0"/>
              <a:t> </a:t>
            </a:r>
            <a:r>
              <a:rPr lang="en-US" spc="-150" dirty="0" err="1"/>
              <a:t>sferi</a:t>
            </a:r>
            <a:r>
              <a:rPr lang="en-US" spc="-150" dirty="0"/>
              <a:t>, </a:t>
            </a:r>
            <a:r>
              <a:rPr lang="en-US" spc="-150" dirty="0" err="1"/>
              <a:t>obrazovnim</a:t>
            </a:r>
            <a:r>
              <a:rPr lang="en-US" spc="-150" dirty="0"/>
              <a:t> </a:t>
            </a:r>
            <a:r>
              <a:rPr lang="en-US" spc="-150" dirty="0" err="1"/>
              <a:t>institucijama</a:t>
            </a:r>
            <a:r>
              <a:rPr lang="en-US" spc="-150" dirty="0"/>
              <a:t> </a:t>
            </a:r>
            <a:r>
              <a:rPr lang="en-US" spc="-150" dirty="0" err="1"/>
              <a:t>i</a:t>
            </a:r>
            <a:r>
              <a:rPr lang="en-US" spc="-150" dirty="0"/>
              <a:t> </a:t>
            </a:r>
            <a:r>
              <a:rPr lang="en-US" spc="-150" dirty="0" err="1"/>
              <a:t>tržištu</a:t>
            </a:r>
            <a:r>
              <a:rPr lang="en-US" spc="-150" dirty="0"/>
              <a:t> </a:t>
            </a:r>
            <a:r>
              <a:rPr lang="en-US" spc="-150" dirty="0" err="1"/>
              <a:t>rada</a:t>
            </a:r>
            <a:r>
              <a:rPr lang="en-US" spc="-150" dirty="0"/>
              <a:t> </a:t>
            </a:r>
            <a:r>
              <a:rPr lang="en-US" spc="-150" dirty="0" err="1"/>
              <a:t>kao</a:t>
            </a:r>
            <a:r>
              <a:rPr lang="en-US" spc="-150" dirty="0"/>
              <a:t> </a:t>
            </a:r>
            <a:r>
              <a:rPr lang="en-US" spc="-150" dirty="0" err="1"/>
              <a:t>i</a:t>
            </a:r>
            <a:r>
              <a:rPr lang="en-US" spc="-150" dirty="0"/>
              <a:t> </a:t>
            </a:r>
            <a:r>
              <a:rPr lang="en-US" spc="-150" dirty="0" err="1"/>
              <a:t>muškarci</a:t>
            </a:r>
            <a:r>
              <a:rPr lang="en-US" spc="-150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0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18F25-3EF0-4E3D-84F7-3567D6664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diskriminacije</a:t>
            </a:r>
            <a:r>
              <a:rPr lang="en-US" dirty="0"/>
              <a:t> </a:t>
            </a:r>
            <a:r>
              <a:rPr lang="en-US" dirty="0" err="1"/>
              <a:t>spolova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dovoljni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D53CD-1C37-4BF6-B53E-E751B50EA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Da se ta </a:t>
            </a:r>
            <a:r>
              <a:rPr lang="en-US" dirty="0" err="1"/>
              <a:t>ravnopravnost</a:t>
            </a:r>
            <a:r>
              <a:rPr lang="en-US" dirty="0"/>
              <a:t> </a:t>
            </a:r>
            <a:r>
              <a:rPr lang="en-US" dirty="0" err="1"/>
              <a:t>očuva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demokratskog</a:t>
            </a:r>
            <a:r>
              <a:rPr lang="en-US" dirty="0"/>
              <a:t> </a:t>
            </a:r>
            <a:r>
              <a:rPr lang="en-US" dirty="0" err="1"/>
              <a:t>Zapada</a:t>
            </a:r>
            <a:r>
              <a:rPr lang="en-US" dirty="0"/>
              <a:t> u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zakonodavstvo</a:t>
            </a:r>
            <a:r>
              <a:rPr lang="en-US" dirty="0"/>
              <a:t> </a:t>
            </a:r>
            <a:r>
              <a:rPr lang="en-US" dirty="0" err="1"/>
              <a:t>uvele</a:t>
            </a:r>
            <a:r>
              <a:rPr lang="en-US" dirty="0"/>
              <a:t> </a:t>
            </a:r>
            <a:r>
              <a:rPr lang="en-US" dirty="0" err="1"/>
              <a:t>protudiskriminacijske</a:t>
            </a:r>
            <a:r>
              <a:rPr lang="en-US" dirty="0"/>
              <a:t> </a:t>
            </a:r>
            <a:r>
              <a:rPr lang="en-US" dirty="0" err="1"/>
              <a:t>zakone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statute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zabranjuju</a:t>
            </a:r>
            <a:r>
              <a:rPr lang="en-US" dirty="0"/>
              <a:t> </a:t>
            </a:r>
            <a:r>
              <a:rPr lang="en-US" dirty="0" err="1"/>
              <a:t>spolnu</a:t>
            </a:r>
            <a:r>
              <a:rPr lang="en-US" dirty="0"/>
              <a:t> </a:t>
            </a:r>
            <a:r>
              <a:rPr lang="en-US" dirty="0" err="1"/>
              <a:t>diskriminaciju</a:t>
            </a:r>
            <a:r>
              <a:rPr lang="en-US" dirty="0"/>
              <a:t>.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se </a:t>
            </a:r>
            <a:r>
              <a:rPr lang="en-US" dirty="0" err="1"/>
              <a:t>ravnopravnost</a:t>
            </a:r>
            <a:r>
              <a:rPr lang="en-US" dirty="0"/>
              <a:t> </a:t>
            </a:r>
            <a:r>
              <a:rPr lang="en-US" dirty="0" err="1"/>
              <a:t>spolova</a:t>
            </a:r>
            <a:r>
              <a:rPr lang="en-US" dirty="0"/>
              <a:t> </a:t>
            </a:r>
            <a:r>
              <a:rPr lang="en-US" dirty="0" err="1"/>
              <a:t>navodi</a:t>
            </a:r>
            <a:r>
              <a:rPr lang="en-US" dirty="0"/>
              <a:t> u </a:t>
            </a:r>
            <a:r>
              <a:rPr lang="en-US" dirty="0" err="1"/>
              <a:t>ustavu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91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D0A23-7347-4E2E-A101-8A238A1B7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diskriminacije</a:t>
            </a:r>
            <a:r>
              <a:rPr lang="en-US" dirty="0"/>
              <a:t> </a:t>
            </a:r>
            <a:r>
              <a:rPr lang="en-US" dirty="0" err="1"/>
              <a:t>spolova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dovoljni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A2032-EA20-4783-9BF8-DDCF1B0CA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Feministkinja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pravna</a:t>
            </a:r>
            <a:r>
              <a:rPr lang="en-US" dirty="0"/>
              <a:t> </a:t>
            </a:r>
            <a:r>
              <a:rPr lang="en-US" dirty="0" err="1"/>
              <a:t>znanstvenica</a:t>
            </a:r>
            <a:r>
              <a:rPr lang="en-US" dirty="0"/>
              <a:t> Catharine MacKinnon </a:t>
            </a:r>
            <a:r>
              <a:rPr lang="en-US" dirty="0" err="1"/>
              <a:t>veoma</a:t>
            </a:r>
            <a:r>
              <a:rPr lang="en-US" dirty="0"/>
              <a:t> je </a:t>
            </a:r>
            <a:r>
              <a:rPr lang="en-US" dirty="0" err="1"/>
              <a:t>kritična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protudiskriminacijskim</a:t>
            </a:r>
            <a:r>
              <a:rPr lang="en-US" dirty="0"/>
              <a:t> </a:t>
            </a:r>
            <a:r>
              <a:rPr lang="en-US" dirty="0" err="1"/>
              <a:t>zakonima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MacKinnon </a:t>
            </a:r>
            <a:r>
              <a:rPr lang="en-US" dirty="0" err="1"/>
              <a:t>smatra</a:t>
            </a:r>
            <a:r>
              <a:rPr lang="en-US" dirty="0"/>
              <a:t> da </a:t>
            </a:r>
            <a:r>
              <a:rPr lang="en-US" dirty="0" err="1"/>
              <a:t>nisu</a:t>
            </a:r>
            <a:r>
              <a:rPr lang="en-US" dirty="0"/>
              <a:t> u </a:t>
            </a:r>
            <a:r>
              <a:rPr lang="en-US" dirty="0" err="1"/>
              <a:t>uspjeli</a:t>
            </a:r>
            <a:r>
              <a:rPr lang="en-US" dirty="0"/>
              <a:t> u </a:t>
            </a:r>
            <a:r>
              <a:rPr lang="en-US" dirty="0" err="1"/>
              <a:t>svojem</a:t>
            </a:r>
            <a:r>
              <a:rPr lang="en-US" dirty="0"/>
              <a:t> </a:t>
            </a:r>
            <a:r>
              <a:rPr lang="en-US" dirty="0" err="1"/>
              <a:t>zadatku</a:t>
            </a:r>
            <a:r>
              <a:rPr lang="en-US" dirty="0"/>
              <a:t> da </a:t>
            </a:r>
            <a:r>
              <a:rPr lang="en-US" dirty="0" err="1"/>
              <a:t>ženama</a:t>
            </a:r>
            <a:r>
              <a:rPr lang="en-US" dirty="0"/>
              <a:t> </a:t>
            </a:r>
            <a:r>
              <a:rPr lang="en-US" dirty="0" err="1"/>
              <a:t>osiguraju</a:t>
            </a:r>
            <a:r>
              <a:rPr lang="en-US" dirty="0"/>
              <a:t> “</a:t>
            </a:r>
            <a:r>
              <a:rPr lang="en-US" dirty="0" err="1"/>
              <a:t>šansu</a:t>
            </a:r>
            <a:r>
              <a:rPr lang="en-US" dirty="0"/>
              <a:t> za </a:t>
            </a:r>
            <a:r>
              <a:rPr lang="en-US" dirty="0" err="1"/>
              <a:t>produktivne</a:t>
            </a:r>
            <a:r>
              <a:rPr lang="en-US" dirty="0"/>
              <a:t> </a:t>
            </a:r>
            <a:r>
              <a:rPr lang="en-US" dirty="0" err="1"/>
              <a:t>živote</a:t>
            </a:r>
            <a:r>
              <a:rPr lang="en-US" dirty="0"/>
              <a:t> </a:t>
            </a:r>
            <a:r>
              <a:rPr lang="en-US" dirty="0" err="1"/>
              <a:t>razumne</a:t>
            </a:r>
            <a:r>
              <a:rPr lang="en-US" dirty="0"/>
              <a:t> </a:t>
            </a:r>
            <a:r>
              <a:rPr lang="en-US" dirty="0" err="1"/>
              <a:t>fizičke</a:t>
            </a:r>
            <a:r>
              <a:rPr lang="en-US" dirty="0"/>
              <a:t> </a:t>
            </a:r>
            <a:r>
              <a:rPr lang="en-US" dirty="0" err="1"/>
              <a:t>sigurnosti</a:t>
            </a:r>
            <a:r>
              <a:rPr lang="en-US" dirty="0"/>
              <a:t>, </a:t>
            </a:r>
            <a:r>
              <a:rPr lang="en-US" dirty="0" err="1"/>
              <a:t>samoizražaja</a:t>
            </a:r>
            <a:r>
              <a:rPr lang="en-US" dirty="0"/>
              <a:t>, </a:t>
            </a:r>
            <a:r>
              <a:rPr lang="en-US" dirty="0" err="1"/>
              <a:t>individuacije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minimalnog</a:t>
            </a:r>
            <a:r>
              <a:rPr lang="en-US" dirty="0"/>
              <a:t> </a:t>
            </a:r>
            <a:r>
              <a:rPr lang="en-US" dirty="0" err="1"/>
              <a:t>poštovanja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dostojanstva</a:t>
            </a:r>
            <a:r>
              <a:rPr lang="en-US" dirty="0"/>
              <a:t>”.    </a:t>
            </a:r>
          </a:p>
        </p:txBody>
      </p:sp>
    </p:spTree>
    <p:extLst>
      <p:ext uri="{BB962C8B-B14F-4D97-AF65-F5344CB8AC3E}">
        <p14:creationId xmlns:p14="http://schemas.microsoft.com/office/powerpoint/2010/main" val="419569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987D5-6AFC-4ABB-AF0A-A1C205C22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diskriminacije</a:t>
            </a:r>
            <a:r>
              <a:rPr lang="en-US" dirty="0"/>
              <a:t> </a:t>
            </a:r>
            <a:r>
              <a:rPr lang="en-US" dirty="0" err="1"/>
              <a:t>spolova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dovoljni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47564-2BE3-4671-929D-9CC1A9A62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MacKinnon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stoji</a:t>
            </a:r>
            <a:r>
              <a:rPr lang="en-US" dirty="0"/>
              <a:t> </a:t>
            </a:r>
            <a:r>
              <a:rPr lang="en-US" dirty="0" err="1"/>
              <a:t>iza</a:t>
            </a:r>
            <a:r>
              <a:rPr lang="en-US" dirty="0"/>
              <a:t> </a:t>
            </a:r>
            <a:r>
              <a:rPr lang="en-US" dirty="0" err="1"/>
              <a:t>protudiskriminacijskih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b="1" dirty="0" err="1"/>
              <a:t>razlikovnim</a:t>
            </a:r>
            <a:r>
              <a:rPr lang="en-US" b="1" dirty="0"/>
              <a:t> </a:t>
            </a:r>
            <a:r>
              <a:rPr lang="en-US" b="1" dirty="0" err="1"/>
              <a:t>pristupom</a:t>
            </a:r>
            <a:r>
              <a:rPr lang="en-US" dirty="0"/>
              <a:t> </a:t>
            </a:r>
            <a:r>
              <a:rPr lang="en-US" dirty="0" err="1"/>
              <a:t>spolnoj</a:t>
            </a:r>
            <a:r>
              <a:rPr lang="en-US" dirty="0"/>
              <a:t> </a:t>
            </a:r>
            <a:r>
              <a:rPr lang="en-US" dirty="0" err="1"/>
              <a:t>diskriminaciji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Taj je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razlikovan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drugačiji</a:t>
            </a:r>
            <a:r>
              <a:rPr lang="en-US" dirty="0"/>
              <a:t> </a:t>
            </a:r>
            <a:r>
              <a:rPr lang="en-US" dirty="0" err="1"/>
              <a:t>tretman</a:t>
            </a:r>
            <a:r>
              <a:rPr lang="en-US" dirty="0"/>
              <a:t> </a:t>
            </a:r>
            <a:r>
              <a:rPr lang="en-US" dirty="0" err="1"/>
              <a:t>muškaraca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/>
              <a:t> žena</a:t>
            </a:r>
            <a:r>
              <a:rPr lang="en-US" dirty="0"/>
              <a:t>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diskriminatornim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opravdan</a:t>
            </a:r>
            <a:r>
              <a:rPr lang="en-US" dirty="0"/>
              <a:t> </a:t>
            </a:r>
            <a:r>
              <a:rPr lang="en-US" dirty="0" err="1"/>
              <a:t>nekom</a:t>
            </a:r>
            <a:r>
              <a:rPr lang="en-US" dirty="0"/>
              <a:t> </a:t>
            </a:r>
            <a:r>
              <a:rPr lang="en-US" dirty="0" err="1"/>
              <a:t>razlikom</a:t>
            </a:r>
            <a:r>
              <a:rPr lang="en-US" dirty="0"/>
              <a:t>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spolovima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75233-0679-4BEE-8809-D677733B4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diskriminacije</a:t>
            </a:r>
            <a:r>
              <a:rPr lang="en-US" dirty="0"/>
              <a:t> </a:t>
            </a:r>
            <a:r>
              <a:rPr lang="en-US" dirty="0" err="1"/>
              <a:t>spolova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dovoljni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0C48C-4B2E-4491-A4CB-75A030B04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primjeri</a:t>
            </a:r>
            <a:r>
              <a:rPr lang="en-US" dirty="0"/>
              <a:t> </a:t>
            </a:r>
            <a:r>
              <a:rPr lang="en-US" dirty="0" err="1"/>
              <a:t>nediskriminatornog</a:t>
            </a:r>
            <a:r>
              <a:rPr lang="en-US" dirty="0"/>
              <a:t> </a:t>
            </a:r>
            <a:r>
              <a:rPr lang="en-US" dirty="0" err="1"/>
              <a:t>različitog</a:t>
            </a:r>
            <a:r>
              <a:rPr lang="en-US" dirty="0"/>
              <a:t> </a:t>
            </a:r>
            <a:r>
              <a:rPr lang="en-US" dirty="0" err="1"/>
              <a:t>tretmana</a:t>
            </a:r>
            <a:r>
              <a:rPr lang="en-US" dirty="0"/>
              <a:t> </a:t>
            </a:r>
            <a:r>
              <a:rPr lang="en-US" dirty="0" err="1"/>
              <a:t>muškaraca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žena</a:t>
            </a:r>
            <a:r>
              <a:rPr lang="en-US" dirty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porodiljnu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 </a:t>
            </a:r>
            <a:r>
              <a:rPr lang="en-US" dirty="0" err="1"/>
              <a:t>ostvaruju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žene</a:t>
            </a:r>
            <a:r>
              <a:rPr lang="en-US" dirty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/>
              <a:t>Profesionalni</a:t>
            </a:r>
            <a:r>
              <a:rPr lang="en-US" dirty="0"/>
              <a:t> sport </a:t>
            </a:r>
            <a:r>
              <a:rPr lang="en-US" dirty="0" err="1"/>
              <a:t>segregiran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muški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ženski</a:t>
            </a:r>
            <a:r>
              <a:rPr lang="en-US" dirty="0"/>
              <a:t> </a:t>
            </a:r>
            <a:r>
              <a:rPr lang="en-US" dirty="0" err="1"/>
              <a:t>profesionalni</a:t>
            </a:r>
            <a:r>
              <a:rPr lang="en-US" dirty="0"/>
              <a:t> sport.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/>
              <a:t>Spolno</a:t>
            </a:r>
            <a:r>
              <a:rPr lang="en-US" dirty="0"/>
              <a:t> </a:t>
            </a:r>
            <a:r>
              <a:rPr lang="en-US" dirty="0" err="1"/>
              <a:t>segregirani</a:t>
            </a:r>
            <a:r>
              <a:rPr lang="en-US" dirty="0"/>
              <a:t> </a:t>
            </a:r>
            <a:r>
              <a:rPr lang="en-US" dirty="0" err="1"/>
              <a:t>toaleti</a:t>
            </a:r>
            <a:r>
              <a:rPr lang="en-US" dirty="0"/>
              <a:t>.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26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3E7F6-49CB-461B-8683-9862658A4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diskriminacije</a:t>
            </a:r>
            <a:r>
              <a:rPr lang="en-US" dirty="0"/>
              <a:t> </a:t>
            </a:r>
            <a:r>
              <a:rPr lang="en-US" dirty="0" err="1"/>
              <a:t>spolova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dovoljni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A1132-D4C8-4F2A-93A2-873D1DF09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MacKinnon </a:t>
            </a:r>
            <a:r>
              <a:rPr lang="en-US" dirty="0" err="1"/>
              <a:t>priznaje</a:t>
            </a:r>
            <a:r>
              <a:rPr lang="en-US" dirty="0"/>
              <a:t> da je </a:t>
            </a:r>
            <a:r>
              <a:rPr lang="en-US" dirty="0" err="1"/>
              <a:t>razlikovni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spolnoj</a:t>
            </a:r>
            <a:r>
              <a:rPr lang="en-US" dirty="0"/>
              <a:t> </a:t>
            </a:r>
            <a:r>
              <a:rPr lang="en-US" dirty="0" err="1"/>
              <a:t>diskriminaciji</a:t>
            </a:r>
            <a:r>
              <a:rPr lang="en-US" dirty="0"/>
              <a:t> </a:t>
            </a:r>
            <a:r>
              <a:rPr lang="en-US" dirty="0" err="1"/>
              <a:t>ostvario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uspjeh</a:t>
            </a:r>
            <a:r>
              <a:rPr lang="en-US" dirty="0"/>
              <a:t> u </a:t>
            </a:r>
            <a:r>
              <a:rPr lang="en-US" dirty="0" err="1"/>
              <a:t>borbi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podređenja</a:t>
            </a:r>
            <a:r>
              <a:rPr lang="en-US" dirty="0"/>
              <a:t> </a:t>
            </a:r>
            <a:r>
              <a:rPr lang="en-US" dirty="0" err="1"/>
              <a:t>žena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Žene</a:t>
            </a:r>
            <a:r>
              <a:rPr lang="en-US" dirty="0"/>
              <a:t> do </a:t>
            </a:r>
            <a:r>
              <a:rPr lang="en-US" dirty="0" err="1"/>
              <a:t>određenog</a:t>
            </a:r>
            <a:r>
              <a:rPr lang="en-US" dirty="0"/>
              <a:t> </a:t>
            </a:r>
            <a:r>
              <a:rPr lang="en-US" dirty="0" err="1"/>
              <a:t>stupnja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onim</a:t>
            </a:r>
            <a:r>
              <a:rPr lang="en-US" dirty="0"/>
              <a:t> </a:t>
            </a:r>
            <a:r>
              <a:rPr lang="en-US" dirty="0" err="1"/>
              <a:t>beneficijama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društvenim</a:t>
            </a:r>
            <a:r>
              <a:rPr lang="en-US" dirty="0"/>
              <a:t> </a:t>
            </a:r>
            <a:r>
              <a:rPr lang="en-US" dirty="0" err="1"/>
              <a:t>položajima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tradicionalno</a:t>
            </a:r>
            <a:r>
              <a:rPr lang="en-US" dirty="0"/>
              <a:t> </a:t>
            </a:r>
            <a:r>
              <a:rPr lang="en-US" dirty="0" err="1"/>
              <a:t>bili</a:t>
            </a:r>
            <a:r>
              <a:rPr lang="en-US" dirty="0"/>
              <a:t> </a:t>
            </a:r>
            <a:r>
              <a:rPr lang="en-US" dirty="0" err="1"/>
              <a:t>rezervirani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za </a:t>
            </a:r>
            <a:r>
              <a:rPr lang="en-US" dirty="0" err="1"/>
              <a:t>muškarce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visokoobrazovne</a:t>
            </a:r>
            <a:r>
              <a:rPr lang="hr-HR" dirty="0"/>
              <a:t> </a:t>
            </a:r>
            <a:r>
              <a:rPr lang="en-US" dirty="0" err="1"/>
              <a:t>institucije</a:t>
            </a:r>
            <a:r>
              <a:rPr lang="en-US" dirty="0"/>
              <a:t>,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vojska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77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49378-D870-46E3-AD06-2A710D7C0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diskriminacije</a:t>
            </a:r>
            <a:r>
              <a:rPr lang="en-US" dirty="0"/>
              <a:t> </a:t>
            </a:r>
            <a:r>
              <a:rPr lang="en-US" dirty="0" err="1"/>
              <a:t>spolova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dovoljni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2AFB8-7C40-4D7D-A153-ED1DDF1C0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Ali </a:t>
            </a:r>
            <a:r>
              <a:rPr lang="en-US" dirty="0" err="1"/>
              <a:t>razlikovni</a:t>
            </a:r>
            <a:r>
              <a:rPr lang="en-US" dirty="0"/>
              <a:t> je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ograničen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zanemaruje</a:t>
            </a:r>
            <a:r>
              <a:rPr lang="en-US" dirty="0"/>
              <a:t> </a:t>
            </a:r>
            <a:r>
              <a:rPr lang="en-US" dirty="0" err="1"/>
              <a:t>mušku</a:t>
            </a:r>
            <a:r>
              <a:rPr lang="en-US" dirty="0"/>
              <a:t> </a:t>
            </a:r>
            <a:r>
              <a:rPr lang="en-US" dirty="0" err="1"/>
              <a:t>pristranost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ugrađena</a:t>
            </a:r>
            <a:r>
              <a:rPr lang="en-US" dirty="0"/>
              <a:t> u </a:t>
            </a:r>
            <a:r>
              <a:rPr lang="en-US" dirty="0" err="1"/>
              <a:t>beneficije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položaje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Muška</a:t>
            </a:r>
            <a:r>
              <a:rPr lang="hr-HR" dirty="0"/>
              <a:t>r</a:t>
            </a:r>
            <a:r>
              <a:rPr lang="en-US" dirty="0"/>
              <a:t>ci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žene</a:t>
            </a:r>
            <a:r>
              <a:rPr lang="en-US" dirty="0"/>
              <a:t> pod </a:t>
            </a:r>
            <a:r>
              <a:rPr lang="en-US" dirty="0" err="1"/>
              <a:t>pravilima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kriterijima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spolno</a:t>
            </a:r>
            <a:r>
              <a:rPr lang="en-US" dirty="0"/>
              <a:t> </a:t>
            </a:r>
            <a:r>
              <a:rPr lang="en-US" dirty="0" err="1"/>
              <a:t>neutralni</a:t>
            </a:r>
            <a:r>
              <a:rPr lang="en-US" dirty="0"/>
              <a:t> </a:t>
            </a:r>
            <a:r>
              <a:rPr lang="en-US" dirty="0" err="1"/>
              <a:t>natječu</a:t>
            </a:r>
            <a:r>
              <a:rPr lang="en-US" dirty="0"/>
              <a:t> se za </a:t>
            </a:r>
            <a:r>
              <a:rPr lang="en-US" dirty="0" err="1"/>
              <a:t>beneficije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položaje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dizajnirani</a:t>
            </a:r>
            <a:r>
              <a:rPr lang="en-US" dirty="0"/>
              <a:t> za </a:t>
            </a:r>
            <a:r>
              <a:rPr lang="en-US" dirty="0" err="1"/>
              <a:t>muškarce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odražavaju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hr-HR" dirty="0"/>
              <a:t>, predispozicije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interese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922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D0EEB-77F3-4112-9194-06760D763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diskriminacije</a:t>
            </a:r>
            <a:r>
              <a:rPr lang="en-US" dirty="0"/>
              <a:t> </a:t>
            </a:r>
            <a:r>
              <a:rPr lang="en-US" dirty="0" err="1"/>
              <a:t>spolova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dovoljni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D7392-C03B-434A-9C99-21764D37C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Primjer</a:t>
            </a:r>
            <a:r>
              <a:rPr lang="en-US" dirty="0"/>
              <a:t>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dirty="0" err="1"/>
              <a:t>Zanimanja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policajac</a:t>
            </a:r>
            <a:r>
              <a:rPr lang="en-US" dirty="0"/>
              <a:t>, </a:t>
            </a:r>
            <a:r>
              <a:rPr lang="en-US" dirty="0" err="1"/>
              <a:t>vatrogasac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vojnik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propisanu</a:t>
            </a:r>
            <a:r>
              <a:rPr lang="en-US" dirty="0"/>
              <a:t> </a:t>
            </a:r>
            <a:r>
              <a:rPr lang="en-US" dirty="0" err="1"/>
              <a:t>minimalnu</a:t>
            </a:r>
            <a:r>
              <a:rPr lang="en-US" dirty="0"/>
              <a:t> </a:t>
            </a:r>
            <a:r>
              <a:rPr lang="en-US" dirty="0" err="1"/>
              <a:t>visinu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težinu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kandidat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da bi bio </a:t>
            </a:r>
            <a:r>
              <a:rPr lang="en-US" dirty="0" err="1"/>
              <a:t>uzet</a:t>
            </a:r>
            <a:r>
              <a:rPr lang="en-US" dirty="0"/>
              <a:t> </a:t>
            </a:r>
            <a:r>
              <a:rPr lang="en-US" dirty="0" err="1"/>
              <a:t>obzir</a:t>
            </a:r>
            <a:r>
              <a:rPr lang="en-US" dirty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 algn="just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 err="1"/>
              <a:t>Zahtijevana</a:t>
            </a:r>
            <a:r>
              <a:rPr lang="en-US" dirty="0"/>
              <a:t> </a:t>
            </a:r>
            <a:r>
              <a:rPr lang="en-US" dirty="0" err="1"/>
              <a:t>visina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težina</a:t>
            </a:r>
            <a:r>
              <a:rPr lang="en-US" dirty="0"/>
              <a:t> </a:t>
            </a:r>
            <a:r>
              <a:rPr lang="en-US" dirty="0" err="1"/>
              <a:t>isključuje</a:t>
            </a:r>
            <a:r>
              <a:rPr lang="en-US" dirty="0"/>
              <a:t> </a:t>
            </a:r>
            <a:r>
              <a:rPr lang="en-US" dirty="0" err="1"/>
              <a:t>većinu</a:t>
            </a:r>
            <a:r>
              <a:rPr lang="en-US" dirty="0"/>
              <a:t> </a:t>
            </a:r>
            <a:r>
              <a:rPr lang="en-US" dirty="0" err="1"/>
              <a:t>žena</a:t>
            </a:r>
            <a:r>
              <a:rPr lang="en-US" dirty="0"/>
              <a:t> pa </a:t>
            </a:r>
            <a:r>
              <a:rPr lang="en-US" dirty="0" err="1"/>
              <a:t>muškarci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disproporcionalnu</a:t>
            </a:r>
            <a:r>
              <a:rPr lang="en-US" dirty="0"/>
              <a:t> </a:t>
            </a:r>
            <a:r>
              <a:rPr lang="en-US" dirty="0" err="1"/>
              <a:t>zastupljenost</a:t>
            </a:r>
            <a:r>
              <a:rPr lang="en-US" dirty="0"/>
              <a:t> u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zanimanjima</a:t>
            </a:r>
            <a:r>
              <a:rPr lang="en-US" dirty="0"/>
              <a:t>.</a:t>
            </a:r>
          </a:p>
          <a:p>
            <a:pPr lvl="1" algn="just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8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779</Words>
  <Application>Microsoft Office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Zbog čega zakoni protiv diskriminacije spolova nisu dovoljni: Kritika razlikovnog pristupa spolnoj diskriminaciji Catharine MacKinnon</vt:lpstr>
      <vt:lpstr>Zbog čega zakoni protiv diskriminacije spolova nisu dovoljni</vt:lpstr>
      <vt:lpstr>Zbog čega zakoni protiv diskriminacije spolova nisu dovoljni</vt:lpstr>
      <vt:lpstr>Zbog čega zakoni protiv diskriminacije spolova nisu dovoljni</vt:lpstr>
      <vt:lpstr>Zbog čega zakoni protiv diskriminacije spolova nisu dovoljni</vt:lpstr>
      <vt:lpstr>Zbog čega zakoni protiv diskriminacije spolova nisu dovoljni</vt:lpstr>
      <vt:lpstr>Zbog čega zakoni protiv diskriminacije spolova nisu dovoljni</vt:lpstr>
      <vt:lpstr>Zbog čega zakoni protiv diskriminacije spolova nisu dovoljni</vt:lpstr>
      <vt:lpstr>Zbog čega zakoni protiv diskriminacije spolova nisu dovoljni</vt:lpstr>
      <vt:lpstr>Zbog čega zakoni protiv diskriminacije spolova nisu dovoljni</vt:lpstr>
      <vt:lpstr>Zbog čega zakoni protiv diskriminacije spolova nisu dovoljni</vt:lpstr>
      <vt:lpstr>Zbog čega zakoni protiv diskriminacije spolova nisu dovoljni</vt:lpstr>
      <vt:lpstr>Zbog čega zakoni protiv diskriminacije spolova nisu dovoljni</vt:lpstr>
      <vt:lpstr>Zbog čega zakoni protiv diskriminacije spolova nisu dovoljni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Zbog čega zakoni protiv diskriminacije spolova nisu dovoljni – Kritika razlikovnog pristupa spolnoj diskriminaciji Catharine MacKinnon</dc:title>
  <dc:creator>Matko</dc:creator>
  <cp:lastModifiedBy>Matko</cp:lastModifiedBy>
  <cp:revision>39</cp:revision>
  <cp:lastPrinted>2019-12-03T08:29:42Z</cp:lastPrinted>
  <dcterms:created xsi:type="dcterms:W3CDTF">2006-08-16T00:00:00Z</dcterms:created>
  <dcterms:modified xsi:type="dcterms:W3CDTF">2019-12-04T07:43:23Z</dcterms:modified>
</cp:coreProperties>
</file>