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6" r:id="rId1"/>
    <p:sldMasterId id="2147483809" r:id="rId2"/>
  </p:sldMasterIdLst>
  <p:notesMasterIdLst>
    <p:notesMasterId r:id="rId24"/>
  </p:notesMasterIdLst>
  <p:sldIdLst>
    <p:sldId id="629" r:id="rId3"/>
    <p:sldId id="878" r:id="rId4"/>
    <p:sldId id="879" r:id="rId5"/>
    <p:sldId id="880" r:id="rId6"/>
    <p:sldId id="881" r:id="rId7"/>
    <p:sldId id="905" r:id="rId8"/>
    <p:sldId id="885" r:id="rId9"/>
    <p:sldId id="882" r:id="rId10"/>
    <p:sldId id="887" r:id="rId11"/>
    <p:sldId id="889" r:id="rId12"/>
    <p:sldId id="890" r:id="rId13"/>
    <p:sldId id="891" r:id="rId14"/>
    <p:sldId id="899" r:id="rId15"/>
    <p:sldId id="903" r:id="rId16"/>
    <p:sldId id="892" r:id="rId17"/>
    <p:sldId id="896" r:id="rId18"/>
    <p:sldId id="898" r:id="rId19"/>
    <p:sldId id="906" r:id="rId20"/>
    <p:sldId id="904" r:id="rId21"/>
    <p:sldId id="865" r:id="rId22"/>
    <p:sldId id="829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FFFFFF"/>
    <a:srgbClr val="0000CC"/>
    <a:srgbClr val="FF5050"/>
    <a:srgbClr val="FFFF99"/>
    <a:srgbClr val="FFFF66"/>
    <a:srgbClr val="9999FF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34" autoAdjust="0"/>
    <p:restoredTop sz="95232" autoAdjust="0"/>
  </p:normalViewPr>
  <p:slideViewPr>
    <p:cSldViewPr snapToGrid="0">
      <p:cViewPr varScale="1">
        <p:scale>
          <a:sx n="81" d="100"/>
          <a:sy n="81" d="100"/>
        </p:scale>
        <p:origin x="-12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205E9-DB86-4DDA-A178-D95F137A26BC}" type="doc">
      <dgm:prSet loTypeId="urn:microsoft.com/office/officeart/2005/8/layout/cycle2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5D336EE-18A1-4659-92E4-CF47D212C6DC}">
      <dgm:prSet phldrT="[Text]" custT="1"/>
      <dgm:spPr/>
      <dgm:t>
        <a:bodyPr/>
        <a:lstStyle/>
        <a:p>
          <a:r>
            <a:rPr lang="hr-H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Državna geodetska uprava</a:t>
          </a:r>
          <a:endParaRPr lang="hr-HR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07BA3C-5FA5-4672-BF98-AE2BA262186C}" type="parTrans" cxnId="{11F5A711-803F-487C-BC68-6DBED7BD42DD}">
      <dgm:prSet/>
      <dgm:spPr/>
      <dgm:t>
        <a:bodyPr/>
        <a:lstStyle/>
        <a:p>
          <a:endParaRPr lang="hr-HR"/>
        </a:p>
      </dgm:t>
    </dgm:pt>
    <dgm:pt modelId="{BC44C469-293F-4E5C-A97F-47EF52189F9C}" type="sibTrans" cxnId="{11F5A711-803F-487C-BC68-6DBED7BD42DD}">
      <dgm:prSet/>
      <dgm:spPr/>
      <dgm:t>
        <a:bodyPr/>
        <a:lstStyle/>
        <a:p>
          <a:endParaRPr lang="hr-HR"/>
        </a:p>
      </dgm:t>
    </dgm:pt>
    <dgm:pt modelId="{3C29C96B-2C9F-43F7-ABC8-BFC9AAC3F297}">
      <dgm:prSet phldrT="[Text]" custT="1"/>
      <dgm:spPr/>
      <dgm:t>
        <a:bodyPr/>
        <a:lstStyle/>
        <a:p>
          <a:r>
            <a: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Privatni sektor</a:t>
          </a:r>
          <a:endParaRPr lang="hr-H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C10ED7-54B6-40C8-8683-B1BFA464A7E3}" type="parTrans" cxnId="{2F1FC6BB-4E77-4E0A-8687-5AAE5560C61B}">
      <dgm:prSet/>
      <dgm:spPr/>
      <dgm:t>
        <a:bodyPr/>
        <a:lstStyle/>
        <a:p>
          <a:endParaRPr lang="hr-HR"/>
        </a:p>
      </dgm:t>
    </dgm:pt>
    <dgm:pt modelId="{270EFE5F-8B34-4B17-8E04-DB7D5A187234}" type="sibTrans" cxnId="{2F1FC6BB-4E77-4E0A-8687-5AAE5560C61B}">
      <dgm:prSet/>
      <dgm:spPr/>
      <dgm:t>
        <a:bodyPr/>
        <a:lstStyle/>
        <a:p>
          <a:endParaRPr lang="hr-HR"/>
        </a:p>
      </dgm:t>
    </dgm:pt>
    <dgm:pt modelId="{29DECEFD-E1AE-422F-AE46-4AA8B6FFE7C0}">
      <dgm:prSet phldrT="[Text]" custT="1"/>
      <dgm:spPr/>
      <dgm:t>
        <a:bodyPr/>
        <a:lstStyle/>
        <a:p>
          <a:r>
            <a:rPr lang="hr-H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Hrvatski geodetski institut</a:t>
          </a:r>
          <a:endParaRPr lang="hr-HR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5B1D87-FAE6-481B-A35A-5287C5358058}" type="parTrans" cxnId="{13FA3807-1D7F-45AC-AD55-11EDE47EED31}">
      <dgm:prSet/>
      <dgm:spPr/>
      <dgm:t>
        <a:bodyPr/>
        <a:lstStyle/>
        <a:p>
          <a:endParaRPr lang="hr-HR"/>
        </a:p>
      </dgm:t>
    </dgm:pt>
    <dgm:pt modelId="{B06F1E9E-9527-422F-A0CA-3E4D263B55A7}" type="sibTrans" cxnId="{13FA3807-1D7F-45AC-AD55-11EDE47EED31}">
      <dgm:prSet/>
      <dgm:spPr/>
      <dgm:t>
        <a:bodyPr/>
        <a:lstStyle/>
        <a:p>
          <a:endParaRPr lang="hr-HR"/>
        </a:p>
      </dgm:t>
    </dgm:pt>
    <dgm:pt modelId="{2E85FB25-0851-4B88-B988-D41850C2A000}" type="pres">
      <dgm:prSet presAssocID="{C7F205E9-DB86-4DDA-A178-D95F137A26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BB66834-D111-4689-9E72-00CD8529BCB5}" type="pres">
      <dgm:prSet presAssocID="{45D336EE-18A1-4659-92E4-CF47D212C6DC}" presName="node" presStyleLbl="node1" presStyleIdx="0" presStyleCnt="3" custRadScaleRad="11818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A19A53-C4AF-41AC-916B-C9D90437B2FF}" type="pres">
      <dgm:prSet presAssocID="{BC44C469-293F-4E5C-A97F-47EF52189F9C}" presName="sibTrans" presStyleLbl="sibTrans2D1" presStyleIdx="0" presStyleCnt="3"/>
      <dgm:spPr/>
      <dgm:t>
        <a:bodyPr/>
        <a:lstStyle/>
        <a:p>
          <a:endParaRPr lang="hr-HR"/>
        </a:p>
      </dgm:t>
    </dgm:pt>
    <dgm:pt modelId="{C7FA7EFF-36B0-4F1D-B89A-8B03C0BA8B5B}" type="pres">
      <dgm:prSet presAssocID="{BC44C469-293F-4E5C-A97F-47EF52189F9C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DD5CF488-D95A-4876-8A9C-4614F54B369F}" type="pres">
      <dgm:prSet presAssocID="{3C29C96B-2C9F-43F7-ABC8-BFC9AAC3F2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749707-9BD5-4B46-9624-7B72C3BF36AB}" type="pres">
      <dgm:prSet presAssocID="{270EFE5F-8B34-4B17-8E04-DB7D5A187234}" presName="sibTrans" presStyleLbl="sibTrans2D1" presStyleIdx="1" presStyleCnt="3"/>
      <dgm:spPr/>
      <dgm:t>
        <a:bodyPr/>
        <a:lstStyle/>
        <a:p>
          <a:endParaRPr lang="hr-HR"/>
        </a:p>
      </dgm:t>
    </dgm:pt>
    <dgm:pt modelId="{6A7BCEC0-900F-4719-A5C7-57680E2299CE}" type="pres">
      <dgm:prSet presAssocID="{270EFE5F-8B34-4B17-8E04-DB7D5A187234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6D4A4A2A-6FE8-4954-B320-F7464672F39E}" type="pres">
      <dgm:prSet presAssocID="{29DECEFD-E1AE-422F-AE46-4AA8B6FFE7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267680-5E24-472F-98F9-1C351E7A76BE}" type="pres">
      <dgm:prSet presAssocID="{B06F1E9E-9527-422F-A0CA-3E4D263B55A7}" presName="sibTrans" presStyleLbl="sibTrans2D1" presStyleIdx="2" presStyleCnt="3"/>
      <dgm:spPr/>
      <dgm:t>
        <a:bodyPr/>
        <a:lstStyle/>
        <a:p>
          <a:endParaRPr lang="hr-HR"/>
        </a:p>
      </dgm:t>
    </dgm:pt>
    <dgm:pt modelId="{BBC825DA-3736-4BF6-B098-F9A7E6D955C9}" type="pres">
      <dgm:prSet presAssocID="{B06F1E9E-9527-422F-A0CA-3E4D263B55A7}" presName="connectorText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C6238D63-B8AE-46FD-90BD-44C5DDD93E6B}" type="presOf" srcId="{B06F1E9E-9527-422F-A0CA-3E4D263B55A7}" destId="{BBC825DA-3736-4BF6-B098-F9A7E6D955C9}" srcOrd="1" destOrd="0" presId="urn:microsoft.com/office/officeart/2005/8/layout/cycle2"/>
    <dgm:cxn modelId="{6AAD8AB6-5AC2-42C5-A66E-CB5AF0B55A0D}" type="presOf" srcId="{C7F205E9-DB86-4DDA-A178-D95F137A26BC}" destId="{2E85FB25-0851-4B88-B988-D41850C2A000}" srcOrd="0" destOrd="0" presId="urn:microsoft.com/office/officeart/2005/8/layout/cycle2"/>
    <dgm:cxn modelId="{11F5A711-803F-487C-BC68-6DBED7BD42DD}" srcId="{C7F205E9-DB86-4DDA-A178-D95F137A26BC}" destId="{45D336EE-18A1-4659-92E4-CF47D212C6DC}" srcOrd="0" destOrd="0" parTransId="{0707BA3C-5FA5-4672-BF98-AE2BA262186C}" sibTransId="{BC44C469-293F-4E5C-A97F-47EF52189F9C}"/>
    <dgm:cxn modelId="{13FA3807-1D7F-45AC-AD55-11EDE47EED31}" srcId="{C7F205E9-DB86-4DDA-A178-D95F137A26BC}" destId="{29DECEFD-E1AE-422F-AE46-4AA8B6FFE7C0}" srcOrd="2" destOrd="0" parTransId="{B55B1D87-FAE6-481B-A35A-5287C5358058}" sibTransId="{B06F1E9E-9527-422F-A0CA-3E4D263B55A7}"/>
    <dgm:cxn modelId="{2F1FC6BB-4E77-4E0A-8687-5AAE5560C61B}" srcId="{C7F205E9-DB86-4DDA-A178-D95F137A26BC}" destId="{3C29C96B-2C9F-43F7-ABC8-BFC9AAC3F297}" srcOrd="1" destOrd="0" parTransId="{24C10ED7-54B6-40C8-8683-B1BFA464A7E3}" sibTransId="{270EFE5F-8B34-4B17-8E04-DB7D5A187234}"/>
    <dgm:cxn modelId="{508E2E09-DA54-445E-A43D-A8FE02C70191}" type="presOf" srcId="{B06F1E9E-9527-422F-A0CA-3E4D263B55A7}" destId="{D2267680-5E24-472F-98F9-1C351E7A76BE}" srcOrd="0" destOrd="0" presId="urn:microsoft.com/office/officeart/2005/8/layout/cycle2"/>
    <dgm:cxn modelId="{F2FA6657-7E97-451F-B44E-AE421432FC37}" type="presOf" srcId="{270EFE5F-8B34-4B17-8E04-DB7D5A187234}" destId="{52749707-9BD5-4B46-9624-7B72C3BF36AB}" srcOrd="0" destOrd="0" presId="urn:microsoft.com/office/officeart/2005/8/layout/cycle2"/>
    <dgm:cxn modelId="{869E8350-3A66-4009-810A-54CE7593D64C}" type="presOf" srcId="{29DECEFD-E1AE-422F-AE46-4AA8B6FFE7C0}" destId="{6D4A4A2A-6FE8-4954-B320-F7464672F39E}" srcOrd="0" destOrd="0" presId="urn:microsoft.com/office/officeart/2005/8/layout/cycle2"/>
    <dgm:cxn modelId="{15F12E8B-0A59-490F-91FE-81F14887362A}" type="presOf" srcId="{3C29C96B-2C9F-43F7-ABC8-BFC9AAC3F297}" destId="{DD5CF488-D95A-4876-8A9C-4614F54B369F}" srcOrd="0" destOrd="0" presId="urn:microsoft.com/office/officeart/2005/8/layout/cycle2"/>
    <dgm:cxn modelId="{0EAFE3C2-9DED-4C47-B09B-02A9760BF988}" type="presOf" srcId="{45D336EE-18A1-4659-92E4-CF47D212C6DC}" destId="{0BB66834-D111-4689-9E72-00CD8529BCB5}" srcOrd="0" destOrd="0" presId="urn:microsoft.com/office/officeart/2005/8/layout/cycle2"/>
    <dgm:cxn modelId="{55B814E5-26D1-4482-8613-77B4F5B82D6D}" type="presOf" srcId="{270EFE5F-8B34-4B17-8E04-DB7D5A187234}" destId="{6A7BCEC0-900F-4719-A5C7-57680E2299CE}" srcOrd="1" destOrd="0" presId="urn:microsoft.com/office/officeart/2005/8/layout/cycle2"/>
    <dgm:cxn modelId="{2DB213F1-A6E0-4A3E-A44E-154B4E214E26}" type="presOf" srcId="{BC44C469-293F-4E5C-A97F-47EF52189F9C}" destId="{FCA19A53-C4AF-41AC-916B-C9D90437B2FF}" srcOrd="0" destOrd="0" presId="urn:microsoft.com/office/officeart/2005/8/layout/cycle2"/>
    <dgm:cxn modelId="{E3B7B771-6B73-417E-9333-CB0D8D5F2C47}" type="presOf" srcId="{BC44C469-293F-4E5C-A97F-47EF52189F9C}" destId="{C7FA7EFF-36B0-4F1D-B89A-8B03C0BA8B5B}" srcOrd="1" destOrd="0" presId="urn:microsoft.com/office/officeart/2005/8/layout/cycle2"/>
    <dgm:cxn modelId="{FCA4E1CD-674D-4361-9838-4FDC0F6F6D72}" type="presParOf" srcId="{2E85FB25-0851-4B88-B988-D41850C2A000}" destId="{0BB66834-D111-4689-9E72-00CD8529BCB5}" srcOrd="0" destOrd="0" presId="urn:microsoft.com/office/officeart/2005/8/layout/cycle2"/>
    <dgm:cxn modelId="{F79227EA-5B9F-495B-A6B3-95D6E4989AED}" type="presParOf" srcId="{2E85FB25-0851-4B88-B988-D41850C2A000}" destId="{FCA19A53-C4AF-41AC-916B-C9D90437B2FF}" srcOrd="1" destOrd="0" presId="urn:microsoft.com/office/officeart/2005/8/layout/cycle2"/>
    <dgm:cxn modelId="{303721E3-4177-4E8E-A0E4-DCD7283BC3E0}" type="presParOf" srcId="{FCA19A53-C4AF-41AC-916B-C9D90437B2FF}" destId="{C7FA7EFF-36B0-4F1D-B89A-8B03C0BA8B5B}" srcOrd="0" destOrd="0" presId="urn:microsoft.com/office/officeart/2005/8/layout/cycle2"/>
    <dgm:cxn modelId="{D30E7755-C666-4D1B-AC55-FF16C82AD11B}" type="presParOf" srcId="{2E85FB25-0851-4B88-B988-D41850C2A000}" destId="{DD5CF488-D95A-4876-8A9C-4614F54B369F}" srcOrd="2" destOrd="0" presId="urn:microsoft.com/office/officeart/2005/8/layout/cycle2"/>
    <dgm:cxn modelId="{4487ED0E-65E5-4A41-AFEE-1404713E8F1F}" type="presParOf" srcId="{2E85FB25-0851-4B88-B988-D41850C2A000}" destId="{52749707-9BD5-4B46-9624-7B72C3BF36AB}" srcOrd="3" destOrd="0" presId="urn:microsoft.com/office/officeart/2005/8/layout/cycle2"/>
    <dgm:cxn modelId="{F7AE2514-8BED-41D7-ADB7-21BC16DE6F9B}" type="presParOf" srcId="{52749707-9BD5-4B46-9624-7B72C3BF36AB}" destId="{6A7BCEC0-900F-4719-A5C7-57680E2299CE}" srcOrd="0" destOrd="0" presId="urn:microsoft.com/office/officeart/2005/8/layout/cycle2"/>
    <dgm:cxn modelId="{6086ECD8-3A99-40B8-9804-2A0236E23D62}" type="presParOf" srcId="{2E85FB25-0851-4B88-B988-D41850C2A000}" destId="{6D4A4A2A-6FE8-4954-B320-F7464672F39E}" srcOrd="4" destOrd="0" presId="urn:microsoft.com/office/officeart/2005/8/layout/cycle2"/>
    <dgm:cxn modelId="{AAA00260-BD87-4E03-AB68-53A95E9C01CA}" type="presParOf" srcId="{2E85FB25-0851-4B88-B988-D41850C2A000}" destId="{D2267680-5E24-472F-98F9-1C351E7A76BE}" srcOrd="5" destOrd="0" presId="urn:microsoft.com/office/officeart/2005/8/layout/cycle2"/>
    <dgm:cxn modelId="{2A322C7A-8EA7-4760-995D-D5B234E0D81B}" type="presParOf" srcId="{D2267680-5E24-472F-98F9-1C351E7A76BE}" destId="{BBC825DA-3736-4BF6-B098-F9A7E6D955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205E9-DB86-4DDA-A178-D95F137A26BC}" type="doc">
      <dgm:prSet loTypeId="urn:microsoft.com/office/officeart/2005/8/layout/cycle2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5D336EE-18A1-4659-92E4-CF47D212C6DC}">
      <dgm:prSet phldrT="[Text]" custT="1"/>
      <dgm:spPr/>
      <dgm:t>
        <a:bodyPr/>
        <a:lstStyle/>
        <a:p>
          <a:r>
            <a:rPr lang="hr-H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Državna geodetska uprava</a:t>
          </a:r>
          <a:endParaRPr lang="hr-HR" sz="1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07BA3C-5FA5-4672-BF98-AE2BA262186C}" type="parTrans" cxnId="{11F5A711-803F-487C-BC68-6DBED7BD42DD}">
      <dgm:prSet/>
      <dgm:spPr/>
      <dgm:t>
        <a:bodyPr/>
        <a:lstStyle/>
        <a:p>
          <a:endParaRPr lang="hr-HR"/>
        </a:p>
      </dgm:t>
    </dgm:pt>
    <dgm:pt modelId="{BC44C469-293F-4E5C-A97F-47EF52189F9C}" type="sibTrans" cxnId="{11F5A711-803F-487C-BC68-6DBED7BD42DD}">
      <dgm:prSet/>
      <dgm:spPr/>
      <dgm:t>
        <a:bodyPr/>
        <a:lstStyle/>
        <a:p>
          <a:endParaRPr lang="hr-HR"/>
        </a:p>
      </dgm:t>
    </dgm:pt>
    <dgm:pt modelId="{3C29C96B-2C9F-43F7-ABC8-BFC9AAC3F297}">
      <dgm:prSet phldrT="[Text]" custT="1"/>
      <dgm:spPr/>
      <dgm:t>
        <a:bodyPr/>
        <a:lstStyle/>
        <a:p>
          <a:r>
            <a:rPr lang="hr-HR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Privatni sektor</a:t>
          </a:r>
          <a:endParaRPr lang="hr-HR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C10ED7-54B6-40C8-8683-B1BFA464A7E3}" type="parTrans" cxnId="{2F1FC6BB-4E77-4E0A-8687-5AAE5560C61B}">
      <dgm:prSet/>
      <dgm:spPr/>
      <dgm:t>
        <a:bodyPr/>
        <a:lstStyle/>
        <a:p>
          <a:endParaRPr lang="hr-HR"/>
        </a:p>
      </dgm:t>
    </dgm:pt>
    <dgm:pt modelId="{270EFE5F-8B34-4B17-8E04-DB7D5A187234}" type="sibTrans" cxnId="{2F1FC6BB-4E77-4E0A-8687-5AAE5560C61B}">
      <dgm:prSet/>
      <dgm:spPr/>
      <dgm:t>
        <a:bodyPr/>
        <a:lstStyle/>
        <a:p>
          <a:endParaRPr lang="hr-HR"/>
        </a:p>
      </dgm:t>
    </dgm:pt>
    <dgm:pt modelId="{2E85FB25-0851-4B88-B988-D41850C2A000}" type="pres">
      <dgm:prSet presAssocID="{C7F205E9-DB86-4DDA-A178-D95F137A26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BB66834-D111-4689-9E72-00CD8529BCB5}" type="pres">
      <dgm:prSet presAssocID="{45D336EE-18A1-4659-92E4-CF47D212C6DC}" presName="node" presStyleLbl="node1" presStyleIdx="0" presStyleCnt="2" custRadScaleRad="121370" custRadScaleInc="382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A19A53-C4AF-41AC-916B-C9D90437B2FF}" type="pres">
      <dgm:prSet presAssocID="{BC44C469-293F-4E5C-A97F-47EF52189F9C}" presName="sibTrans" presStyleLbl="sibTrans2D1" presStyleIdx="0" presStyleCnt="2" custScaleX="48455" custScaleY="93943" custLinFactNeighborX="-13347" custLinFactNeighborY="57984"/>
      <dgm:spPr/>
      <dgm:t>
        <a:bodyPr/>
        <a:lstStyle/>
        <a:p>
          <a:endParaRPr lang="hr-HR"/>
        </a:p>
      </dgm:t>
    </dgm:pt>
    <dgm:pt modelId="{C7FA7EFF-36B0-4F1D-B89A-8B03C0BA8B5B}" type="pres">
      <dgm:prSet presAssocID="{BC44C469-293F-4E5C-A97F-47EF52189F9C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DD5CF488-D95A-4876-8A9C-4614F54B369F}" type="pres">
      <dgm:prSet presAssocID="{3C29C96B-2C9F-43F7-ABC8-BFC9AAC3F297}" presName="node" presStyleLbl="node1" presStyleIdx="1" presStyleCnt="2" custRadScaleRad="112392" custRadScaleInc="301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749707-9BD5-4B46-9624-7B72C3BF36AB}" type="pres">
      <dgm:prSet presAssocID="{270EFE5F-8B34-4B17-8E04-DB7D5A187234}" presName="sibTrans" presStyleLbl="sibTrans2D1" presStyleIdx="1" presStyleCnt="2" custScaleX="44594" custScaleY="93943" custLinFactNeighborX="8990" custLinFactNeighborY="-36873"/>
      <dgm:spPr/>
      <dgm:t>
        <a:bodyPr/>
        <a:lstStyle/>
        <a:p>
          <a:endParaRPr lang="hr-HR"/>
        </a:p>
      </dgm:t>
    </dgm:pt>
    <dgm:pt modelId="{6A7BCEC0-900F-4719-A5C7-57680E2299CE}" type="pres">
      <dgm:prSet presAssocID="{270EFE5F-8B34-4B17-8E04-DB7D5A187234}" presName="connectorText" presStyleLbl="sibTrans2D1" presStyleIdx="1" presStyleCnt="2"/>
      <dgm:spPr/>
      <dgm:t>
        <a:bodyPr/>
        <a:lstStyle/>
        <a:p>
          <a:endParaRPr lang="hr-HR"/>
        </a:p>
      </dgm:t>
    </dgm:pt>
  </dgm:ptLst>
  <dgm:cxnLst>
    <dgm:cxn modelId="{E23EBC96-07DE-4BC5-A996-38F6E0F9C9CC}" type="presOf" srcId="{BC44C469-293F-4E5C-A97F-47EF52189F9C}" destId="{FCA19A53-C4AF-41AC-916B-C9D90437B2FF}" srcOrd="0" destOrd="0" presId="urn:microsoft.com/office/officeart/2005/8/layout/cycle2"/>
    <dgm:cxn modelId="{398B3812-120C-4A8A-B2B3-9F039460CAF8}" type="presOf" srcId="{270EFE5F-8B34-4B17-8E04-DB7D5A187234}" destId="{6A7BCEC0-900F-4719-A5C7-57680E2299CE}" srcOrd="1" destOrd="0" presId="urn:microsoft.com/office/officeart/2005/8/layout/cycle2"/>
    <dgm:cxn modelId="{BE757F20-D954-4FB6-AE63-8FDC808FF4BD}" type="presOf" srcId="{3C29C96B-2C9F-43F7-ABC8-BFC9AAC3F297}" destId="{DD5CF488-D95A-4876-8A9C-4614F54B369F}" srcOrd="0" destOrd="0" presId="urn:microsoft.com/office/officeart/2005/8/layout/cycle2"/>
    <dgm:cxn modelId="{58251D6C-AA2F-440F-B37A-179CC5DB0D62}" type="presOf" srcId="{45D336EE-18A1-4659-92E4-CF47D212C6DC}" destId="{0BB66834-D111-4689-9E72-00CD8529BCB5}" srcOrd="0" destOrd="0" presId="urn:microsoft.com/office/officeart/2005/8/layout/cycle2"/>
    <dgm:cxn modelId="{2F1FC6BB-4E77-4E0A-8687-5AAE5560C61B}" srcId="{C7F205E9-DB86-4DDA-A178-D95F137A26BC}" destId="{3C29C96B-2C9F-43F7-ABC8-BFC9AAC3F297}" srcOrd="1" destOrd="0" parTransId="{24C10ED7-54B6-40C8-8683-B1BFA464A7E3}" sibTransId="{270EFE5F-8B34-4B17-8E04-DB7D5A187234}"/>
    <dgm:cxn modelId="{A32281E9-5578-4FCE-9EE2-12521E382EA1}" type="presOf" srcId="{C7F205E9-DB86-4DDA-A178-D95F137A26BC}" destId="{2E85FB25-0851-4B88-B988-D41850C2A000}" srcOrd="0" destOrd="0" presId="urn:microsoft.com/office/officeart/2005/8/layout/cycle2"/>
    <dgm:cxn modelId="{C47F89FA-23C2-4F78-ADB8-58C7C60662B4}" type="presOf" srcId="{270EFE5F-8B34-4B17-8E04-DB7D5A187234}" destId="{52749707-9BD5-4B46-9624-7B72C3BF36AB}" srcOrd="0" destOrd="0" presId="urn:microsoft.com/office/officeart/2005/8/layout/cycle2"/>
    <dgm:cxn modelId="{11F5A711-803F-487C-BC68-6DBED7BD42DD}" srcId="{C7F205E9-DB86-4DDA-A178-D95F137A26BC}" destId="{45D336EE-18A1-4659-92E4-CF47D212C6DC}" srcOrd="0" destOrd="0" parTransId="{0707BA3C-5FA5-4672-BF98-AE2BA262186C}" sibTransId="{BC44C469-293F-4E5C-A97F-47EF52189F9C}"/>
    <dgm:cxn modelId="{95D91E60-182F-423B-BECB-35E45029320A}" type="presOf" srcId="{BC44C469-293F-4E5C-A97F-47EF52189F9C}" destId="{C7FA7EFF-36B0-4F1D-B89A-8B03C0BA8B5B}" srcOrd="1" destOrd="0" presId="urn:microsoft.com/office/officeart/2005/8/layout/cycle2"/>
    <dgm:cxn modelId="{09C525B1-13D9-4553-B845-9971A9AFABE6}" type="presParOf" srcId="{2E85FB25-0851-4B88-B988-D41850C2A000}" destId="{0BB66834-D111-4689-9E72-00CD8529BCB5}" srcOrd="0" destOrd="0" presId="urn:microsoft.com/office/officeart/2005/8/layout/cycle2"/>
    <dgm:cxn modelId="{B58FB1FC-F128-40E2-8F92-4086985F3D92}" type="presParOf" srcId="{2E85FB25-0851-4B88-B988-D41850C2A000}" destId="{FCA19A53-C4AF-41AC-916B-C9D90437B2FF}" srcOrd="1" destOrd="0" presId="urn:microsoft.com/office/officeart/2005/8/layout/cycle2"/>
    <dgm:cxn modelId="{D1450B20-6EE4-414A-B994-11BC0EB18DD8}" type="presParOf" srcId="{FCA19A53-C4AF-41AC-916B-C9D90437B2FF}" destId="{C7FA7EFF-36B0-4F1D-B89A-8B03C0BA8B5B}" srcOrd="0" destOrd="0" presId="urn:microsoft.com/office/officeart/2005/8/layout/cycle2"/>
    <dgm:cxn modelId="{619C89AD-B672-4BA4-AA2D-0CEEB9EC0549}" type="presParOf" srcId="{2E85FB25-0851-4B88-B988-D41850C2A000}" destId="{DD5CF488-D95A-4876-8A9C-4614F54B369F}" srcOrd="2" destOrd="0" presId="urn:microsoft.com/office/officeart/2005/8/layout/cycle2"/>
    <dgm:cxn modelId="{C61B2481-4808-4C18-9422-DD70F66C00D9}" type="presParOf" srcId="{2E85FB25-0851-4B88-B988-D41850C2A000}" destId="{52749707-9BD5-4B46-9624-7B72C3BF36AB}" srcOrd="3" destOrd="0" presId="urn:microsoft.com/office/officeart/2005/8/layout/cycle2"/>
    <dgm:cxn modelId="{3BD626AC-C182-466E-A919-975F64F949E6}" type="presParOf" srcId="{52749707-9BD5-4B46-9624-7B72C3BF36AB}" destId="{6A7BCEC0-900F-4719-A5C7-57680E2299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6834-D111-4689-9E72-00CD8529BCB5}">
      <dsp:nvSpPr>
        <dsp:cNvPr id="0" name=""/>
        <dsp:cNvSpPr/>
      </dsp:nvSpPr>
      <dsp:spPr>
        <a:xfrm>
          <a:off x="1259261" y="0"/>
          <a:ext cx="1461365" cy="146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Državna geodetska uprava</a:t>
          </a:r>
          <a:endParaRPr lang="hr-HR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73273" y="214012"/>
        <a:ext cx="1033341" cy="1033341"/>
      </dsp:txXfrm>
    </dsp:sp>
    <dsp:sp modelId="{FCA19A53-C4AF-41AC-916B-C9D90437B2FF}">
      <dsp:nvSpPr>
        <dsp:cNvPr id="0" name=""/>
        <dsp:cNvSpPr/>
      </dsp:nvSpPr>
      <dsp:spPr>
        <a:xfrm rot="3600187">
          <a:off x="2338732" y="1424937"/>
          <a:ext cx="388697" cy="493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>
        <a:off x="2367887" y="1473084"/>
        <a:ext cx="272088" cy="295926"/>
      </dsp:txXfrm>
    </dsp:sp>
    <dsp:sp modelId="{DD5CF488-D95A-4876-8A9C-4614F54B369F}">
      <dsp:nvSpPr>
        <dsp:cNvPr id="0" name=""/>
        <dsp:cNvSpPr/>
      </dsp:nvSpPr>
      <dsp:spPr>
        <a:xfrm>
          <a:off x="2356536" y="1900774"/>
          <a:ext cx="1461365" cy="146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Privatni sektor</a:t>
          </a:r>
          <a:endParaRPr lang="hr-H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70548" y="2114786"/>
        <a:ext cx="1033341" cy="1033341"/>
      </dsp:txXfrm>
    </dsp:sp>
    <dsp:sp modelId="{52749707-9BD5-4B46-9624-7B72C3BF36AB}">
      <dsp:nvSpPr>
        <dsp:cNvPr id="0" name=""/>
        <dsp:cNvSpPr/>
      </dsp:nvSpPr>
      <dsp:spPr>
        <a:xfrm rot="10800000">
          <a:off x="1806647" y="2384851"/>
          <a:ext cx="388587" cy="493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 rot="10800000">
        <a:off x="1923223" y="2483493"/>
        <a:ext cx="272011" cy="295926"/>
      </dsp:txXfrm>
    </dsp:sp>
    <dsp:sp modelId="{6D4A4A2A-6FE8-4954-B320-F7464672F39E}">
      <dsp:nvSpPr>
        <dsp:cNvPr id="0" name=""/>
        <dsp:cNvSpPr/>
      </dsp:nvSpPr>
      <dsp:spPr>
        <a:xfrm>
          <a:off x="161986" y="1900774"/>
          <a:ext cx="1461365" cy="146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Hrvatski geodetski institut</a:t>
          </a:r>
          <a:endParaRPr lang="hr-HR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75998" y="2114786"/>
        <a:ext cx="1033341" cy="1033341"/>
      </dsp:txXfrm>
    </dsp:sp>
    <dsp:sp modelId="{D2267680-5E24-472F-98F9-1C351E7A76BE}">
      <dsp:nvSpPr>
        <dsp:cNvPr id="0" name=""/>
        <dsp:cNvSpPr/>
      </dsp:nvSpPr>
      <dsp:spPr>
        <a:xfrm rot="17999813">
          <a:off x="1241457" y="1443991"/>
          <a:ext cx="388697" cy="4932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>
        <a:off x="1270612" y="1593128"/>
        <a:ext cx="272088" cy="295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6834-D111-4689-9E72-00CD8529BCB5}">
      <dsp:nvSpPr>
        <dsp:cNvPr id="0" name=""/>
        <dsp:cNvSpPr/>
      </dsp:nvSpPr>
      <dsp:spPr>
        <a:xfrm>
          <a:off x="6" y="66159"/>
          <a:ext cx="1589623" cy="1589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Državna geodetska uprava</a:t>
          </a:r>
          <a:endParaRPr lang="hr-HR" sz="1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32801" y="298954"/>
        <a:ext cx="1124033" cy="1124033"/>
      </dsp:txXfrm>
    </dsp:sp>
    <dsp:sp modelId="{FCA19A53-C4AF-41AC-916B-C9D90437B2FF}">
      <dsp:nvSpPr>
        <dsp:cNvPr id="0" name=""/>
        <dsp:cNvSpPr/>
      </dsp:nvSpPr>
      <dsp:spPr>
        <a:xfrm rot="1868273">
          <a:off x="1889610" y="973469"/>
          <a:ext cx="575996" cy="504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>
        <a:off x="1900502" y="1035176"/>
        <a:ext cx="424795" cy="302402"/>
      </dsp:txXfrm>
    </dsp:sp>
    <dsp:sp modelId="{DD5CF488-D95A-4876-8A9C-4614F54B369F}">
      <dsp:nvSpPr>
        <dsp:cNvPr id="0" name=""/>
        <dsp:cNvSpPr/>
      </dsp:nvSpPr>
      <dsp:spPr>
        <a:xfrm>
          <a:off x="2389401" y="1499123"/>
          <a:ext cx="1589623" cy="1589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Privatni sektor</a:t>
          </a:r>
          <a:endParaRPr lang="hr-HR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22196" y="1731918"/>
        <a:ext cx="1124033" cy="1124033"/>
      </dsp:txXfrm>
    </dsp:sp>
    <dsp:sp modelId="{52749707-9BD5-4B46-9624-7B72C3BF36AB}">
      <dsp:nvSpPr>
        <dsp:cNvPr id="0" name=""/>
        <dsp:cNvSpPr/>
      </dsp:nvSpPr>
      <dsp:spPr>
        <a:xfrm rot="12652928">
          <a:off x="1444563" y="1807970"/>
          <a:ext cx="575998" cy="504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100" kern="1200"/>
        </a:p>
      </dsp:txBody>
      <dsp:txXfrm rot="10800000">
        <a:off x="1585046" y="1947574"/>
        <a:ext cx="424797" cy="30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Futura Lt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Futura Lt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Futura Lt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Futura Lt BT" pitchFamily="34" charset="0"/>
                <a:cs typeface="+mn-cs"/>
              </a:defRPr>
            </a:lvl1pPr>
          </a:lstStyle>
          <a:p>
            <a:pPr>
              <a:defRPr/>
            </a:pPr>
            <a:fld id="{109E9727-8706-4206-9570-03116F191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6A6B73-434C-44B7-B1BF-9DD8A6948EC2}" type="slidenum">
              <a:rPr lang="en-US" smtClean="0">
                <a:latin typeface="Futura Lt BT"/>
              </a:rPr>
              <a:pPr/>
              <a:t>1</a:t>
            </a:fld>
            <a:endParaRPr lang="en-US" smtClean="0">
              <a:latin typeface="Futura Lt BT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10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11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12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13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14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26F054-0694-47B0-9406-CDC7A6906B7E}" type="slidenum">
              <a:rPr lang="en-US" smtClean="0">
                <a:latin typeface="Futura Lt BT"/>
              </a:rPr>
              <a:pPr/>
              <a:t>15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26F054-0694-47B0-9406-CDC7A6906B7E}" type="slidenum">
              <a:rPr lang="en-US" smtClean="0">
                <a:latin typeface="Futura Lt BT"/>
              </a:rPr>
              <a:pPr/>
              <a:t>16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26F054-0694-47B0-9406-CDC7A6906B7E}" type="slidenum">
              <a:rPr lang="en-US" smtClean="0">
                <a:latin typeface="Futura Lt BT"/>
              </a:rPr>
              <a:pPr/>
              <a:t>17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69919" indent="-296123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84491" indent="-236898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58287" indent="-236898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32084" indent="-236898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D404AE8-1911-4A66-B7B4-120B2683D7AA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smtClean="0">
              <a:cs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1pPr>
            <a:lvl2pPr marL="769919" indent="-296123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2pPr>
            <a:lvl3pPr marL="1184491" indent="-236898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3pPr>
            <a:lvl4pPr marL="1658287" indent="-236898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4pPr>
            <a:lvl5pPr marL="2132084" indent="-236898" eaLnBrk="0" hangingPunct="0">
              <a:defRPr sz="1700">
                <a:solidFill>
                  <a:schemeClr val="tx1"/>
                </a:solidFill>
                <a:latin typeface="Verdana" pitchFamily="34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D404AE8-1911-4A66-B7B4-120B2683D7AA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2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28B5C9-3509-4375-AAE8-30A0848E2AFD}" type="slidenum">
              <a:rPr lang="en-US" smtClean="0">
                <a:latin typeface="Futura Lt BT"/>
              </a:rPr>
              <a:pPr/>
              <a:t>20</a:t>
            </a:fld>
            <a:endParaRPr lang="en-US" smtClean="0">
              <a:latin typeface="Futura Lt BT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46E64F-7602-44F9-B72A-34F649109F97}" type="slidenum">
              <a:rPr lang="en-US" smtClean="0">
                <a:latin typeface="Futura Lt BT"/>
              </a:rPr>
              <a:pPr/>
              <a:t>21</a:t>
            </a:fld>
            <a:endParaRPr lang="en-US" smtClean="0">
              <a:latin typeface="Futura Lt BT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3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4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5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6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7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8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29870D-49D9-4E15-B21C-8F8E46F4F635}" type="slidenum">
              <a:rPr lang="en-US" smtClean="0">
                <a:latin typeface="Futura Lt BT"/>
              </a:rPr>
              <a:pPr/>
              <a:t>9</a:t>
            </a:fld>
            <a:endParaRPr lang="en-US" smtClean="0">
              <a:latin typeface="Futura Lt B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15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chilly" dir="t"/>
          </a:scene3d>
        </p:spPr>
      </p:pic>
      <p:pic>
        <p:nvPicPr>
          <p:cNvPr id="3" name="Picture 2" descr="C:\TOM\TB_documents\HGI\Logo memo web vizitke\Logo\logotip\tiff\logo-puni naziv-CMYK.tif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84138"/>
            <a:ext cx="1768475" cy="5397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17538" y="119063"/>
            <a:ext cx="2197100" cy="352425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ts val="100"/>
              </a:spcAft>
              <a:defRPr/>
            </a:pPr>
            <a:r>
              <a:rPr lang="hr-HR" sz="800">
                <a:latin typeface="Calibri" pitchFamily="34" charset="0"/>
                <a:cs typeface="+mn-cs"/>
              </a:rPr>
              <a:t>SVEUČILIŠTE U ZAGREBU - GEODETSKI FAKULTET</a:t>
            </a:r>
          </a:p>
          <a:p>
            <a:pPr eaLnBrk="0" hangingPunct="0">
              <a:spcAft>
                <a:spcPts val="100"/>
              </a:spcAft>
              <a:defRPr/>
            </a:pPr>
            <a:r>
              <a:rPr lang="hr-HR" sz="800">
                <a:latin typeface="Calibri" pitchFamily="34" charset="0"/>
                <a:cs typeface="+mn-cs"/>
              </a:rPr>
              <a:t>Zavod za geomatiku,  Katedra za državnu izmjeru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96838"/>
            <a:ext cx="576262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r-Latn-RS" smtClean="0"/>
              <a:t>HKOIG-3.simpozij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Opatija, 22.-23.10.2010.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C2BC-70BA-42D4-95C8-0814C4B90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sr-Latn-RS" smtClean="0"/>
              <a:t>HKOIG-3.simpozij</a:t>
            </a:r>
            <a:endParaRPr 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Opatija, 22.-23.10.2010.</a:t>
            </a:r>
            <a:endParaRPr lang="en-US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D46C57-271A-4BC0-96AB-9BE7663A0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F4081"/>
            </a:gs>
            <a:gs pos="100000">
              <a:srgbClr val="4E68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4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6369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r-HR">
              <a:solidFill>
                <a:srgbClr val="EAEAE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369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r-HR">
              <a:solidFill>
                <a:srgbClr val="EAEAEA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369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ters-online-dictionary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i.hr/news/prekidHGI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gi.hr/doc/HGI_objava%20za%20javnost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bor.hr/Default.aspx?art=3555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hyperlink" Target="http://images.google.at/imgres?imgurl=http://juergenjjost.de/images/Geier.jpg&amp;imgrefurl=http://juergenjjost.de/Jost.html&amp;usg=__tMz_vSuJHfuFvVXpM3Xjtvf6i5Q=&amp;h=1652&amp;w=1236&amp;sz=803&amp;hl=de&amp;start=7&amp;um=1&amp;tbnid=0bPEHQXd39HOoM:&amp;tbnh=150&amp;tbnw=112&amp;prev=/images?q=Geier&amp;hl=de&amp;rlz=1T4ADBF_enAT281AT283&amp;sa=N&amp;um=1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.h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gd1952.hr/" TargetMode="External"/><Relationship Id="rId5" Type="http://schemas.openxmlformats.org/officeDocument/2006/relationships/hyperlink" Target="http://www.kartografija.hr/" TargetMode="External"/><Relationship Id="rId4" Type="http://schemas.openxmlformats.org/officeDocument/2006/relationships/hyperlink" Target="http://www.geof.h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oig.h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gi.hr/" TargetMode="External"/><Relationship Id="rId4" Type="http://schemas.openxmlformats.org/officeDocument/2006/relationships/hyperlink" Target="http://www.hup.h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2777" y="1146175"/>
            <a:ext cx="8869363" cy="5468938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hr-HR" sz="5000" b="1" dirty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Geozezija – tippfehler </a:t>
            </a:r>
            <a:r>
              <a:rPr lang="hr-HR" sz="5000" b="1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>ili ?</a:t>
            </a:r>
            <a:r>
              <a:rPr lang="hr-HR" sz="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r-HR" sz="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hr-HR" sz="48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hr-HR" sz="4800" dirty="0" smtClean="0">
                <a:solidFill>
                  <a:srgbClr val="0000FF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hr-HR" sz="1600" dirty="0" smtClean="0">
                <a:solidFill>
                  <a:srgbClr val="0066FF"/>
                </a:solidFill>
                <a:effectLst/>
                <a:latin typeface="Calibri" pitchFamily="34" charset="0"/>
              </a:rPr>
              <a:t/>
            </a:r>
            <a:br>
              <a:rPr lang="hr-HR" sz="1600" dirty="0" smtClean="0">
                <a:solidFill>
                  <a:srgbClr val="0066FF"/>
                </a:solidFill>
                <a:effectLst/>
                <a:latin typeface="Calibri" pitchFamily="34" charset="0"/>
              </a:rPr>
            </a:br>
            <a:r>
              <a:rPr lang="hr-HR" sz="32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Tomislav Bašić</a:t>
            </a:r>
            <a:r>
              <a:rPr lang="hr-HR" sz="3000" dirty="0" smtClean="0">
                <a:solidFill>
                  <a:srgbClr val="0066FF"/>
                </a:solidFill>
                <a:effectLst/>
                <a:latin typeface="Calibri" pitchFamily="34" charset="0"/>
              </a:rPr>
              <a:t/>
            </a:r>
            <a:br>
              <a:rPr lang="hr-HR" sz="3000" dirty="0" smtClean="0">
                <a:solidFill>
                  <a:srgbClr val="0066FF"/>
                </a:solidFill>
                <a:effectLst/>
                <a:latin typeface="Calibri" pitchFamily="34" charset="0"/>
              </a:rPr>
            </a:br>
            <a:r>
              <a:rPr lang="hr-HR" sz="3200" dirty="0" smtClean="0">
                <a:solidFill>
                  <a:srgbClr val="0066FF"/>
                </a:solidFill>
                <a:latin typeface="Calibri" pitchFamily="34" charset="0"/>
              </a:rPr>
              <a:t/>
            </a:r>
            <a:br>
              <a:rPr lang="hr-HR" sz="3200" dirty="0" smtClean="0">
                <a:solidFill>
                  <a:srgbClr val="0066FF"/>
                </a:solidFill>
                <a:latin typeface="Calibri" pitchFamily="34" charset="0"/>
              </a:rPr>
            </a:br>
            <a:r>
              <a:rPr lang="hr-HR" sz="3200" dirty="0" smtClean="0">
                <a:solidFill>
                  <a:srgbClr val="0066FF"/>
                </a:solidFill>
                <a:latin typeface="Calibri" pitchFamily="34" charset="0"/>
              </a:rPr>
              <a:t/>
            </a:r>
            <a:br>
              <a:rPr lang="hr-HR" sz="3200" dirty="0" smtClean="0">
                <a:solidFill>
                  <a:srgbClr val="0066FF"/>
                </a:solidFill>
                <a:latin typeface="Calibri" pitchFamily="34" charset="0"/>
              </a:rPr>
            </a:br>
            <a:r>
              <a:rPr lang="hr-HR" sz="3200" dirty="0" smtClean="0">
                <a:solidFill>
                  <a:srgbClr val="0066FF"/>
                </a:solidFill>
                <a:latin typeface="Calibri" pitchFamily="34" charset="0"/>
              </a:rPr>
              <a:t/>
            </a:r>
            <a:br>
              <a:rPr lang="hr-HR" sz="3200" dirty="0" smtClean="0">
                <a:solidFill>
                  <a:srgbClr val="0066FF"/>
                </a:solidFill>
                <a:latin typeface="Calibri" pitchFamily="34" charset="0"/>
              </a:rPr>
            </a:br>
            <a: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HKOIG</a:t>
            </a:r>
            <a:r>
              <a:rPr lang="hr-HR" sz="1800" dirty="0">
                <a:solidFill>
                  <a:srgbClr val="0000FF"/>
                </a:solidFill>
                <a:effectLst/>
                <a:latin typeface="Calibri" pitchFamily="34" charset="0"/>
              </a:rPr>
              <a:t>, </a:t>
            </a:r>
            <a: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III. Simpozij </a:t>
            </a:r>
            <a:r>
              <a:rPr lang="hr-HR" sz="1800" dirty="0">
                <a:solidFill>
                  <a:srgbClr val="0000FF"/>
                </a:solidFill>
                <a:effectLst/>
                <a:latin typeface="Calibri" pitchFamily="34" charset="0"/>
              </a:rPr>
              <a:t>ovlaštenih inženjera </a:t>
            </a:r>
            <a: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geodezije</a:t>
            </a:r>
            <a:b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hr-HR" sz="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/>
            </a:r>
            <a:b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hr-HR" sz="18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“GIS</a:t>
            </a:r>
            <a:r>
              <a:rPr lang="hr-HR" sz="1800" dirty="0" smtClean="0">
                <a:solidFill>
                  <a:srgbClr val="C00000"/>
                </a:solidFill>
                <a:effectLst/>
                <a:latin typeface="Calibri" pitchFamily="34" charset="0"/>
              </a:rPr>
              <a:t>, fotogrametrija i daljinska istraživanja u službi geodezije i geoinformatike”</a:t>
            </a:r>
            <a:br>
              <a:rPr lang="hr-HR" sz="1800" dirty="0" smtClean="0">
                <a:solidFill>
                  <a:srgbClr val="C00000"/>
                </a:solidFill>
                <a:effectLst/>
                <a:latin typeface="Calibri" pitchFamily="34" charset="0"/>
              </a:rPr>
            </a:br>
            <a: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/>
            </a:r>
            <a:b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hr-HR" sz="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 </a:t>
            </a:r>
            <a: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/>
            </a:r>
            <a:b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</a:br>
            <a:r>
              <a:rPr lang="hr-HR" sz="1800" dirty="0" smtClean="0">
                <a:solidFill>
                  <a:srgbClr val="0000FF"/>
                </a:solidFill>
                <a:effectLst/>
                <a:latin typeface="Calibri" pitchFamily="34" charset="0"/>
              </a:rPr>
              <a:t>Opatija</a:t>
            </a:r>
            <a:r>
              <a:rPr lang="hr-HR" sz="1800" dirty="0">
                <a:solidFill>
                  <a:srgbClr val="0000FF"/>
                </a:solidFill>
                <a:effectLst/>
                <a:latin typeface="Calibri" pitchFamily="34" charset="0"/>
              </a:rPr>
              <a:t>, 22.-23. listopada 2010. </a:t>
            </a:r>
            <a:r>
              <a:rPr lang="hr-HR" sz="1800" dirty="0" smtClean="0">
                <a:solidFill>
                  <a:srgbClr val="0066FF"/>
                </a:solidFill>
                <a:latin typeface="Calibri" pitchFamily="34" charset="0"/>
              </a:rPr>
              <a:t/>
            </a:r>
            <a:br>
              <a:rPr lang="hr-HR" sz="1800" dirty="0" smtClean="0">
                <a:solidFill>
                  <a:srgbClr val="0066FF"/>
                </a:solidFill>
                <a:latin typeface="Calibri" pitchFamily="34" charset="0"/>
              </a:rPr>
            </a:br>
            <a:endParaRPr lang="hr-HR" sz="1800" dirty="0" smtClean="0"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688" y="560192"/>
            <a:ext cx="713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Što se do sada može zaključiti ?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3511" y="1430632"/>
            <a:ext cx="8001000" cy="47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 kvaliteti prvostupnika inženjera geodezije i geoinformatike doista je teško nešto reći jer ih naši poslodavci još uvijek ne prepoznaju (pitanje tradicije ili?), tako da gotovo svi nastavljaju diplomske studije. Prolaznost ?!</a:t>
            </a:r>
            <a:endParaRPr lang="hr-HR" sz="2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8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Od dvije generacije na diplomskom studiju do sada je diplomiralo njih 33. Doista nam je potreban input poslodavaca o tome što „proizvodimo” kao magistre inženjere geodezije i geoinformatike, posebno u kakvom je odnosu njihovo znanje i sposobnost naspram dipl. ing. geodezije ?</a:t>
            </a:r>
            <a:endParaRPr lang="hr-HR" sz="2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8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Postavlja se ozbiljno pitanje budućih kvota na obadva studija, posebno u svijetlu otvaranja </a:t>
            </a:r>
            <a:r>
              <a:rPr lang="hr-HR" sz="22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(ne)potrebnog (?) </a:t>
            </a: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prediplomskog studija u Splitu ove godine (30), ali posebno i stanja na tržištu rada koje se mijenja u odnosu na situaciju zadnjih desetljeća.</a:t>
            </a:r>
            <a:endParaRPr lang="hr-HR" sz="22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0099FF"/>
              </a:buClr>
              <a:buSzPct val="65000"/>
              <a:defRPr/>
            </a:pP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10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23856" y="579046"/>
            <a:ext cx="7131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b="1" dirty="0" smtClean="0">
                <a:solidFill>
                  <a:srgbClr val="0000FF"/>
                </a:solidFill>
                <a:latin typeface="Calibri" pitchFamily="34" charset="0"/>
              </a:rPr>
              <a:t>Podaci Hrvatskog zavoda za zapošljavanje</a:t>
            </a:r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11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387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8" y="1495034"/>
            <a:ext cx="82296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8" y="2565459"/>
            <a:ext cx="81915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8" y="4647082"/>
            <a:ext cx="81280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8" y="4917290"/>
            <a:ext cx="814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7" y="5511191"/>
            <a:ext cx="8134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8" y="5212702"/>
            <a:ext cx="81534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35" y="3904642"/>
            <a:ext cx="8153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85124" y="1476180"/>
            <a:ext cx="1440000" cy="258353"/>
          </a:xfrm>
          <a:prstGeom prst="rect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88307" y="3808432"/>
            <a:ext cx="505482" cy="523552"/>
          </a:xfrm>
          <a:prstGeom prst="ellipse">
            <a:avLst/>
          </a:prstGeom>
          <a:noFill/>
          <a:ln w="254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280585" y="2493322"/>
            <a:ext cx="358218" cy="335355"/>
          </a:xfrm>
          <a:prstGeom prst="ellipse">
            <a:avLst/>
          </a:prstGeom>
          <a:noFill/>
          <a:ln w="254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335629" y="2496907"/>
            <a:ext cx="358218" cy="335355"/>
          </a:xfrm>
          <a:prstGeom prst="ellipse">
            <a:avLst/>
          </a:prstGeom>
          <a:noFill/>
          <a:ln w="254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71339" y="447068"/>
            <a:ext cx="8097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b="1" dirty="0" smtClean="0">
                <a:solidFill>
                  <a:srgbClr val="0000FF"/>
                </a:solidFill>
                <a:latin typeface="Calibri" pitchFamily="34" charset="0"/>
              </a:rPr>
              <a:t>Mišljenje rektora o prijedlozima novih zakona</a:t>
            </a:r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12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3" y="1397179"/>
            <a:ext cx="3869418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6" y="1214929"/>
            <a:ext cx="148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25" y="1225729"/>
            <a:ext cx="17621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39" y="1602558"/>
            <a:ext cx="4491404" cy="45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36" y="3652338"/>
            <a:ext cx="222458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45" y="1230367"/>
            <a:ext cx="227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90781" y="1429083"/>
            <a:ext cx="2264105" cy="984177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255858" y="5637228"/>
            <a:ext cx="2371700" cy="696256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580545" y="1909063"/>
            <a:ext cx="2371700" cy="975539"/>
          </a:xfrm>
          <a:prstGeom prst="ellipse">
            <a:avLst/>
          </a:prstGeom>
          <a:noFill/>
          <a:ln w="254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27577" y="1419656"/>
            <a:ext cx="2371700" cy="795642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65261" y="496821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Pitanja oko geoinformatike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1792" y="1280471"/>
            <a:ext cx="8001000" cy="499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Panel diskusija: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Da </a:t>
            </a:r>
            <a:r>
              <a:rPr lang="hr-HR" dirty="0">
                <a:latin typeface="Calibri" pitchFamily="34" charset="0"/>
                <a:cs typeface="Calibri" pitchFamily="34" charset="0"/>
              </a:rPr>
              <a:t>li geodetska djelatnost može opstati u sadašnjim uvjetima s tradicionalnim pristupom obavljanju geodetske djelatnosti ili treba napraviti veći iskorak prema geoinformatici i veće kapacitete ovlaštenih geodetskih tvrtki angažirati u tom segmentu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hr-H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Da </a:t>
            </a:r>
            <a:r>
              <a:rPr lang="hr-H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li postoji potreba za zakonskim uređenjem geoinformatičke djelatnosti  i da li nositelj geoinformatičke djelatnosti treba biti geodetska struka?</a:t>
            </a: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12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263525" indent="-263525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Geoinformatika</a:t>
            </a:r>
            <a:r>
              <a:rPr lang="hr-H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je znanost koja razvija i koristi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infrastrukturu informacijske znanosti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za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rješavanje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problema u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geoznanostima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i srodnim granama tehničkih znanosti. Geoinformatika kombinira geoprostornu analizu i modeliranje, razvoj geoprostornih baza podataka, dizajn informacijskih sustava, interakciju ljudi i računala, te žičnu i bežičnu mrežnu tehnologiju. Geoinformatičke tehnologije uključuju geografske informacijske sustave, prostorne sustave za podršku u odlučivanju, globalne pozicijske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sustave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i daljinska istraživanja. Geoinformatika koristi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georačunanje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za analizu geoinformacija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. (</a:t>
            </a:r>
            <a:r>
              <a:rPr lang="hr-HR" sz="2000" dirty="0">
                <a:latin typeface="Calibri" pitchFamily="34" charset="0"/>
                <a:cs typeface="Calibri" pitchFamily="34" charset="0"/>
                <a:hlinkClick r:id="rId3"/>
              </a:rPr>
              <a:t>http://www.websters-online-dictionary.org/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0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13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688" y="459113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Jedno viđenje geoinformatike ...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14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87" y="1159071"/>
            <a:ext cx="685535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6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80418" y="607327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HGI – šok !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CS" sz="1200">
                <a:effectLst/>
                <a:latin typeface="Arial" pitchFamily="34" charset="0"/>
              </a:rPr>
              <a:t>HKOIG - 2. 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7F8148-D127-4283-929B-ADE66722102B}" type="slidenum">
              <a:rPr lang="en-US" sz="1200" smtClean="0">
                <a:effectLst/>
                <a:latin typeface="Arial" pitchFamily="34" charset="0"/>
              </a:rPr>
              <a:pPr eaLnBrk="1" hangingPunct="1"/>
              <a:t>15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effectLst/>
                <a:latin typeface="Arial" pitchFamily="34" charset="0"/>
              </a:rPr>
              <a:t>Opatija, 23.-25.10.2009.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6756" y="1290878"/>
            <a:ext cx="843698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i="1" dirty="0" smtClean="0">
                <a:latin typeface="Calibri" pitchFamily="34" charset="0"/>
                <a:cs typeface="Calibri" pitchFamily="34" charset="0"/>
              </a:rPr>
              <a:t>						             - </a:t>
            </a:r>
            <a:r>
              <a:rPr lang="hr-HR" sz="2000" i="1" dirty="0">
                <a:latin typeface="Calibri" pitchFamily="34" charset="0"/>
                <a:cs typeface="Calibri" pitchFamily="34" charset="0"/>
              </a:rPr>
              <a:t>26. srpanj 2010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-.</a:t>
            </a:r>
          </a:p>
          <a:p>
            <a:pPr algn="just"/>
            <a:r>
              <a:rPr lang="hr-HR" sz="800" dirty="0">
                <a:latin typeface="Calibri" pitchFamily="34" charset="0"/>
                <a:cs typeface="Calibri" pitchFamily="34" charset="0"/>
              </a:rPr>
              <a:t/>
            </a:r>
            <a:br>
              <a:rPr lang="hr-HR" sz="800" dirty="0">
                <a:latin typeface="Calibri" pitchFamily="34" charset="0"/>
                <a:cs typeface="Calibri" pitchFamily="34" charset="0"/>
              </a:rPr>
            </a:br>
            <a:r>
              <a:rPr lang="hr-HR" sz="2000" dirty="0">
                <a:latin typeface="Calibri" pitchFamily="34" charset="0"/>
                <a:cs typeface="Calibri" pitchFamily="34" charset="0"/>
              </a:rPr>
              <a:t>Poštovani prijatelji Hrvatskog geodetskog instituta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algn="just"/>
            <a:r>
              <a:rPr lang="hr-HR" sz="1000" dirty="0">
                <a:latin typeface="Calibri" pitchFamily="34" charset="0"/>
                <a:cs typeface="Calibri" pitchFamily="34" charset="0"/>
              </a:rPr>
              <a:t/>
            </a:r>
            <a:br>
              <a:rPr lang="hr-HR" sz="1000" dirty="0">
                <a:latin typeface="Calibri" pitchFamily="34" charset="0"/>
                <a:cs typeface="Calibri" pitchFamily="34" charset="0"/>
              </a:rPr>
            </a:br>
            <a:r>
              <a:rPr lang="hr-HR" sz="2000" dirty="0" smtClean="0">
                <a:latin typeface="Calibri" pitchFamily="34" charset="0"/>
                <a:cs typeface="Calibri" pitchFamily="34" charset="0"/>
              </a:rPr>
              <a:t>Moram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vam nažalost priopćiti lošu vijest za nas, a slobodan sam kazati i za hrvatsku geodeziju, da je Vlada Republike Hrvatske, u okviru provedbe Plana aktivnosti programa gospodarskog oporavka, na sjednici održanoj 23. srpnja 2010. godine donijela Zaključak kojim prihvaća Prijedlog reorganizacije agencija, zavoda, fondova i drugih pravnih osoba s javnim ovlastima, u okviru koje se pored ostaloga usvaja i pripajanje Hrvatskog geodetskog instituta Državnoj geodetskoj upravi. Time će HGI izgubiti pravni subjektivitet, a idućih će mjeseci (predvidivo do 1. listopada 2010.) Državna geodetska uprava preuzeti poslove, zaposlene, opremu, prava i obveze Instituta te financijska sredstva potrebna za obavljanje preuzetih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poslova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hr-HR" sz="2000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hr-HR" sz="2000" dirty="0" smtClean="0">
                <a:latin typeface="Calibri" pitchFamily="34" charset="0"/>
                <a:cs typeface="Calibri" pitchFamily="34" charset="0"/>
                <a:hlinkClick r:id="rId3"/>
              </a:rPr>
              <a:t>www.cgi.hr/news/prekidHGI.html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/>
            <a:endParaRPr lang="hr-HR" sz="2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r-HR" sz="2000" dirty="0">
                <a:latin typeface="Calibri" pitchFamily="34" charset="0"/>
                <a:cs typeface="Calibri" pitchFamily="34" charset="0"/>
              </a:rPr>
              <a:t>Priopćenje za javnost (</a:t>
            </a:r>
            <a:r>
              <a:rPr lang="hr-HR" sz="2000" dirty="0">
                <a:latin typeface="Calibri" pitchFamily="34" charset="0"/>
                <a:cs typeface="Calibri" pitchFamily="34" charset="0"/>
                <a:hlinkClick r:id="rId4"/>
              </a:rPr>
              <a:t>http://</a:t>
            </a:r>
            <a:r>
              <a:rPr lang="hr-HR" sz="2000" dirty="0" smtClean="0">
                <a:latin typeface="Calibri" pitchFamily="34" charset="0"/>
                <a:cs typeface="Calibri" pitchFamily="34" charset="0"/>
                <a:hlinkClick r:id="rId4"/>
              </a:rPr>
              <a:t>www.cgi.hr/doc/HGI_objava za javnost.pdf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687" y="418787"/>
            <a:ext cx="7686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2800" b="1" dirty="0" smtClean="0">
                <a:solidFill>
                  <a:srgbClr val="0000FF"/>
                </a:solidFill>
                <a:latin typeface="Calibri" pitchFamily="34" charset="0"/>
              </a:rPr>
              <a:t>HGI – ipak odgovor !</a:t>
            </a:r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CS" sz="1200">
                <a:effectLst/>
                <a:latin typeface="Arial" pitchFamily="34" charset="0"/>
              </a:rPr>
              <a:t>HKOIG - 2. 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7F8148-D127-4283-929B-ADE66722102B}" type="slidenum">
              <a:rPr lang="en-US" sz="1200" smtClean="0">
                <a:effectLst/>
                <a:latin typeface="Arial" pitchFamily="34" charset="0"/>
              </a:rPr>
              <a:pPr eaLnBrk="1" hangingPunct="1"/>
              <a:t>16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effectLst/>
                <a:latin typeface="Arial" pitchFamily="34" charset="0"/>
              </a:rPr>
              <a:t>Opatija, 23.-25.10.2009.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57" y="1083412"/>
            <a:ext cx="6166584" cy="51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4" y="1444043"/>
            <a:ext cx="8460000" cy="227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6" y="4213781"/>
            <a:ext cx="8460000" cy="1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25094" y="2903511"/>
            <a:ext cx="8460000" cy="801279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7235" y="4289196"/>
            <a:ext cx="8424000" cy="765223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CS" sz="1200">
                <a:effectLst/>
                <a:latin typeface="Arial" pitchFamily="34" charset="0"/>
              </a:rPr>
              <a:t>HKOIG - 2. 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7F8148-D127-4283-929B-ADE66722102B}" type="slidenum">
              <a:rPr lang="en-US" sz="1200" smtClean="0">
                <a:effectLst/>
                <a:latin typeface="Arial" pitchFamily="34" charset="0"/>
              </a:rPr>
              <a:pPr eaLnBrk="1" hangingPunct="1"/>
              <a:t>17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>
                <a:effectLst/>
                <a:latin typeface="Arial" pitchFamily="34" charset="0"/>
              </a:rPr>
              <a:t>Opatija, 23.-25.10.2009.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6" y="3014524"/>
            <a:ext cx="8676000" cy="2196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380106"/>
            <a:ext cx="7920000" cy="63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" y="2215837"/>
            <a:ext cx="7920000" cy="66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08698" y="5286859"/>
            <a:ext cx="82996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hr-HR" sz="2400" b="1" dirty="0" smtClean="0">
                <a:solidFill>
                  <a:srgbClr val="C00000"/>
                </a:solidFill>
                <a:latin typeface="Calibri" pitchFamily="34" charset="0"/>
              </a:rPr>
              <a:t>Konačno saznasmo: </a:t>
            </a:r>
          </a:p>
          <a:p>
            <a:pPr eaLnBrk="1" hangingPunct="1">
              <a:spcBef>
                <a:spcPts val="0"/>
              </a:spcBef>
            </a:pPr>
            <a:r>
              <a:rPr lang="hr-HR" sz="3000" b="1" dirty="0" smtClean="0">
                <a:solidFill>
                  <a:srgbClr val="0000FF"/>
                </a:solidFill>
                <a:latin typeface="Calibri" pitchFamily="34" charset="0"/>
              </a:rPr>
              <a:t>HGI je bila javna ustanova na određeno vrijeme !</a:t>
            </a:r>
            <a:endParaRPr lang="en-US" sz="3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29121" y="584354"/>
            <a:ext cx="62524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HGI </a:t>
            </a:r>
            <a:r>
              <a:rPr lang="hr-HR" sz="3200" b="1" dirty="0">
                <a:solidFill>
                  <a:srgbClr val="0000FF"/>
                </a:solidFill>
                <a:latin typeface="Calibri" pitchFamily="34" charset="0"/>
              </a:rPr>
              <a:t>-</a:t>
            </a: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 bratsko preuzimanje ! 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2876" y="1814336"/>
            <a:ext cx="4840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hlinkClick r:id="rId6"/>
              </a:rPr>
              <a:t>(http</a:t>
            </a:r>
            <a:r>
              <a:rPr lang="hr-HR" sz="1600" dirty="0">
                <a:hlinkClick r:id="rId6"/>
              </a:rPr>
              <a:t>://</a:t>
            </a:r>
            <a:r>
              <a:rPr lang="hr-HR" sz="1600" dirty="0" smtClean="0">
                <a:hlinkClick r:id="rId6"/>
              </a:rPr>
              <a:t>www.sabor.hr/Default.aspx?art=35553</a:t>
            </a:r>
            <a:r>
              <a:rPr lang="hr-HR" sz="1600" dirty="0" smtClean="0"/>
              <a:t>)</a:t>
            </a:r>
            <a:endParaRPr lang="hr-HR" sz="1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4262" y="3846137"/>
            <a:ext cx="8676000" cy="980388"/>
          </a:xfrm>
          <a:prstGeom prst="rect">
            <a:avLst/>
          </a:prstGeom>
          <a:solidFill>
            <a:srgbClr val="FFFF00">
              <a:alpha val="4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857544" y="2850078"/>
          <a:ext cx="3979888" cy="33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26" descr="magar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37" y="3525250"/>
            <a:ext cx="85396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lov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1887656" y="2666295"/>
            <a:ext cx="1112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66739" y="1632722"/>
            <a:ext cx="3877046" cy="584775"/>
          </a:xfrm>
          <a:prstGeom prst="rect">
            <a:avLst/>
          </a:prstGeom>
          <a:noFill/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ORGANIZACIJA PRIKUPLJANJA I OBRADE PODATAKA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279880" y="1614705"/>
            <a:ext cx="3675865" cy="2062103"/>
          </a:xfrm>
          <a:prstGeom prst="rect">
            <a:avLst/>
          </a:prstGeom>
          <a:noFill/>
          <a:ln w="12700" algn="ctr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16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PROIZVODI: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Zračni snimci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Aerotriangulacija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Digitalni model reljefa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Digitalni </a:t>
            </a:r>
            <a:r>
              <a:rPr lang="hr-HR" sz="1600" dirty="0" err="1">
                <a:solidFill>
                  <a:srgbClr val="0000FF"/>
                </a:solidFill>
                <a:latin typeface="Verdana" pitchFamily="34" charset="0"/>
                <a:cs typeface="+mn-cs"/>
              </a:rPr>
              <a:t>ortofoto</a:t>
            </a: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 DOP2/DOP5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Hrvatska osnovna karta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Topografske karte 1:25000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Digitalni katastar</a:t>
            </a:r>
          </a:p>
        </p:txBody>
      </p:sp>
      <p:cxnSp>
        <p:nvCxnSpPr>
          <p:cNvPr id="7183" name="Straight Arrow Connector 15"/>
          <p:cNvCxnSpPr>
            <a:cxnSpLocks noChangeShapeType="1"/>
          </p:cNvCxnSpPr>
          <p:nvPr/>
        </p:nvCxnSpPr>
        <p:spPr bwMode="auto">
          <a:xfrm flipV="1">
            <a:off x="4403039" y="4804104"/>
            <a:ext cx="1803073" cy="50055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26" descr="magar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18" y="3946564"/>
            <a:ext cx="85396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MCj01390190000[1]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5" y="4515085"/>
            <a:ext cx="864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t0.gstatic.com/images?q=tbn:0bPEHQXd39HOoM:http://juergenjjost.de/images/Geier.jpg">
            <a:hlinkClick r:id="rId11"/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38" y="3995934"/>
            <a:ext cx="792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81528" y="4203454"/>
            <a:ext cx="1149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 ...</a:t>
            </a:r>
            <a:endParaRPr lang="hr-HR" sz="4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0" y="226209"/>
            <a:ext cx="5260975" cy="954107"/>
          </a:xfrm>
          <a:prstGeom prst="homePlate">
            <a:avLst>
              <a:gd name="adj" fmla="val 18082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Hrvatski model</a:t>
            </a:r>
          </a:p>
          <a:p>
            <a:r>
              <a:rPr lang="hr-HR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Kontrole kvalitete do 2011.</a:t>
            </a:r>
            <a:endParaRPr lang="en-US" sz="20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1992205"/>
              </p:ext>
            </p:extLst>
          </p:nvPr>
        </p:nvGraphicFramePr>
        <p:xfrm>
          <a:off x="857544" y="2850078"/>
          <a:ext cx="3979888" cy="336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3" name="Picture 13" descr="lo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584892" y="2817126"/>
            <a:ext cx="1112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51582" y="1745846"/>
            <a:ext cx="3877046" cy="584775"/>
          </a:xfrm>
          <a:prstGeom prst="rect">
            <a:avLst/>
          </a:prstGeom>
          <a:noFill/>
          <a:ln w="12700" algn="ctr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16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ORGANIZACIJA PRIKUPLJANJA I OBRADE PODATAKA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251599" y="1727829"/>
            <a:ext cx="3675865" cy="2062103"/>
          </a:xfrm>
          <a:prstGeom prst="rect">
            <a:avLst/>
          </a:prstGeom>
          <a:noFill/>
          <a:ln w="12700" algn="ctr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16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PROIZVODI: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Zračni snimci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Aerotriangulacija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Digitalni model reljefa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Digitalni </a:t>
            </a:r>
            <a:r>
              <a:rPr lang="hr-HR" sz="1600" dirty="0" err="1">
                <a:solidFill>
                  <a:srgbClr val="0000FF"/>
                </a:solidFill>
                <a:latin typeface="Verdana" pitchFamily="34" charset="0"/>
                <a:cs typeface="+mn-cs"/>
              </a:rPr>
              <a:t>ortofoto</a:t>
            </a: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 DOP2/DOP5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Hrvatska osnovna karta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Topografske karte 1:25000</a:t>
            </a:r>
          </a:p>
          <a:p>
            <a:pPr>
              <a:buClr>
                <a:srgbClr val="547852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FF"/>
                </a:solidFill>
                <a:latin typeface="Verdana" pitchFamily="34" charset="0"/>
                <a:cs typeface="+mn-cs"/>
              </a:rPr>
              <a:t>Digitalni katastar</a:t>
            </a:r>
          </a:p>
        </p:txBody>
      </p:sp>
      <p:cxnSp>
        <p:nvCxnSpPr>
          <p:cNvPr id="7183" name="Straight Arrow Connector 15"/>
          <p:cNvCxnSpPr>
            <a:cxnSpLocks noChangeShapeType="1"/>
          </p:cNvCxnSpPr>
          <p:nvPr/>
        </p:nvCxnSpPr>
        <p:spPr bwMode="auto">
          <a:xfrm flipV="1">
            <a:off x="4516163" y="4468304"/>
            <a:ext cx="1545272" cy="54412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6158992" y="3978514"/>
            <a:ext cx="1149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 ...</a:t>
            </a:r>
            <a:endParaRPr lang="hr-HR" sz="4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0" y="226209"/>
            <a:ext cx="5260975" cy="954107"/>
          </a:xfrm>
          <a:prstGeom prst="homePlate">
            <a:avLst>
              <a:gd name="adj" fmla="val 18082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Hrvatski model</a:t>
            </a:r>
          </a:p>
          <a:p>
            <a:r>
              <a:rPr lang="hr-HR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Kontrole kvalitete od 2011. - ...</a:t>
            </a:r>
            <a:endParaRPr lang="en-US" sz="20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0560" y="4649399"/>
            <a:ext cx="1149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  ...</a:t>
            </a:r>
            <a:endParaRPr lang="hr-HR" sz="44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5"/>
          <p:cNvCxnSpPr>
            <a:cxnSpLocks noChangeShapeType="1"/>
          </p:cNvCxnSpPr>
          <p:nvPr/>
        </p:nvCxnSpPr>
        <p:spPr bwMode="auto">
          <a:xfrm flipV="1">
            <a:off x="4527158" y="5041492"/>
            <a:ext cx="1534277" cy="7620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444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03343" y="658279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Sažetak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9500" y="1473279"/>
            <a:ext cx="8001000" cy="266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hr-HR" sz="2000" dirty="0">
                <a:latin typeface="Calibri" pitchFamily="34" charset="0"/>
                <a:cs typeface="Calibri" pitchFamily="34" charset="0"/>
              </a:rPr>
              <a:t>Prezentacija se bavi aktualnim stanjem geodetske znanosti i struke u Hrvatskoj, oslanjajući se na sve što ih je obilježilo zadnjih godina, od nemalih promjena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koje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su se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dogodile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u području edukacije kadra, staleške strukovne problematike, do sustava državne izmjere i katastra. Pri tome se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ukazuje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na nesumnjive uspjehe koji su ostvareni, ali u dobroj namjeri i kritički analiziraju uočeni problemi koji bi mogli, ukoliko kao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struka u cjelini ne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reagiramo na vrijeme, dovesti do određenog unazađenja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geodezije idućih </a:t>
            </a:r>
            <a:r>
              <a:rPr lang="hr-HR" sz="2000" dirty="0">
                <a:latin typeface="Calibri" pitchFamily="34" charset="0"/>
                <a:cs typeface="Calibri" pitchFamily="34" charset="0"/>
              </a:rPr>
              <a:t>godina. </a:t>
            </a:r>
            <a:endParaRPr lang="hr-HR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2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3343" y="4205536"/>
            <a:ext cx="8001000" cy="19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hr-HR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Važna napomena</a:t>
            </a:r>
            <a:r>
              <a:rPr lang="hr-HR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hr-HR" sz="2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endParaRPr lang="hr-HR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r-HR" sz="2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Prezentacija predstavlja vlastita razmišljanja i stavove autora s gotovo 13-godišnjim statusom redovitog profesora zagrebačkog sveučilišta, od čega 9 godina u trajnom zvanju!</a:t>
            </a:r>
            <a:endParaRPr lang="hr-HR" sz="22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0099FF"/>
              </a:buClr>
              <a:buSzPct val="65000"/>
              <a:defRPr/>
            </a:pP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02895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sr-Latn-R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27901" y="844119"/>
            <a:ext cx="8276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buClr>
                <a:schemeClr val="bg1"/>
              </a:buClr>
              <a:buSzPct val="120000"/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Umjesto zaključka o geodeziji u društvu znanja !</a:t>
            </a:r>
            <a:endParaRPr lang="hr-HR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2009" y="2439594"/>
            <a:ext cx="7920000" cy="648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FF0000"/>
              </a:buClr>
              <a:buSzPct val="120000"/>
            </a:pPr>
            <a:r>
              <a:rPr lang="hr-HR" sz="3200" dirty="0" smtClean="0">
                <a:latin typeface="Calibri" pitchFamily="34" charset="0"/>
              </a:rPr>
              <a:t>  Ne sliči li vam ovo ipak na neku vrst “zezije” ?</a:t>
            </a:r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RS" sz="1200" smtClean="0"/>
              <a:t>HKOIG-3.simpozij</a:t>
            </a:r>
            <a:endParaRPr 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B97A7-DDE6-41B8-82CA-3EEEF2E4DF88}" type="slidenum">
              <a:rPr lang="en-US" sz="1200" smtClean="0"/>
              <a:pPr>
                <a:defRPr/>
              </a:pPr>
              <a:t>20</a:t>
            </a:fld>
            <a:endParaRPr lang="en-US" sz="12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Opatija, 22.-23.10.2010.</a:t>
            </a:r>
            <a:endParaRPr lang="en-US" sz="12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3577" y="3628965"/>
            <a:ext cx="7920000" cy="584775"/>
          </a:xfrm>
          <a:prstGeom prst="rect">
            <a:avLst/>
          </a:prstGeom>
          <a:solidFill>
            <a:srgbClr val="0000FF">
              <a:alpha val="38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FF0000"/>
              </a:buClr>
              <a:buSzPct val="120000"/>
            </a:pPr>
            <a:r>
              <a:rPr lang="hr-HR" sz="3200" dirty="0" smtClean="0">
                <a:latin typeface="Calibri" pitchFamily="34" charset="0"/>
              </a:rPr>
              <a:t>  Zaključak prepuštam vama 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0213" y="3959225"/>
            <a:ext cx="8310562" cy="820738"/>
          </a:xfrm>
          <a:prstGeom prst="rect">
            <a:avLst/>
          </a:prstGeom>
        </p:spPr>
        <p:txBody>
          <a:bodyPr lIns="92075" tIns="46038" rIns="92075" bIns="46038"/>
          <a:lstStyle/>
          <a:p>
            <a:pPr algn="ctr">
              <a:defRPr/>
            </a:pPr>
            <a:r>
              <a:rPr lang="hr-HR" sz="3200" b="1" kern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tomislav.basic@geof.hr</a:t>
            </a:r>
            <a:endParaRPr lang="en-US" sz="3200" kern="0" dirty="0">
              <a:solidFill>
                <a:srgbClr val="C0000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8" y="2290763"/>
            <a:ext cx="8310562" cy="1165225"/>
          </a:xfrm>
          <a:prstGeom prst="rect">
            <a:avLst/>
          </a:prstGeo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H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V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A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L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A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N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A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P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A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Ž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NJ</a:t>
            </a:r>
            <a:r>
              <a:rPr lang="hr-HR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6000" b="1" kern="0">
                <a:solidFill>
                  <a:srgbClr val="0000FF"/>
                </a:solidFill>
                <a:latin typeface="Calibri" pitchFamily="34" charset="0"/>
                <a:ea typeface="+mj-ea"/>
                <a:cs typeface="+mj-cs"/>
              </a:rPr>
              <a:t>I !</a:t>
            </a:r>
            <a:endParaRPr lang="en-US" sz="6000" kern="0">
              <a:solidFill>
                <a:srgbClr val="0000FF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688" y="450808"/>
            <a:ext cx="7715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Prije priče o geodeziji i geoinformatici !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flipH="1">
            <a:off x="4008817" y="1234601"/>
            <a:ext cx="4970350" cy="52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r-HR" dirty="0" smtClean="0">
                <a:latin typeface="Calibri" pitchFamily="34" charset="0"/>
                <a:cs typeface="Calibri" pitchFamily="34" charset="0"/>
              </a:rPr>
              <a:t>Knjiga </a:t>
            </a:r>
            <a:r>
              <a:rPr lang="hr-HR" dirty="0">
                <a:latin typeface="Calibri" pitchFamily="34" charset="0"/>
                <a:cs typeface="Calibri" pitchFamily="34" charset="0"/>
              </a:rPr>
              <a:t>jest povijest klike međunarodnih bankara, koji su stvorili Wall Street i koji i danas njime vladaju,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... kronika </a:t>
            </a:r>
            <a:r>
              <a:rPr lang="hr-HR" dirty="0">
                <a:latin typeface="Calibri" pitchFamily="34" charset="0"/>
                <a:cs typeface="Calibri" pitchFamily="34" charset="0"/>
              </a:rPr>
              <a:t>uspona šačice ljudi koji su sebe držali posebnom silom, izvan i iznad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zakona ...</a:t>
            </a:r>
            <a:endParaRPr lang="hr-HR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10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dirty="0">
                <a:latin typeface="Calibri" pitchFamily="34" charset="0"/>
                <a:cs typeface="Calibri" pitchFamily="34" charset="0"/>
              </a:rPr>
              <a:t>Kriza koja se rasplamsala 2007. godine, ispočetka u svezi sa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sekuritizacijom </a:t>
            </a:r>
            <a:r>
              <a:rPr lang="hr-HR" dirty="0">
                <a:latin typeface="Calibri" pitchFamily="34" charset="0"/>
                <a:cs typeface="Calibri" pitchFamily="34" charset="0"/>
              </a:rPr>
              <a:t>visoko rizičnih „drugorazrednih" hipotekarnih kredita, uzdrmala je temelje financijskog sustava kao nijedna druga kriza do danas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1000" dirty="0" smtClean="0"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Knjiga 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je treći dio trilogije koja cjelovito razrađuje riječi što ih je sredinom sedamdesetih godina 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prošlog stoljeća izrekao 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američki ministar vanjskih poslova </a:t>
            </a:r>
            <a:r>
              <a:rPr lang="hr-HR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Henry Kissinger</a:t>
            </a:r>
            <a:r>
              <a:rPr lang="hr-H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koje glase: </a:t>
            </a:r>
            <a:r>
              <a:rPr lang="hr-H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„</a:t>
            </a:r>
            <a:r>
              <a:rPr lang="hr-H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Kontroliraj naftu i kontrolirat ćeš cijele </a:t>
            </a:r>
            <a:r>
              <a:rPr lang="hr-H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države</a:t>
            </a:r>
            <a:r>
              <a:rPr lang="hr-HR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 Kontroliraj hranu i kontrolirat ćeš ljude. Kontroliraj novac i kontrolirat ćeš cijeli svijet!"</a:t>
            </a:r>
            <a:endParaRPr lang="hr-HR" kern="0" dirty="0">
              <a:solidFill>
                <a:srgbClr val="0000FF"/>
              </a:solidFill>
              <a:latin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0099FF"/>
              </a:buClr>
              <a:buSzPct val="65000"/>
              <a:defRPr/>
            </a:pPr>
            <a:endParaRPr lang="en-US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3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pic>
        <p:nvPicPr>
          <p:cNvPr id="7" name="Picture 6" descr="Bogovi novc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4" y="1296805"/>
            <a:ext cx="3302221" cy="4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90527" y="4793198"/>
            <a:ext cx="1828800" cy="13716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6256" y="452376"/>
            <a:ext cx="61770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Kada je i kako sve krenulo nizbrdo?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67668" y="323692"/>
            <a:ext cx="713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Geodetske sastavnice (1)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3633" y="1032674"/>
            <a:ext cx="8531257" cy="53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Trenutno (kraj listopada 2010.) tzv. </a:t>
            </a:r>
            <a:r>
              <a:rPr lang="hr-HR" sz="20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geodetski sustav RH </a:t>
            </a:r>
            <a:r>
              <a:rPr lang="hr-HR" sz="2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čine</a:t>
            </a:r>
            <a:r>
              <a:rPr lang="hr-HR" sz="20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:</a:t>
            </a:r>
            <a:endParaRPr lang="hr-HR" sz="20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8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Državna geodetska uprava (DGU) 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kao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>
                <a:latin typeface="Calibri" pitchFamily="34" charset="0"/>
                <a:cs typeface="Calibri" pitchFamily="34" charset="0"/>
              </a:rPr>
              <a:t>državna upravna organizacija koja obavlja upravne i stručne poslove iz područja geodezije, kartografije, katastra i fotogrametrije,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vodi </a:t>
            </a:r>
            <a:r>
              <a:rPr lang="hr-HR" dirty="0">
                <a:latin typeface="Calibri" pitchFamily="34" charset="0"/>
                <a:cs typeface="Calibri" pitchFamily="34" charset="0"/>
              </a:rPr>
              <a:t>brigu o informatizaciji katastra i geodetsko-prostornog sustava, državnoj službenoj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kartografiji, geodetskoj dokumentaciji</a:t>
            </a:r>
            <a:r>
              <a:rPr lang="hr-HR" dirty="0">
                <a:latin typeface="Calibri" pitchFamily="34" charset="0"/>
                <a:cs typeface="Calibri" pitchFamily="34" charset="0"/>
              </a:rPr>
              <a:t>, statističkim podacima o katastru nekretnina, prostornim jedinicama i vodovima, geodetsko-katastarskim poslovima za državnu granicu (</a:t>
            </a:r>
            <a:r>
              <a:rPr lang="hr-HR" dirty="0">
                <a:latin typeface="Calibri" pitchFamily="34" charset="0"/>
                <a:cs typeface="Calibri" pitchFamily="34" charset="0"/>
                <a:hlinkClick r:id="rId3"/>
              </a:rPr>
              <a:t>http://www.dgu.hr</a:t>
            </a:r>
            <a:r>
              <a:rPr lang="hr-HR" dirty="0" smtClean="0">
                <a:latin typeface="Calibri" pitchFamily="34" charset="0"/>
                <a:cs typeface="Calibri" pitchFamily="34" charset="0"/>
                <a:hlinkClick r:id="rId3"/>
              </a:rPr>
              <a:t>/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).</a:t>
            </a:r>
            <a:endParaRPr lang="hr-H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10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Geodetski fakultet (GF)</a:t>
            </a:r>
            <a:r>
              <a:rPr lang="hr-H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kao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javno </a:t>
            </a:r>
            <a:r>
              <a:rPr lang="hr-HR" dirty="0">
                <a:latin typeface="Calibri" pitchFamily="34" charset="0"/>
                <a:cs typeface="Calibri" pitchFamily="34" charset="0"/>
              </a:rPr>
              <a:t>visoko učilište u sastavu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Sveučilišta u Zagrebu, </a:t>
            </a:r>
            <a:r>
              <a:rPr lang="hr-HR" dirty="0">
                <a:latin typeface="Calibri" pitchFamily="34" charset="0"/>
                <a:cs typeface="Calibri" pitchFamily="34" charset="0"/>
              </a:rPr>
              <a:t>koje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sukladno zakonima ustrojava </a:t>
            </a:r>
            <a:r>
              <a:rPr lang="hr-HR" dirty="0">
                <a:latin typeface="Calibri" pitchFamily="34" charset="0"/>
                <a:cs typeface="Calibri" pitchFamily="34" charset="0"/>
              </a:rPr>
              <a:t>i izvodi sveučilišne studije, znanstveni i visokostručni rad u znanstvenom području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geodezije </a:t>
            </a:r>
            <a:r>
              <a:rPr lang="hr-HR" dirty="0">
                <a:latin typeface="Calibri" pitchFamily="34" charset="0"/>
                <a:cs typeface="Calibri" pitchFamily="34" charset="0"/>
              </a:rPr>
              <a:t>(</a:t>
            </a:r>
            <a:r>
              <a:rPr lang="hr-HR" dirty="0">
                <a:latin typeface="Calibri" pitchFamily="34" charset="0"/>
                <a:cs typeface="Calibri" pitchFamily="34" charset="0"/>
                <a:hlinkClick r:id="rId4"/>
              </a:rPr>
              <a:t>http://</a:t>
            </a:r>
            <a:r>
              <a:rPr lang="hr-HR" dirty="0" smtClean="0">
                <a:latin typeface="Calibri" pitchFamily="34" charset="0"/>
                <a:cs typeface="Calibri" pitchFamily="34" charset="0"/>
                <a:hlinkClick r:id="rId4"/>
              </a:rPr>
              <a:t>www.geof.hr/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1000" dirty="0" smtClean="0"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Hrvatsko </a:t>
            </a:r>
            <a:r>
              <a:rPr lang="pl-PL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kartografsko društvo (HKD) </a:t>
            </a:r>
            <a:r>
              <a:rPr lang="pl-PL" dirty="0">
                <a:latin typeface="Calibri" pitchFamily="34" charset="0"/>
                <a:cs typeface="Calibri" pitchFamily="34" charset="0"/>
              </a:rPr>
              <a:t>je strukovna udruga kartografa i drugih osoba koje pokazuju posebno zanimanje za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kartografiju (</a:t>
            </a:r>
            <a:r>
              <a:rPr lang="pl-PL" dirty="0">
                <a:latin typeface="Calibri" pitchFamily="34" charset="0"/>
                <a:cs typeface="Calibri" pitchFamily="34" charset="0"/>
                <a:hlinkClick r:id="rId5"/>
              </a:rPr>
              <a:t>http://www.kartografija.hr</a:t>
            </a:r>
            <a:r>
              <a:rPr lang="pl-PL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pl-PL" sz="1000" dirty="0" smtClean="0"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000" kern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Hrvatsko </a:t>
            </a:r>
            <a:r>
              <a:rPr lang="hr-HR" sz="20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geodetsko društvo (HGD) </a:t>
            </a:r>
            <a:r>
              <a:rPr lang="hr-HR" dirty="0">
                <a:latin typeface="Calibri" pitchFamily="34" charset="0"/>
                <a:cs typeface="Calibri" pitchFamily="34" charset="0"/>
              </a:rPr>
              <a:t>je strukovna zajednica geodetskih udruga koje djeluju na području Republike Hrvatske, a čine ju županijske geodetske udruge koje okupljaju inženjere i tehničare geodezije, te znanstvene, upravne i druge djelatnike koji se bave geodetskim i drugim srodnim poslovima</a:t>
            </a:r>
            <a:r>
              <a:rPr lang="hr-H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hr-H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/>
              </a:rPr>
              <a:t>http://www.hgd1952.hr</a:t>
            </a:r>
            <a:r>
              <a:rPr lang="hr-HR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pl-PL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6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0099FF"/>
              </a:buClr>
              <a:buSzPct val="65000"/>
              <a:defRPr/>
            </a:pP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4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48814" y="322570"/>
            <a:ext cx="713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Geodetske sastavnice (2)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4779" y="977608"/>
            <a:ext cx="8421403" cy="536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Hrvatska komora </a:t>
            </a:r>
            <a:r>
              <a:rPr lang="hr-HR" sz="2000" kern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ovlaštenih inženjera geodezije (HKOIG) </a:t>
            </a:r>
            <a:r>
              <a:rPr lang="vi-VN" dirty="0">
                <a:latin typeface="Calibri" pitchFamily="34" charset="0"/>
                <a:cs typeface="Calibri" pitchFamily="34" charset="0"/>
              </a:rPr>
              <a:t>je samostalna strukovna organizacija koja čuva ugled, čast i prava ovlaštenih inženjera geodezije, promiče, zastupa i usklađuje njihove zajedničke interese pred državnim i drugim tijelima u zemlji i inozemstvu te skrbi da ovlašteni inženjeri geodezije savjesno i u skladu sa Zakonom o obavljanju geodetske djelatnosti i javnim interesom obavljaju svoje poslove i pritom štite i unaprjeđuju hrvatsku geodetsku djelatnost</a:t>
            </a:r>
            <a:r>
              <a:rPr lang="hr-HR" dirty="0">
                <a:latin typeface="Calibri" pitchFamily="34" charset="0"/>
                <a:cs typeface="Calibri" pitchFamily="34" charset="0"/>
              </a:rPr>
              <a:t> (</a:t>
            </a:r>
            <a:r>
              <a:rPr lang="hr-HR" dirty="0">
                <a:latin typeface="Calibri" pitchFamily="34" charset="0"/>
                <a:cs typeface="Calibri" pitchFamily="34" charset="0"/>
                <a:hlinkClick r:id="rId3"/>
              </a:rPr>
              <a:t>http://www.hkoig.hr/</a:t>
            </a:r>
            <a:r>
              <a:rPr lang="hr-HR" dirty="0">
                <a:latin typeface="Calibri" pitchFamily="34" charset="0"/>
                <a:cs typeface="Calibri" pitchFamily="34" charset="0"/>
              </a:rPr>
              <a:t>)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1000" dirty="0" smtClean="0"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HUP- </a:t>
            </a:r>
            <a:r>
              <a:rPr lang="hr-H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Udruga </a:t>
            </a:r>
            <a:r>
              <a:rPr lang="hr-H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geodetske geoinformatičke </a:t>
            </a:r>
            <a:r>
              <a:rPr lang="hr-H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struke (HUP-UGGS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je dobrovoljna i neovisna udruga poslodavaca koja štiti i promiče prava i interese svojih članova osobito u području uređivanja uvjeta poslovanja, odnosa s tijelima državne vlasti, sindikatima, radnog i socijalnog te gospodarskog zakonodavstva, kolektivnog pregovaranja i sklapanja kolektivnih ugovora, radnih sporova, te drugih pitanja važnih za gospodarski i socijalni položaj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poslodavaca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pl-PL" dirty="0" smtClean="0">
                <a:latin typeface="Calibri" pitchFamily="34" charset="0"/>
                <a:cs typeface="Calibri" pitchFamily="34" charset="0"/>
                <a:hlinkClick r:id="rId4"/>
              </a:rPr>
              <a:t>http</a:t>
            </a:r>
            <a:r>
              <a:rPr lang="pl-PL" dirty="0">
                <a:latin typeface="Calibri" pitchFamily="34" charset="0"/>
                <a:cs typeface="Calibri" pitchFamily="34" charset="0"/>
                <a:hlinkClick r:id="rId4"/>
              </a:rPr>
              <a:t>://</a:t>
            </a:r>
            <a:r>
              <a:rPr lang="pl-PL" dirty="0" smtClean="0">
                <a:latin typeface="Calibri" pitchFamily="34" charset="0"/>
                <a:cs typeface="Calibri" pitchFamily="34" charset="0"/>
                <a:hlinkClick r:id="rId4"/>
              </a:rPr>
              <a:t>www.hup.hr/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), i</a:t>
            </a: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pl-PL" sz="1000" dirty="0" smtClean="0"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Još samo simbolički </a:t>
            </a:r>
            <a:r>
              <a:rPr lang="hr-H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Hrvatski geodetski i</a:t>
            </a:r>
            <a:r>
              <a:rPr lang="vi-VN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nstitut </a:t>
            </a:r>
            <a:r>
              <a:rPr lang="hr-H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(HGI) </a:t>
            </a:r>
            <a:r>
              <a:rPr lang="hr-HR" dirty="0">
                <a:latin typeface="Calibri" pitchFamily="34" charset="0"/>
                <a:cs typeface="Calibri" pitchFamily="34" charset="0"/>
              </a:rPr>
              <a:t>koji je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u okviru svoje djelatnosti obavlja</a:t>
            </a:r>
            <a:r>
              <a:rPr lang="hr-HR" dirty="0">
                <a:latin typeface="Calibri" pitchFamily="34" charset="0"/>
                <a:cs typeface="Calibri" pitchFamily="34" charset="0"/>
              </a:rPr>
              <a:t>o</a:t>
            </a:r>
            <a:r>
              <a:rPr lang="vi-VN" dirty="0">
                <a:latin typeface="Calibri" pitchFamily="34" charset="0"/>
                <a:cs typeface="Calibri" pitchFamily="34" charset="0"/>
              </a:rPr>
              <a:t> visoko-stručne, istraživačke i razvojne poslove državne izmjere i katastra nekretnina koji su od interesa za R</a:t>
            </a:r>
            <a:r>
              <a:rPr lang="hr-HR" dirty="0">
                <a:latin typeface="Calibri" pitchFamily="34" charset="0"/>
                <a:cs typeface="Calibri" pitchFamily="34" charset="0"/>
              </a:rPr>
              <a:t>H, </a:t>
            </a:r>
            <a:r>
              <a:rPr lang="vi-VN" dirty="0">
                <a:latin typeface="Calibri" pitchFamily="34" charset="0"/>
                <a:cs typeface="Calibri" pitchFamily="34" charset="0"/>
              </a:rPr>
              <a:t>određen</a:t>
            </a:r>
            <a:r>
              <a:rPr lang="hr-HR" dirty="0">
                <a:latin typeface="Calibri" pitchFamily="34" charset="0"/>
                <a:cs typeface="Calibri" pitchFamily="34" charset="0"/>
              </a:rPr>
              <a:t>e</a:t>
            </a:r>
            <a:r>
              <a:rPr lang="vi-VN" dirty="0">
                <a:latin typeface="Calibri" pitchFamily="34" charset="0"/>
                <a:cs typeface="Calibri" pitchFamily="34" charset="0"/>
              </a:rPr>
              <a:t> Zakonom o državnoj izmjeri i katastru nekretnina (N</a:t>
            </a:r>
            <a:r>
              <a:rPr lang="hr-HR" dirty="0">
                <a:latin typeface="Calibri" pitchFamily="34" charset="0"/>
                <a:cs typeface="Calibri" pitchFamily="34" charset="0"/>
              </a:rPr>
              <a:t>.N. </a:t>
            </a:r>
            <a:r>
              <a:rPr lang="vi-VN" dirty="0">
                <a:latin typeface="Calibri" pitchFamily="34" charset="0"/>
                <a:cs typeface="Calibri" pitchFamily="34" charset="0"/>
              </a:rPr>
              <a:t>16/07)</a:t>
            </a:r>
            <a:r>
              <a:rPr lang="hr-HR" dirty="0">
                <a:latin typeface="Calibri" pitchFamily="34" charset="0"/>
                <a:cs typeface="Calibri" pitchFamily="34" charset="0"/>
              </a:rPr>
              <a:t>;</a:t>
            </a:r>
            <a:r>
              <a:rPr lang="vi-VN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>
                <a:latin typeface="Calibri" pitchFamily="34" charset="0"/>
                <a:cs typeface="Calibri" pitchFamily="34" charset="0"/>
              </a:rPr>
              <a:t>(</a:t>
            </a:r>
            <a:r>
              <a:rPr lang="hr-HR" dirty="0">
                <a:latin typeface="Calibri" pitchFamily="34" charset="0"/>
                <a:cs typeface="Calibri" pitchFamily="34" charset="0"/>
                <a:hlinkClick r:id="rId5"/>
              </a:rPr>
              <a:t>http://www.cgi.hr/</a:t>
            </a:r>
            <a:r>
              <a:rPr lang="hr-HR" dirty="0">
                <a:latin typeface="Calibri" pitchFamily="34" charset="0"/>
                <a:cs typeface="Calibri" pitchFamily="34" charset="0"/>
              </a:rPr>
              <a:t>)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...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hr-HR" sz="20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0099FF"/>
              </a:buClr>
              <a:buSzPct val="65000"/>
              <a:defRPr/>
            </a:pP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dirty="0" smtClean="0">
                <a:effectLst/>
                <a:latin typeface="Arial" pitchFamily="34" charset="0"/>
              </a:rPr>
              <a:t>HKOIG-3.simpozij</a:t>
            </a:r>
            <a:endParaRPr lang="en-US" sz="1200" dirty="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5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dirty="0" err="1" smtClean="0">
                <a:effectLst/>
                <a:latin typeface="Arial" pitchFamily="34" charset="0"/>
              </a:rPr>
              <a:t>Opatija</a:t>
            </a:r>
            <a:r>
              <a:rPr lang="en-US" sz="1200" dirty="0" smtClean="0">
                <a:effectLst/>
                <a:latin typeface="Arial" pitchFamily="34" charset="0"/>
              </a:rPr>
              <a:t>, 22.-23.10.2010.</a:t>
            </a:r>
            <a:endParaRPr lang="en-US" sz="1200" dirty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31250" y="541338"/>
            <a:ext cx="713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HKOIG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6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40" y="1416873"/>
            <a:ext cx="6276975" cy="44767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688" y="503630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GF - novi curriculum (Bolonja)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2938" y="1232665"/>
            <a:ext cx="8001000" cy="500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Ministar znanosti, obrazovanja i športa izdao je </a:t>
            </a:r>
            <a:r>
              <a:rPr lang="hr-HR" sz="22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2. lipnja 2005. godine</a:t>
            </a:r>
            <a:r>
              <a:rPr lang="hr-HR" sz="22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:</a:t>
            </a:r>
            <a:endParaRPr lang="hr-HR" sz="22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12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b="1" dirty="0" smtClean="0">
                <a:solidFill>
                  <a:srgbClr val="0000FF"/>
                </a:solidFill>
                <a:latin typeface="Calibri" pitchFamily="34" charset="0"/>
                <a:cs typeface="+mn-cs"/>
              </a:rPr>
              <a:t>Dopusnice</a:t>
            </a: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Geodetskom fakultetu za izvođenje preddiplomskog studija Geodezija i geoinformatika (3 godine, 180 ECTS) te diplomskog studija Geodezija i geoinformatika (2 godine, 120 ECTS). </a:t>
            </a:r>
            <a:endParaRPr lang="hr-HR" sz="2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10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To znači da je ove akad. god. 2010/2011. upisana šesta generacija na preddiplomskom studiju i treća generacija na diplomskom studiju. </a:t>
            </a:r>
            <a:endParaRPr lang="hr-HR" sz="2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10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kern="0" dirty="0" smtClean="0">
                <a:solidFill>
                  <a:srgbClr val="000000"/>
                </a:solidFill>
                <a:latin typeface="Calibri" pitchFamily="34" charset="0"/>
              </a:rPr>
              <a:t>Rok </a:t>
            </a:r>
            <a:r>
              <a:rPr lang="hr-HR" sz="2200" kern="0" dirty="0">
                <a:solidFill>
                  <a:srgbClr val="000000"/>
                </a:solidFill>
                <a:latin typeface="Calibri" pitchFamily="34" charset="0"/>
              </a:rPr>
              <a:t>za završetak studija po starom (</a:t>
            </a:r>
            <a:r>
              <a:rPr lang="hr-HR" sz="2200" kern="0" dirty="0" smtClean="0">
                <a:solidFill>
                  <a:srgbClr val="000000"/>
                </a:solidFill>
                <a:latin typeface="Calibri" pitchFamily="34" charset="0"/>
              </a:rPr>
              <a:t>dodiplomski </a:t>
            </a:r>
            <a:r>
              <a:rPr lang="hr-HR" sz="2200" kern="0" dirty="0">
                <a:solidFill>
                  <a:srgbClr val="000000"/>
                </a:solidFill>
                <a:latin typeface="Calibri" pitchFamily="34" charset="0"/>
              </a:rPr>
              <a:t>studij geodezije od 9 semestara) je kraj 2012. godine</a:t>
            </a:r>
            <a:r>
              <a:rPr lang="hr-HR" sz="2200" kern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hr-HR" sz="22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10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Odobren i izvodi se poslijediplomski doktorski studij</a:t>
            </a:r>
            <a:endParaRPr lang="hr-HR" sz="2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0099FF"/>
              </a:buClr>
              <a:buSzPct val="65000"/>
              <a:defRPr/>
            </a:pP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7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3511" y="1251518"/>
            <a:ext cx="8001000" cy="50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Prijelaz s dodiplomskog (5 godina) studija na sustav 3+2 bio je 2005. zapravo nametnut, a da Geodetski fakultet (ali i drugi) za to nije bio spreman, kako kadrovski, tako i logistički, a može se reći ni psihički.</a:t>
            </a:r>
            <a:endParaRPr lang="hr-HR" sz="2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8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U prve dvije generacije upisivan je preveliki broj studenata, do 2010/2011. generacije temeljem ocjena u srednjoj školi i klasifikacijskog testa, a ove godine po prvi puta na temelju ocjena i državne mature; hoće li se pokazati razlika u kvaliteti upisanih ostaje za vidjeti.</a:t>
            </a:r>
            <a:endParaRPr lang="hr-HR" sz="22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endParaRPr lang="hr-HR" sz="8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buFont typeface="Wingdings" pitchFamily="2" charset="2"/>
              <a:buChar char="Ø"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Kao najvažnije probleme u izvođenju nastave istakao bih: vrlo loš odnos broja asistenata i studenata u grupama, kronični nedostatak instrumentarija, neadekvatna praksa, sve slabije predznanje temeljnih predmeta iz srednje škole (matematika, fizika)  ...</a:t>
            </a:r>
            <a:endParaRPr lang="hr-HR" sz="22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endParaRPr lang="hr-HR" sz="8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  <a:p>
            <a:pPr marL="323850" indent="-323850" algn="just">
              <a:spcBef>
                <a:spcPts val="0"/>
              </a:spcBef>
              <a:buClr>
                <a:srgbClr val="0099FF"/>
              </a:buClr>
              <a:buSzPct val="65000"/>
              <a:defRPr/>
            </a:pP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8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99272" y="456495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GF - novi curriculum (Bolonja) ...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3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74688" y="503630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3200" b="1" dirty="0" smtClean="0">
                <a:solidFill>
                  <a:srgbClr val="0000FF"/>
                </a:solidFill>
                <a:latin typeface="Calibri" pitchFamily="34" charset="0"/>
              </a:rPr>
              <a:t>Mišljenje studen(a)ta 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3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r-Latn-RS" sz="1200" smtClean="0">
                <a:effectLst/>
                <a:latin typeface="Arial" pitchFamily="34" charset="0"/>
              </a:rPr>
              <a:t>HKOIG-3.simpozij</a:t>
            </a:r>
            <a:endParaRPr lang="en-US" sz="1200">
              <a:effectLst/>
              <a:latin typeface="Arial" pitchFamily="34" charset="0"/>
            </a:endParaRPr>
          </a:p>
        </p:txBody>
      </p:sp>
      <p:sp>
        <p:nvSpPr>
          <p:cNvPr id="1331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9AF8AE-4803-4786-B0D4-06F281A21515}" type="slidenum">
              <a:rPr lang="en-US" sz="1200" smtClean="0">
                <a:effectLst/>
                <a:latin typeface="Arial" pitchFamily="34" charset="0"/>
              </a:rPr>
              <a:pPr eaLnBrk="1" hangingPunct="1"/>
              <a:t>9</a:t>
            </a:fld>
            <a:endParaRPr lang="en-US" sz="1200" smtClean="0">
              <a:effectLst/>
              <a:latin typeface="Arial" pitchFamily="34" charset="0"/>
            </a:endParaRP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effectLst/>
                <a:latin typeface="Arial" pitchFamily="34" charset="0"/>
              </a:rPr>
              <a:t>Opatija, 22.-23.10.2010.</a:t>
            </a:r>
            <a:endParaRPr lang="en-US" sz="1200">
              <a:effectLst/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8" y="1238074"/>
            <a:ext cx="7262983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2967" y="622147"/>
            <a:ext cx="243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Ekscentar, br. 9, 2007.</a:t>
            </a: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2937" y="4516494"/>
            <a:ext cx="8067429" cy="18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0"/>
              </a:spcBef>
              <a:buClr>
                <a:srgbClr val="7030A0"/>
              </a:buClr>
              <a:buSzPct val="100000"/>
              <a:defRPr/>
            </a:pPr>
            <a:r>
              <a:rPr lang="hr-HR" sz="2200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Najvažnije</a:t>
            </a:r>
            <a:r>
              <a:rPr lang="hr-HR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: (Ctrl+C, Ctrl+V), Serijska proizvodnja geodeta, Nedostatak obrazovnog kadra, Nedostatak instrumentarija, Nekonzistentnost gradiva, Rat smjerova, (Ne)stručna praksa,  Fakultet povijesti geodezije, Sistem lakšeg otpora, „Natjerajmo svijet da kaska za nama, a ne obrnuto” (u zaključku).</a:t>
            </a:r>
            <a:endParaRPr lang="en-US" sz="2200" kern="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98482" y="3721333"/>
            <a:ext cx="1875934" cy="520729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1582</Words>
  <Application>Microsoft Office PowerPoint</Application>
  <PresentationFormat>On-screen Show (4:3)</PresentationFormat>
  <Paragraphs>185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Textured</vt:lpstr>
      <vt:lpstr>Cliff</vt:lpstr>
      <vt:lpstr>Geozezija – tippfehler ili ?   Tomislav Bašić    HKOIG, III. Simpozij ovlaštenih inženjera geodezije   “GIS, fotogrametrija i daljinska istraživanja u službi geodezije i geoinformatike”    Opatija, 22.-23. listopada 2010.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2010-10-19T16:13:06Z</dcterms:created>
  <dcterms:modified xsi:type="dcterms:W3CDTF">2010-10-22T07:47:52Z</dcterms:modified>
</cp:coreProperties>
</file>