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8"/>
  </p:notesMasterIdLst>
  <p:sldIdLst>
    <p:sldId id="256" r:id="rId2"/>
    <p:sldId id="258" r:id="rId3"/>
    <p:sldId id="257" r:id="rId4"/>
    <p:sldId id="259" r:id="rId5"/>
    <p:sldId id="260" r:id="rId6"/>
    <p:sldId id="281" r:id="rId7"/>
    <p:sldId id="282" r:id="rId8"/>
    <p:sldId id="261" r:id="rId9"/>
    <p:sldId id="270" r:id="rId10"/>
    <p:sldId id="271" r:id="rId11"/>
    <p:sldId id="275" r:id="rId12"/>
    <p:sldId id="273" r:id="rId13"/>
    <p:sldId id="274" r:id="rId14"/>
    <p:sldId id="278" r:id="rId15"/>
    <p:sldId id="280" r:id="rId16"/>
    <p:sldId id="276" r:id="rId17"/>
    <p:sldId id="277" r:id="rId18"/>
    <p:sldId id="263" r:id="rId19"/>
    <p:sldId id="264" r:id="rId20"/>
    <p:sldId id="265" r:id="rId21"/>
    <p:sldId id="267" r:id="rId22"/>
    <p:sldId id="266" r:id="rId23"/>
    <p:sldId id="268" r:id="rId24"/>
    <p:sldId id="269" r:id="rId25"/>
    <p:sldId id="262" r:id="rId26"/>
    <p:sldId id="272" r:id="rId2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47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FE64D6-9BDA-4983-A68B-768C1F451F37}" type="datetimeFigureOut">
              <a:rPr lang="sr-Latn-CS" smtClean="0"/>
              <a:pPr/>
              <a:t>23.5.2011</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63675E-6F53-47F1-AFEC-3372870DE1CB}"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6463675E-6F53-47F1-AFEC-3372870DE1CB}" type="slidenum">
              <a:rPr lang="hr-HR" smtClean="0"/>
              <a:pPr/>
              <a:t>3</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DC1A071-2A74-455A-A49A-8BB21E4AC2F6}" type="datetimeFigureOut">
              <a:rPr lang="sr-Latn-CS" smtClean="0"/>
              <a:pPr/>
              <a:t>23.5.2011</a:t>
            </a:fld>
            <a:endParaRPr lang="hr-HR"/>
          </a:p>
        </p:txBody>
      </p:sp>
      <p:sp>
        <p:nvSpPr>
          <p:cNvPr id="17" name="Footer Placeholder 16"/>
          <p:cNvSpPr>
            <a:spLocks noGrp="1"/>
          </p:cNvSpPr>
          <p:nvPr>
            <p:ph type="ftr" sz="quarter" idx="11"/>
          </p:nvPr>
        </p:nvSpPr>
        <p:spPr>
          <a:xfrm>
            <a:off x="5410200" y="4205288"/>
            <a:ext cx="1295400" cy="457200"/>
          </a:xfrm>
        </p:spPr>
        <p:txBody>
          <a:bodyPr/>
          <a:lstStyle/>
          <a:p>
            <a:endParaRPr lang="hr-H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FDD72BF-B849-4E00-8E72-529104776363}"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C1A071-2A74-455A-A49A-8BB21E4AC2F6}" type="datetimeFigureOut">
              <a:rPr lang="sr-Latn-CS" smtClean="0"/>
              <a:pPr/>
              <a:t>23.5.2011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C1A071-2A74-455A-A49A-8BB21E4AC2F6}" type="datetimeFigureOut">
              <a:rPr lang="sr-Latn-CS" smtClean="0"/>
              <a:pPr/>
              <a:t>23.5.2011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C1A071-2A74-455A-A49A-8BB21E4AC2F6}" type="datetimeFigureOut">
              <a:rPr lang="sr-Latn-CS" smtClean="0"/>
              <a:pPr/>
              <a:t>23.5.2011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C1A071-2A74-455A-A49A-8BB21E4AC2F6}" type="datetimeFigureOut">
              <a:rPr lang="sr-Latn-CS" smtClean="0"/>
              <a:pPr/>
              <a:t>23.5.2011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C1A071-2A74-455A-A49A-8BB21E4AC2F6}" type="datetimeFigureOut">
              <a:rPr lang="sr-Latn-CS" smtClean="0"/>
              <a:pPr/>
              <a:t>23.5.2011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DC1A071-2A74-455A-A49A-8BB21E4AC2F6}" type="datetimeFigureOut">
              <a:rPr lang="sr-Latn-CS" smtClean="0"/>
              <a:pPr/>
              <a:t>23.5.2011</a:t>
            </a:fld>
            <a:endParaRPr lang="hr-HR"/>
          </a:p>
        </p:txBody>
      </p:sp>
      <p:sp>
        <p:nvSpPr>
          <p:cNvPr id="27" name="Slide Number Placeholder 26"/>
          <p:cNvSpPr>
            <a:spLocks noGrp="1"/>
          </p:cNvSpPr>
          <p:nvPr>
            <p:ph type="sldNum" sz="quarter" idx="11"/>
          </p:nvPr>
        </p:nvSpPr>
        <p:spPr/>
        <p:txBody>
          <a:bodyPr rtlCol="0"/>
          <a:lstStyle/>
          <a:p>
            <a:fld id="{6FDD72BF-B849-4E00-8E72-529104776363}" type="slidenum">
              <a:rPr lang="hr-HR" smtClean="0"/>
              <a:pPr/>
              <a:t>‹#›</a:t>
            </a:fld>
            <a:endParaRPr lang="hr-HR"/>
          </a:p>
        </p:txBody>
      </p:sp>
      <p:sp>
        <p:nvSpPr>
          <p:cNvPr id="28" name="Footer Placeholder 27"/>
          <p:cNvSpPr>
            <a:spLocks noGrp="1"/>
          </p:cNvSpPr>
          <p:nvPr>
            <p:ph type="ftr" sz="quarter" idx="12"/>
          </p:nvPr>
        </p:nvSpPr>
        <p:spPr/>
        <p:txBody>
          <a:bodyPr rtlCol="0"/>
          <a:lstStyle/>
          <a:p>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DC1A071-2A74-455A-A49A-8BB21E4AC2F6}" type="datetimeFigureOut">
              <a:rPr lang="sr-Latn-CS" smtClean="0"/>
              <a:pPr/>
              <a:t>23.5.2011</a:t>
            </a:fld>
            <a:endParaRPr lang="hr-HR"/>
          </a:p>
        </p:txBody>
      </p:sp>
      <p:sp>
        <p:nvSpPr>
          <p:cNvPr id="4" name="Footer Placeholder 3"/>
          <p:cNvSpPr>
            <a:spLocks noGrp="1"/>
          </p:cNvSpPr>
          <p:nvPr>
            <p:ph type="ftr" sz="quarter" idx="11"/>
          </p:nvPr>
        </p:nvSpPr>
        <p:spPr>
          <a:xfrm>
            <a:off x="5257800" y="612648"/>
            <a:ext cx="1325880" cy="457200"/>
          </a:xfrm>
        </p:spPr>
        <p:txBody>
          <a:bodyPr/>
          <a:lstStyle/>
          <a:p>
            <a:endParaRPr lang="hr-HR"/>
          </a:p>
        </p:txBody>
      </p:sp>
      <p:sp>
        <p:nvSpPr>
          <p:cNvPr id="5" name="Slide Number Placeholder 4"/>
          <p:cNvSpPr>
            <a:spLocks noGrp="1"/>
          </p:cNvSpPr>
          <p:nvPr>
            <p:ph type="sldNum" sz="quarter" idx="12"/>
          </p:nvPr>
        </p:nvSpPr>
        <p:spPr>
          <a:xfrm>
            <a:off x="8174736" y="2272"/>
            <a:ext cx="762000" cy="365760"/>
          </a:xfrm>
        </p:spPr>
        <p:txBody>
          <a:bodyPr/>
          <a:lstStyle/>
          <a:p>
            <a:fld id="{6FDD72BF-B849-4E00-8E72-52910477636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1A071-2A74-455A-A49A-8BB21E4AC2F6}" type="datetimeFigureOut">
              <a:rPr lang="sr-Latn-CS" smtClean="0"/>
              <a:pPr/>
              <a:t>23.5.2011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C1A071-2A74-455A-A49A-8BB21E4AC2F6}" type="datetimeFigureOut">
              <a:rPr lang="sr-Latn-CS" smtClean="0"/>
              <a:pPr/>
              <a:t>23.5.2011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C1A071-2A74-455A-A49A-8BB21E4AC2F6}" type="datetimeFigureOut">
              <a:rPr lang="sr-Latn-CS" smtClean="0"/>
              <a:pPr/>
              <a:t>23.5.2011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DC1A071-2A74-455A-A49A-8BB21E4AC2F6}" type="datetimeFigureOut">
              <a:rPr lang="sr-Latn-CS" smtClean="0"/>
              <a:pPr/>
              <a:t>23.5.2011</a:t>
            </a:fld>
            <a:endParaRPr lang="hr-H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hr-H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FDD72BF-B849-4E00-8E72-52910477636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8737"/>
            <a:ext cx="8458200" cy="2214577"/>
          </a:xfrm>
        </p:spPr>
        <p:txBody>
          <a:bodyPr>
            <a:noAutofit/>
          </a:bodyPr>
          <a:lstStyle/>
          <a:p>
            <a:r>
              <a:rPr lang="hr-HR" sz="3200" b="1" dirty="0" smtClean="0"/>
              <a:t>Preporuke iz </a:t>
            </a:r>
            <a:r>
              <a:rPr lang="hr-HR" sz="3200" b="1" dirty="0" err="1" smtClean="0"/>
              <a:t>Bolzana</a:t>
            </a:r>
            <a:r>
              <a:rPr lang="hr-HR" sz="3200" b="1" dirty="0" smtClean="0"/>
              <a:t>/</a:t>
            </a:r>
            <a:r>
              <a:rPr lang="hr-HR" sz="3200" b="1" dirty="0" err="1" smtClean="0"/>
              <a:t>Bozena</a:t>
            </a:r>
            <a:r>
              <a:rPr lang="hr-HR" sz="3200" b="1" dirty="0" smtClean="0"/>
              <a:t> o nacionalnim manjinama u međudržavnim odnosima: značenje i implikacije za Hrvatsku i regiju</a:t>
            </a:r>
            <a:endParaRPr lang="hr-HR" sz="3200" dirty="0"/>
          </a:p>
        </p:txBody>
      </p:sp>
      <p:sp>
        <p:nvSpPr>
          <p:cNvPr id="3" name="Subtitle 2"/>
          <p:cNvSpPr>
            <a:spLocks noGrp="1"/>
          </p:cNvSpPr>
          <p:nvPr>
            <p:ph type="subTitle" idx="1"/>
          </p:nvPr>
        </p:nvSpPr>
        <p:spPr/>
        <p:txBody>
          <a:bodyPr>
            <a:normAutofit/>
          </a:bodyPr>
          <a:lstStyle/>
          <a:p>
            <a:r>
              <a:rPr lang="hr-HR" dirty="0" smtClean="0"/>
              <a:t>mr.sc. Antonija Petričušić</a:t>
            </a:r>
          </a:p>
          <a:p>
            <a:r>
              <a:rPr lang="hr-HR" dirty="0" smtClean="0"/>
              <a:t>Pravni fakultet</a:t>
            </a:r>
          </a:p>
          <a:p>
            <a:r>
              <a:rPr lang="hr-HR" dirty="0" smtClean="0"/>
              <a:t>Sveučilište u Zagrebu</a:t>
            </a:r>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Sadržaj Preporuka o nacionalnim manjinama u međudržavnim odnosima</a:t>
            </a:r>
            <a:endParaRPr lang="hr-HR" sz="3200" dirty="0"/>
          </a:p>
        </p:txBody>
      </p:sp>
      <p:sp>
        <p:nvSpPr>
          <p:cNvPr id="3" name="Content Placeholder 2"/>
          <p:cNvSpPr>
            <a:spLocks noGrp="1"/>
          </p:cNvSpPr>
          <p:nvPr>
            <p:ph idx="1"/>
          </p:nvPr>
        </p:nvSpPr>
        <p:spPr/>
        <p:txBody>
          <a:bodyPr/>
          <a:lstStyle/>
          <a:p>
            <a:r>
              <a:rPr lang="hr-HR" dirty="0" smtClean="0"/>
              <a:t>Države pri dodjeli povlastica pripadnicima nacionalnih manjina druge države trebaju konzultirati državu njihova prebivališta, uzimajući u obzir načela teritorijalne cjelovitosti, suvereniteta i dobrosusjedskih odnosa</a:t>
            </a:r>
          </a:p>
          <a:p>
            <a:r>
              <a:rPr lang="hr-HR" dirty="0" smtClean="0"/>
              <a:t>Države koje dodjeljuju povlastice moraju se ponašati na način da one ne otežavaju integraciju manjina u državi u kojoj prebivaju kao i da ne potpaljuju separatističke tendencije</a:t>
            </a:r>
            <a:endParaRPr lang="hr-H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Sadržaj Preporuka o nacionalnim manjinama u međudržavnim odnosima</a:t>
            </a:r>
            <a:endParaRPr lang="hr-HR" sz="3200" dirty="0"/>
          </a:p>
        </p:txBody>
      </p:sp>
      <p:sp>
        <p:nvSpPr>
          <p:cNvPr id="3" name="Content Placeholder 2"/>
          <p:cNvSpPr>
            <a:spLocks noGrp="1"/>
          </p:cNvSpPr>
          <p:nvPr>
            <p:ph idx="1"/>
          </p:nvPr>
        </p:nvSpPr>
        <p:spPr/>
        <p:txBody>
          <a:bodyPr/>
          <a:lstStyle/>
          <a:p>
            <a:pPr>
              <a:buNone/>
            </a:pPr>
            <a:r>
              <a:rPr lang="hr-HR" u="sng" dirty="0" smtClean="0"/>
              <a:t>Preporuka # 9</a:t>
            </a:r>
          </a:p>
          <a:p>
            <a:r>
              <a:rPr lang="hr-HR" dirty="0" smtClean="0"/>
              <a:t>Povlastice dodijeljene od strane države osobama koje pripadaju nacionalnim manjinama u drugoj državi:</a:t>
            </a:r>
          </a:p>
          <a:p>
            <a:pPr lvl="1"/>
            <a:r>
              <a:rPr lang="hr-HR" dirty="0" smtClean="0"/>
              <a:t>kulturne i obrazovne mogućnosti</a:t>
            </a:r>
          </a:p>
          <a:p>
            <a:pPr lvl="1"/>
            <a:r>
              <a:rPr lang="hr-HR" dirty="0" smtClean="0"/>
              <a:t>povlastice za putovanje, radne dozvole</a:t>
            </a:r>
          </a:p>
          <a:p>
            <a:pPr lvl="1"/>
            <a:r>
              <a:rPr lang="hr-HR" dirty="0" smtClean="0"/>
              <a:t>pojednostavljen postupak izdavanja viza.</a:t>
            </a:r>
            <a:endParaRPr lang="hr-H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Sadržaj Preporuka o nacionalnim manjinama u međudržavnim odnosima</a:t>
            </a:r>
            <a:endParaRPr lang="hr-HR" sz="3200" dirty="0"/>
          </a:p>
        </p:txBody>
      </p:sp>
      <p:sp>
        <p:nvSpPr>
          <p:cNvPr id="3" name="Content Placeholder 2"/>
          <p:cNvSpPr>
            <a:spLocks noGrp="1"/>
          </p:cNvSpPr>
          <p:nvPr>
            <p:ph idx="1"/>
          </p:nvPr>
        </p:nvSpPr>
        <p:spPr/>
        <p:txBody>
          <a:bodyPr>
            <a:normAutofit fontScale="92500" lnSpcReduction="20000"/>
          </a:bodyPr>
          <a:lstStyle/>
          <a:p>
            <a:pPr>
              <a:buNone/>
            </a:pPr>
            <a:r>
              <a:rPr lang="hr-HR" u="sng" dirty="0" smtClean="0"/>
              <a:t>Preporuka # 11</a:t>
            </a:r>
          </a:p>
          <a:p>
            <a:pPr lvl="0"/>
            <a:r>
              <a:rPr lang="hr-HR" dirty="0" smtClean="0"/>
              <a:t>Države mogu uzimati u obzir poželjnu vještinu znanja jezika, povijesne ili obiteljske veze kada odlučuju dodjeljivati državljanstvo osobama iz inozemstva. Države ipak trebaju osigurati da ovakva stjecanja državljanstva poštuju načela prijateljskih, uključujući dobrosusjedskih odnosa te teritorijalnog suvereniteta, i trebaju se suzdržavati od </a:t>
            </a:r>
            <a:r>
              <a:rPr lang="hr-HR" i="1" dirty="0" err="1" smtClean="0"/>
              <a:t>en</a:t>
            </a:r>
            <a:r>
              <a:rPr lang="hr-HR" i="1" dirty="0" smtClean="0"/>
              <a:t> </a:t>
            </a:r>
            <a:r>
              <a:rPr lang="hr-HR" i="1" dirty="0" err="1" smtClean="0"/>
              <a:t>masse</a:t>
            </a:r>
            <a:r>
              <a:rPr lang="hr-HR" dirty="0" smtClean="0"/>
              <a:t> stjecanja državljanstva, čak i kada je dvojno državljanstvo dopušteno u državi gdje stjecatelj državljanstva prebiva. Ako država ne priznaje dvojno državljanstvo u svome pravnom sustavu, ne smije diskriminirati nositelje dvojih državljanstva.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Sadržaj Preporuka o nacionalnim manjinama u međudržavnim odnosima</a:t>
            </a:r>
            <a:endParaRPr lang="hr-HR" sz="3200" dirty="0"/>
          </a:p>
        </p:txBody>
      </p:sp>
      <p:sp>
        <p:nvSpPr>
          <p:cNvPr id="3" name="Content Placeholder 2"/>
          <p:cNvSpPr>
            <a:spLocks noGrp="1"/>
          </p:cNvSpPr>
          <p:nvPr>
            <p:ph idx="1"/>
          </p:nvPr>
        </p:nvSpPr>
        <p:spPr/>
        <p:txBody>
          <a:bodyPr>
            <a:normAutofit lnSpcReduction="10000"/>
          </a:bodyPr>
          <a:lstStyle/>
          <a:p>
            <a:pPr>
              <a:buNone/>
            </a:pPr>
            <a:r>
              <a:rPr lang="hr-HR" u="sng" dirty="0" smtClean="0"/>
              <a:t>Preporuka # 12</a:t>
            </a:r>
          </a:p>
          <a:p>
            <a:pPr lvl="0"/>
            <a:r>
              <a:rPr lang="hr-HR" dirty="0" smtClean="0"/>
              <a:t>Države mogu pomagati podržavanjem obrazovanja u inozemstvu, na primjer, u odnosu na udžbenike, podučavanje jezika, izobrazbu nastavnika, stipendije i školske olakšice. Ovakva podrška na smije biti diskriminatorna, mora imati eksplicitan ili pretpostavljen pristanak države prebivališta i biti u skladu s važećim nacionalnim i međunarodnim obrazovnim standardima.</a:t>
            </a:r>
          </a:p>
          <a:p>
            <a:endParaRPr lang="hr-H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Sadržaj Preporuka o nacionalnim manjinama u međudržavnim odnosima</a:t>
            </a:r>
            <a:endParaRPr lang="hr-HR" sz="3200" dirty="0"/>
          </a:p>
        </p:txBody>
      </p:sp>
      <p:sp>
        <p:nvSpPr>
          <p:cNvPr id="3" name="Content Placeholder 2"/>
          <p:cNvSpPr>
            <a:spLocks noGrp="1"/>
          </p:cNvSpPr>
          <p:nvPr>
            <p:ph idx="1"/>
          </p:nvPr>
        </p:nvSpPr>
        <p:spPr/>
        <p:txBody>
          <a:bodyPr>
            <a:normAutofit fontScale="92500"/>
          </a:bodyPr>
          <a:lstStyle/>
          <a:p>
            <a:pPr>
              <a:buNone/>
            </a:pPr>
            <a:r>
              <a:rPr lang="hr-HR" u="sng" dirty="0" smtClean="0"/>
              <a:t>Preporuka # 13</a:t>
            </a:r>
          </a:p>
          <a:p>
            <a:pPr lvl="0"/>
            <a:r>
              <a:rPr lang="hr-HR" dirty="0" smtClean="0"/>
              <a:t>Države mogu osigurati podršku kulturnim, religijskim ili drugim nevladinim organizacijama poštujući zakone i s eksplicitnim ili pretpostavljenim pristankom države u kojoj su one ustanovljene ili djeluju. Ipak, države bi se trebale suzdržati od financiranja političkih stanaka etničkog i religijskog karaktera u stranim zemljama, budući ovo može imati destabilizirajući učinak i potkopati dobre međudržavne odnose.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Sadržaj Preporuka o nacionalnim manjinama u međudržavnim odnosima</a:t>
            </a:r>
            <a:endParaRPr lang="hr-HR" sz="3200" dirty="0"/>
          </a:p>
        </p:txBody>
      </p:sp>
      <p:sp>
        <p:nvSpPr>
          <p:cNvPr id="3" name="Content Placeholder 2"/>
          <p:cNvSpPr>
            <a:spLocks noGrp="1"/>
          </p:cNvSpPr>
          <p:nvPr>
            <p:ph idx="1"/>
          </p:nvPr>
        </p:nvSpPr>
        <p:spPr/>
        <p:txBody>
          <a:bodyPr>
            <a:normAutofit fontScale="92500" lnSpcReduction="10000"/>
          </a:bodyPr>
          <a:lstStyle/>
          <a:p>
            <a:pPr>
              <a:buNone/>
            </a:pPr>
            <a:r>
              <a:rPr lang="hr-HR" u="sng" dirty="0" smtClean="0"/>
              <a:t>Preporuka # 15</a:t>
            </a:r>
          </a:p>
          <a:p>
            <a:pPr lvl="0"/>
            <a:r>
              <a:rPr lang="hr-HR" dirty="0" smtClean="0"/>
              <a:t>Kada se dodjeljuju povlastice osobama koje pripadaju nacionalnim manjinama koje prebivaju u inozemstvu, države moraju osigurati ustrajnu podršku osobama koje pripadaju nacionalnim manjinama u njihovoj nadležnosti. Kada bi države iskazale veći interes za manjine u inozemstvu nego na vlastitom teritoriju ili aktivno podržavale pojedinu manjinu u jednoj zemlji dok istu zanemaruju u drugoj, doveli bi se u pitanje njihovi motivi i vjerodostojnost.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Sadržaj Preporuka o nacionalnim manjinama u međudržavnim odnosima</a:t>
            </a:r>
            <a:endParaRPr lang="hr-HR" sz="3200" dirty="0"/>
          </a:p>
        </p:txBody>
      </p:sp>
      <p:sp>
        <p:nvSpPr>
          <p:cNvPr id="3" name="Content Placeholder 2"/>
          <p:cNvSpPr>
            <a:spLocks noGrp="1"/>
          </p:cNvSpPr>
          <p:nvPr>
            <p:ph idx="1"/>
          </p:nvPr>
        </p:nvSpPr>
        <p:spPr/>
        <p:txBody>
          <a:bodyPr/>
          <a:lstStyle/>
          <a:p>
            <a:pPr>
              <a:buNone/>
            </a:pPr>
            <a:r>
              <a:rPr lang="hr-HR" u="sng" dirty="0" smtClean="0"/>
              <a:t>Preporuka # 16</a:t>
            </a:r>
          </a:p>
          <a:p>
            <a:pPr lvl="0"/>
            <a:r>
              <a:rPr lang="hr-HR" dirty="0" smtClean="0"/>
              <a:t>Države bi trebale prekogranično surađivati u okvirima prijateljskih bilateralnih i multilateralnih odnosa, te više na teritorijalnoj nego na etničkoj osnovi. Prekogranična suradnja između lokalnih i regionalnih vlasti može doprinijeti toleranciji i blagostanju, ojačati međudržavne odnose i potaknuti dijalog o manjinskim pitanjima.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Sadržaj Preporuka o nacionalnim manjinama u međudržavnim odnosima</a:t>
            </a:r>
            <a:endParaRPr lang="hr-HR" sz="3200" dirty="0"/>
          </a:p>
        </p:txBody>
      </p:sp>
      <p:sp>
        <p:nvSpPr>
          <p:cNvPr id="3" name="Content Placeholder 2"/>
          <p:cNvSpPr>
            <a:spLocks noGrp="1"/>
          </p:cNvSpPr>
          <p:nvPr>
            <p:ph idx="1"/>
          </p:nvPr>
        </p:nvSpPr>
        <p:spPr/>
        <p:txBody>
          <a:bodyPr>
            <a:normAutofit fontScale="92500" lnSpcReduction="10000"/>
          </a:bodyPr>
          <a:lstStyle/>
          <a:p>
            <a:pPr>
              <a:buNone/>
            </a:pPr>
            <a:r>
              <a:rPr lang="hr-HR" u="sng" dirty="0" smtClean="0"/>
              <a:t>Preporuka # 19</a:t>
            </a:r>
          </a:p>
          <a:p>
            <a:pPr lvl="0"/>
            <a:r>
              <a:rPr lang="hr-HR" dirty="0" smtClean="0"/>
              <a:t>Države bi trebale pravilno koristiti sve postojeće nacionalne i međunarodne instrumente  kako bi uspješno riješile moguće nesuglasice i spriječile sukobe o manjinskim pitanjima. Ovo može uključivati savjetodavna i konzultativna tijela poput vijeća nacionalnih manjina, zajedničkih komisija i relevantnih međunarodnih organizacija. Medijaciju i arbitražne mehanizme treba unaprijed uspostaviti kroz odgovarajuće bilateralne ili multilateralne ugovore.  </a:t>
            </a:r>
          </a:p>
          <a:p>
            <a:endParaRPr lang="hr-H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928670"/>
            <a:ext cx="8229600" cy="1066800"/>
          </a:xfrm>
        </p:spPr>
        <p:txBody>
          <a:bodyPr>
            <a:normAutofit fontScale="90000"/>
          </a:bodyPr>
          <a:lstStyle/>
          <a:p>
            <a:r>
              <a:rPr lang="hr-HR" sz="3200" b="1" dirty="0" smtClean="0"/>
              <a:t>Procjena brojčanog stanja pripadnika hrvatske nacionalne manjine u inozemstvu</a:t>
            </a:r>
            <a:endParaRPr lang="hr-HR" sz="3200" b="1" dirty="0"/>
          </a:p>
        </p:txBody>
      </p:sp>
      <p:sp>
        <p:nvSpPr>
          <p:cNvPr id="3" name="Content Placeholder 2"/>
          <p:cNvSpPr>
            <a:spLocks noGrp="1"/>
          </p:cNvSpPr>
          <p:nvPr>
            <p:ph idx="1"/>
          </p:nvPr>
        </p:nvSpPr>
        <p:spPr/>
        <p:txBody>
          <a:bodyPr>
            <a:normAutofit fontScale="85000" lnSpcReduction="20000"/>
          </a:bodyPr>
          <a:lstStyle/>
          <a:p>
            <a:r>
              <a:rPr lang="hr-HR" dirty="0" smtClean="0"/>
              <a:t>Austrija		oko 50 000</a:t>
            </a:r>
          </a:p>
          <a:p>
            <a:r>
              <a:rPr lang="hr-HR" dirty="0" smtClean="0"/>
              <a:t>Bugarska		oko 1 500  </a:t>
            </a:r>
          </a:p>
          <a:p>
            <a:r>
              <a:rPr lang="hr-HR" dirty="0" smtClean="0"/>
              <a:t>Crna Gora		od 7 000 do 10 000</a:t>
            </a:r>
          </a:p>
          <a:p>
            <a:r>
              <a:rPr lang="hr-HR" dirty="0" smtClean="0"/>
              <a:t>Češka  		oko 800</a:t>
            </a:r>
          </a:p>
          <a:p>
            <a:r>
              <a:rPr lang="hr-HR" dirty="0" smtClean="0"/>
              <a:t>Italija    		oko 3 000 </a:t>
            </a:r>
          </a:p>
          <a:p>
            <a:r>
              <a:rPr lang="hr-HR" dirty="0" smtClean="0"/>
              <a:t>Kosovo  		oko 350</a:t>
            </a:r>
          </a:p>
          <a:p>
            <a:r>
              <a:rPr lang="hr-HR" dirty="0" smtClean="0"/>
              <a:t>Mađarska		oko 50 000</a:t>
            </a:r>
          </a:p>
          <a:p>
            <a:r>
              <a:rPr lang="hr-HR" dirty="0" smtClean="0"/>
              <a:t>Makedonija	oko 4 000</a:t>
            </a:r>
          </a:p>
          <a:p>
            <a:r>
              <a:rPr lang="hr-HR" dirty="0" smtClean="0"/>
              <a:t>Rumunjska 	oko 7 500</a:t>
            </a:r>
          </a:p>
          <a:p>
            <a:r>
              <a:rPr lang="hr-HR" dirty="0" smtClean="0"/>
              <a:t>Slovačka		oko 4 000</a:t>
            </a:r>
          </a:p>
          <a:p>
            <a:r>
              <a:rPr lang="hr-HR" dirty="0" smtClean="0"/>
              <a:t>Slovenija 		od 35 000 do 54 000</a:t>
            </a:r>
          </a:p>
          <a:p>
            <a:r>
              <a:rPr lang="hr-HR" dirty="0" smtClean="0"/>
              <a:t>Srbija  		od 150 000 do 200 000</a:t>
            </a:r>
          </a:p>
          <a:p>
            <a:endParaRPr lang="hr-H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000108"/>
            <a:ext cx="8229600" cy="1066800"/>
          </a:xfrm>
        </p:spPr>
        <p:txBody>
          <a:bodyPr>
            <a:normAutofit/>
          </a:bodyPr>
          <a:lstStyle/>
          <a:p>
            <a:r>
              <a:rPr lang="hr-HR" sz="3200" b="1" dirty="0" smtClean="0"/>
              <a:t>Strategija o odnosima Republike Hrvatske s Hrvatima izvan Republike Hrvatske</a:t>
            </a:r>
            <a:endParaRPr lang="hr-HR" sz="3200" b="1" dirty="0"/>
          </a:p>
        </p:txBody>
      </p:sp>
      <p:sp>
        <p:nvSpPr>
          <p:cNvPr id="3" name="Content Placeholder 2"/>
          <p:cNvSpPr>
            <a:spLocks noGrp="1"/>
          </p:cNvSpPr>
          <p:nvPr>
            <p:ph idx="1"/>
          </p:nvPr>
        </p:nvSpPr>
        <p:spPr/>
        <p:txBody>
          <a:bodyPr/>
          <a:lstStyle/>
          <a:p>
            <a:r>
              <a:rPr lang="hr-HR" dirty="0" smtClean="0"/>
              <a:t>definira tri skupine Hrvata izvan RH</a:t>
            </a:r>
          </a:p>
          <a:p>
            <a:pPr lvl="1"/>
            <a:r>
              <a:rPr lang="hr-HR" dirty="0" smtClean="0"/>
              <a:t>Hrvati u BiH</a:t>
            </a:r>
          </a:p>
          <a:p>
            <a:pPr lvl="1"/>
            <a:r>
              <a:rPr lang="hr-HR" dirty="0" smtClean="0"/>
              <a:t>pripadnici hrvatskih manjina u europskim zemljama (hrvatske manjine)</a:t>
            </a:r>
          </a:p>
          <a:p>
            <a:pPr lvl="1"/>
            <a:r>
              <a:rPr lang="hr-HR" dirty="0" smtClean="0"/>
              <a:t>Hrvati iseljeni u prekooceanskim i europskim zemljama (Hrvatsko iseljeništvo/dijaspora) </a:t>
            </a:r>
            <a:endParaRPr lang="hr-H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928694"/>
          </a:xfrm>
        </p:spPr>
        <p:txBody>
          <a:bodyPr>
            <a:normAutofit/>
          </a:bodyPr>
          <a:lstStyle/>
          <a:p>
            <a:r>
              <a:rPr lang="hr-HR" sz="3200" b="1" dirty="0" smtClean="0"/>
              <a:t>Sadržaj izlaganja</a:t>
            </a:r>
            <a:endParaRPr lang="hr-HR" sz="3200" b="1" dirty="0"/>
          </a:p>
        </p:txBody>
      </p:sp>
      <p:sp>
        <p:nvSpPr>
          <p:cNvPr id="3" name="Content Placeholder 2"/>
          <p:cNvSpPr>
            <a:spLocks noGrp="1"/>
          </p:cNvSpPr>
          <p:nvPr>
            <p:ph idx="1"/>
          </p:nvPr>
        </p:nvSpPr>
        <p:spPr>
          <a:xfrm>
            <a:off x="457200" y="1714488"/>
            <a:ext cx="8229600" cy="4860048"/>
          </a:xfrm>
        </p:spPr>
        <p:txBody>
          <a:bodyPr>
            <a:normAutofit/>
          </a:bodyPr>
          <a:lstStyle/>
          <a:p>
            <a:r>
              <a:rPr lang="hr-HR" dirty="0" smtClean="0"/>
              <a:t>Institucija visokog povjerenika </a:t>
            </a:r>
            <a:r>
              <a:rPr lang="hr-HR" dirty="0" smtClean="0"/>
              <a:t>nacionalnih manjina </a:t>
            </a:r>
            <a:r>
              <a:rPr lang="hr-HR" dirty="0" smtClean="0"/>
              <a:t>OESS-a: tiha diplomacija na djelu</a:t>
            </a:r>
          </a:p>
          <a:p>
            <a:r>
              <a:rPr lang="hr-HR" dirty="0" smtClean="0"/>
              <a:t>OESS-ovi međunarodno-pravni standardi za zaštitu prava nacionalnih manjina</a:t>
            </a:r>
          </a:p>
          <a:p>
            <a:r>
              <a:rPr lang="hr-HR" dirty="0" smtClean="0"/>
              <a:t>Pozadina nastanka </a:t>
            </a:r>
            <a:r>
              <a:rPr lang="hr-HR" dirty="0" err="1" smtClean="0"/>
              <a:t>Bolzanskih</a:t>
            </a:r>
            <a:r>
              <a:rPr lang="hr-HR" dirty="0" smtClean="0"/>
              <a:t> preporuka: politizacija prekograničnih manjinskih pitanja u Istočnoj Europi</a:t>
            </a:r>
          </a:p>
          <a:p>
            <a:r>
              <a:rPr lang="hr-HR" dirty="0" smtClean="0"/>
              <a:t>Sadržaj Preporuka iz </a:t>
            </a:r>
            <a:r>
              <a:rPr lang="hr-HR" dirty="0" err="1" smtClean="0"/>
              <a:t>Bolzana</a:t>
            </a:r>
            <a:r>
              <a:rPr lang="hr-HR" dirty="0" smtClean="0"/>
              <a:t>/</a:t>
            </a:r>
            <a:r>
              <a:rPr lang="hr-HR" dirty="0" err="1" smtClean="0"/>
              <a:t>Bozena</a:t>
            </a:r>
            <a:r>
              <a:rPr lang="hr-HR" dirty="0" smtClean="0"/>
              <a:t>  i moguće posljedice i korist za Hrvatsku i zemlje regije</a:t>
            </a:r>
          </a:p>
          <a:p>
            <a:endParaRPr lang="hr-HR" dirty="0" smtClean="0"/>
          </a:p>
          <a:p>
            <a:endParaRPr lang="hr-HR" dirty="0" smtClean="0"/>
          </a:p>
          <a:p>
            <a:endParaRPr lang="hr-HR" dirty="0" smtClean="0"/>
          </a:p>
          <a:p>
            <a:endParaRPr lang="hr-H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Strategija o odnosima Republike Hrvatske s Hrvatima izvan Republike Hrvatske</a:t>
            </a:r>
            <a:endParaRPr lang="hr-HR" sz="3200" dirty="0"/>
          </a:p>
        </p:txBody>
      </p:sp>
      <p:sp>
        <p:nvSpPr>
          <p:cNvPr id="3" name="Content Placeholder 2"/>
          <p:cNvSpPr>
            <a:spLocks noGrp="1"/>
          </p:cNvSpPr>
          <p:nvPr>
            <p:ph idx="1"/>
          </p:nvPr>
        </p:nvSpPr>
        <p:spPr/>
        <p:txBody>
          <a:bodyPr>
            <a:normAutofit/>
          </a:bodyPr>
          <a:lstStyle/>
          <a:p>
            <a:r>
              <a:rPr lang="vi-VN" dirty="0" smtClean="0"/>
              <a:t>Jačanje položaja Hrvata izvan RH</a:t>
            </a:r>
            <a:r>
              <a:rPr lang="hr-HR" dirty="0" smtClean="0"/>
              <a:t> </a:t>
            </a:r>
            <a:r>
              <a:rPr lang="vi-VN" dirty="0" smtClean="0"/>
              <a:t>ubrzanim primitkom u hrvatsko državljanstvo te uvođenjem statusa Hrvata bez hrvatskog državljanstva kako bi se očuvale hrvatske zajednice, posebno one u zemljama gdje nije dozvoljeno dvojno državljanstvo.</a:t>
            </a:r>
            <a:endParaRPr lang="hr-HR" dirty="0" smtClean="0"/>
          </a:p>
          <a:p>
            <a:r>
              <a:rPr lang="vi-VN" dirty="0" smtClean="0"/>
              <a:t>Strategija predviđa pogodnosti</a:t>
            </a:r>
            <a:r>
              <a:rPr lang="hr-HR" dirty="0" smtClean="0"/>
              <a:t>, </a:t>
            </a:r>
            <a:r>
              <a:rPr lang="vi-VN" dirty="0" smtClean="0"/>
              <a:t>poput lakšeg dobivanja viza i radnih i poslovnih dozvola, kao i osiguravanje olakšica prilikom turističkih boravaka u Hrvatskoj </a:t>
            </a:r>
            <a:endParaRPr lang="hr-H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Strategija o odnosima Republike Hrvatske s Hrvatima izvan Republike Hrvatske</a:t>
            </a:r>
            <a:endParaRPr lang="hr-HR" sz="3200" dirty="0"/>
          </a:p>
        </p:txBody>
      </p:sp>
      <p:sp>
        <p:nvSpPr>
          <p:cNvPr id="3" name="Content Placeholder 2"/>
          <p:cNvSpPr>
            <a:spLocks noGrp="1"/>
          </p:cNvSpPr>
          <p:nvPr>
            <p:ph idx="1"/>
          </p:nvPr>
        </p:nvSpPr>
        <p:spPr/>
        <p:txBody>
          <a:bodyPr>
            <a:normAutofit/>
          </a:bodyPr>
          <a:lstStyle/>
          <a:p>
            <a:r>
              <a:rPr lang="hr-HR" sz="2400" dirty="0" smtClean="0"/>
              <a:t>Uspostaviti novi zakonodavni i institucionalni okvir:</a:t>
            </a:r>
          </a:p>
          <a:p>
            <a:pPr lvl="1"/>
            <a:r>
              <a:rPr lang="hr-HR" sz="2400" i="1" dirty="0" smtClean="0"/>
              <a:t>Zakon o odnosima RH s Hrvatima izvan RH</a:t>
            </a:r>
          </a:p>
          <a:p>
            <a:pPr lvl="1"/>
            <a:r>
              <a:rPr lang="hr-HR" sz="2400" i="1" dirty="0" smtClean="0"/>
              <a:t>S</a:t>
            </a:r>
            <a:r>
              <a:rPr lang="vi-VN" sz="2400" i="1" dirty="0" smtClean="0"/>
              <a:t>redišnje tijelo nadležno za područje odnosa između </a:t>
            </a:r>
            <a:r>
              <a:rPr lang="hr-HR" sz="2400" i="1" dirty="0" smtClean="0"/>
              <a:t>RH </a:t>
            </a:r>
            <a:r>
              <a:rPr lang="vi-VN" sz="2400" i="1" dirty="0" smtClean="0"/>
              <a:t>i</a:t>
            </a:r>
            <a:r>
              <a:rPr lang="hr-HR" sz="2400" i="1" dirty="0" smtClean="0"/>
              <a:t> Hrvata izvan RH</a:t>
            </a:r>
          </a:p>
          <a:p>
            <a:pPr lvl="1"/>
            <a:r>
              <a:rPr lang="hr-HR" sz="2400" i="1" dirty="0" smtClean="0"/>
              <a:t>Savjet Vlade za Hrvate izvan RH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Strategija o odnosima Republike Hrvatske s Hrvatima izvan Republike Hrvatske</a:t>
            </a:r>
            <a:endParaRPr lang="hr-HR" sz="3200" dirty="0"/>
          </a:p>
        </p:txBody>
      </p:sp>
      <p:sp>
        <p:nvSpPr>
          <p:cNvPr id="3" name="Content Placeholder 2"/>
          <p:cNvSpPr>
            <a:spLocks noGrp="1"/>
          </p:cNvSpPr>
          <p:nvPr>
            <p:ph idx="1"/>
          </p:nvPr>
        </p:nvSpPr>
        <p:spPr/>
        <p:txBody>
          <a:bodyPr>
            <a:normAutofit/>
          </a:bodyPr>
          <a:lstStyle/>
          <a:p>
            <a:r>
              <a:rPr lang="hr-HR" sz="2400" dirty="0" smtClean="0"/>
              <a:t>Štititi prava i interese hrvata izvan RH te jačati njihove zajednice:</a:t>
            </a:r>
          </a:p>
          <a:p>
            <a:pPr lvl="1"/>
            <a:r>
              <a:rPr lang="hr-HR" sz="2400" i="1" dirty="0" smtClean="0"/>
              <a:t>Jačati položaj Hrvata izvan Republike Hrvatske</a:t>
            </a:r>
          </a:p>
          <a:p>
            <a:pPr lvl="2"/>
            <a:r>
              <a:rPr lang="hr-HR" sz="2200" i="1" dirty="0" smtClean="0"/>
              <a:t>Ubrzati primitak u hrvatsko državljanstvo</a:t>
            </a:r>
          </a:p>
          <a:p>
            <a:pPr lvl="2"/>
            <a:r>
              <a:rPr lang="hr-HR" sz="2200" i="1" dirty="0" smtClean="0"/>
              <a:t>Uvesti status Hrvata bez hrvatskog državljanstva</a:t>
            </a:r>
          </a:p>
          <a:p>
            <a:pPr lvl="2"/>
            <a:r>
              <a:rPr lang="hr-HR" sz="2200" i="1" dirty="0" smtClean="0"/>
              <a:t>Uvesti pogodnosti za Hrvate bez hrvatskog državljanstva i bez gore navedenog statusa</a:t>
            </a:r>
          </a:p>
          <a:p>
            <a:pPr lvl="2"/>
            <a:r>
              <a:rPr lang="hr-HR" sz="2200" i="1" dirty="0" smtClean="0"/>
              <a:t>Osigurati olakšice prilikom turističkih boravaka u Republici Hrvatskoj </a:t>
            </a:r>
          </a:p>
          <a:p>
            <a:pPr lvl="1"/>
            <a:r>
              <a:rPr lang="vi-VN" sz="2400" i="1" dirty="0" smtClean="0"/>
              <a:t>Očuvati hrvatski jezik, kulturu i identitet među Hrvatima izvan Republike Hrvatske</a:t>
            </a:r>
            <a:endParaRPr lang="hr-HR" sz="2400"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00108"/>
            <a:ext cx="8229600" cy="1066800"/>
          </a:xfrm>
        </p:spPr>
        <p:txBody>
          <a:bodyPr>
            <a:normAutofit/>
          </a:bodyPr>
          <a:lstStyle/>
          <a:p>
            <a:r>
              <a:rPr lang="hr-HR" sz="3200" b="1" dirty="0" smtClean="0"/>
              <a:t>Strategija o odnosima Republike Hrvatske s Hrvatima izvan Republike Hrvatske</a:t>
            </a:r>
            <a:endParaRPr lang="hr-HR" sz="3200" dirty="0"/>
          </a:p>
        </p:txBody>
      </p:sp>
      <p:sp>
        <p:nvSpPr>
          <p:cNvPr id="3" name="Content Placeholder 2"/>
          <p:cNvSpPr>
            <a:spLocks noGrp="1"/>
          </p:cNvSpPr>
          <p:nvPr>
            <p:ph idx="1"/>
          </p:nvPr>
        </p:nvSpPr>
        <p:spPr/>
        <p:txBody>
          <a:bodyPr>
            <a:normAutofit fontScale="92500"/>
          </a:bodyPr>
          <a:lstStyle/>
          <a:p>
            <a:pPr lvl="1"/>
            <a:r>
              <a:rPr lang="hr-HR" i="1" dirty="0" smtClean="0"/>
              <a:t>Poticati hrvatske zajednice izvan Republike Hrvatske na uključivanje u lokalni društveni i politički život</a:t>
            </a:r>
          </a:p>
          <a:p>
            <a:pPr lvl="1"/>
            <a:r>
              <a:rPr lang="hr-HR" i="1" dirty="0" smtClean="0"/>
              <a:t>Aktivno uključivati Hrvate izvan Republike Hrvatske u društveni i politički život Republike Hrvatske</a:t>
            </a:r>
          </a:p>
          <a:p>
            <a:pPr lvl="1"/>
            <a:r>
              <a:rPr lang="hr-HR" i="1" dirty="0" smtClean="0"/>
              <a:t>Jačati hrvatske zajednice putem informiranja i povezivanja</a:t>
            </a:r>
          </a:p>
          <a:p>
            <a:pPr lvl="2"/>
            <a:r>
              <a:rPr lang="hr-HR" i="1" dirty="0" smtClean="0"/>
              <a:t>Informiranje putem Središnjeg tijela </a:t>
            </a:r>
          </a:p>
          <a:p>
            <a:pPr lvl="2"/>
            <a:r>
              <a:rPr lang="hr-HR" i="1" dirty="0" smtClean="0"/>
              <a:t>Povezivanje svih tijela državne uprave kao i lokalne i područne (regionalne) samouprave</a:t>
            </a:r>
          </a:p>
          <a:p>
            <a:pPr lvl="2"/>
            <a:r>
              <a:rPr lang="hr-HR" i="1" dirty="0" smtClean="0"/>
              <a:t>Mediji</a:t>
            </a:r>
            <a:endParaRPr lang="hr-HR" dirty="0" smtClean="0"/>
          </a:p>
          <a:p>
            <a:endParaRPr lang="hr-H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Strategija o odnosima Republike Hrvatske s Hrvatima izvan Republike Hrvatske</a:t>
            </a:r>
            <a:endParaRPr lang="hr-HR" sz="3200" dirty="0"/>
          </a:p>
        </p:txBody>
      </p:sp>
      <p:sp>
        <p:nvSpPr>
          <p:cNvPr id="3" name="Content Placeholder 2"/>
          <p:cNvSpPr>
            <a:spLocks noGrp="1"/>
          </p:cNvSpPr>
          <p:nvPr>
            <p:ph idx="1"/>
          </p:nvPr>
        </p:nvSpPr>
        <p:spPr/>
        <p:txBody>
          <a:bodyPr>
            <a:normAutofit fontScale="92500" lnSpcReduction="10000"/>
          </a:bodyPr>
          <a:lstStyle/>
          <a:p>
            <a:r>
              <a:rPr lang="hr-HR" sz="2400" dirty="0" smtClean="0"/>
              <a:t>RAZVIJATI SURADNJU S HRVATIMA IZVAN RH</a:t>
            </a:r>
          </a:p>
          <a:p>
            <a:pPr lvl="1"/>
            <a:r>
              <a:rPr lang="hr-HR" sz="2200" i="1" dirty="0" smtClean="0"/>
              <a:t>Kulturna suradnja</a:t>
            </a:r>
          </a:p>
          <a:p>
            <a:pPr lvl="1"/>
            <a:r>
              <a:rPr lang="hr-HR" sz="2200" i="1" dirty="0" smtClean="0"/>
              <a:t>Obrazovna i znanstvena suradnja</a:t>
            </a:r>
          </a:p>
          <a:p>
            <a:pPr lvl="1"/>
            <a:r>
              <a:rPr lang="hr-HR" sz="2200" i="1" dirty="0" smtClean="0"/>
              <a:t>Gospodarska suradnja</a:t>
            </a:r>
          </a:p>
          <a:p>
            <a:pPr lvl="1"/>
            <a:r>
              <a:rPr lang="hr-HR" sz="2200" i="1" dirty="0" smtClean="0"/>
              <a:t>Poticati znanstveno-istraživački rad na temu hrvatskih migracija</a:t>
            </a:r>
          </a:p>
          <a:p>
            <a:r>
              <a:rPr lang="hr-HR" sz="2400" dirty="0" smtClean="0"/>
              <a:t>POTICATI POVRATAK HRVATSKIH ISELJENIKA I NJIHOVIH POTOMAKA</a:t>
            </a:r>
          </a:p>
          <a:p>
            <a:pPr lvl="1"/>
            <a:r>
              <a:rPr lang="hr-HR" sz="2200" i="1" dirty="0" smtClean="0"/>
              <a:t>Privlačiti afirmirane znanstvenike</a:t>
            </a:r>
          </a:p>
          <a:p>
            <a:pPr lvl="1"/>
            <a:r>
              <a:rPr lang="hr-HR" sz="2200" i="1" dirty="0" smtClean="0"/>
              <a:t>Privlačiti učenike i studente</a:t>
            </a:r>
          </a:p>
          <a:p>
            <a:pPr lvl="1"/>
            <a:r>
              <a:rPr lang="hr-HR" sz="2200" i="1" dirty="0" smtClean="0"/>
              <a:t>Ostvarivati projekte zapošljavanja hrvatskih povratnika u skladu s potrebama tržišta rada</a:t>
            </a:r>
          </a:p>
          <a:p>
            <a:pPr lvl="1"/>
            <a:r>
              <a:rPr lang="pl-PL" sz="2200" i="1" dirty="0" smtClean="0"/>
              <a:t>Olakšati povratak umirovljenika i drugih osoba</a:t>
            </a:r>
            <a:endParaRPr lang="hr-HR" sz="2200"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t>Moguće posljedice i korist </a:t>
            </a:r>
            <a:r>
              <a:rPr lang="hr-HR" b="1" dirty="0" err="1" smtClean="0"/>
              <a:t>Bolzanskih</a:t>
            </a:r>
            <a:r>
              <a:rPr lang="hr-HR" b="1" dirty="0" smtClean="0"/>
              <a:t> preporuka </a:t>
            </a:r>
            <a:endParaRPr lang="hr-HR" dirty="0"/>
          </a:p>
        </p:txBody>
      </p:sp>
      <p:sp>
        <p:nvSpPr>
          <p:cNvPr id="3" name="Content Placeholder 2"/>
          <p:cNvSpPr>
            <a:spLocks noGrp="1"/>
          </p:cNvSpPr>
          <p:nvPr>
            <p:ph idx="1"/>
          </p:nvPr>
        </p:nvSpPr>
        <p:spPr/>
        <p:txBody>
          <a:bodyPr/>
          <a:lstStyle/>
          <a:p>
            <a:r>
              <a:rPr lang="hr-HR" dirty="0" smtClean="0"/>
              <a:t>Standardi usuglašeni u </a:t>
            </a:r>
            <a:r>
              <a:rPr lang="hr-HR" dirty="0" err="1" smtClean="0"/>
              <a:t>Bolzanskim</a:t>
            </a:r>
            <a:r>
              <a:rPr lang="hr-HR" dirty="0" smtClean="0"/>
              <a:t> preporukama trebali bi </a:t>
            </a:r>
            <a:r>
              <a:rPr lang="hr-HR" b="1" dirty="0" smtClean="0"/>
              <a:t>doprinijeti</a:t>
            </a:r>
            <a:r>
              <a:rPr lang="hr-HR" dirty="0" smtClean="0"/>
              <a:t> unaprijeđeniju statusa i prava nacionalnih manjina u zemljama regije, ali i </a:t>
            </a:r>
            <a:r>
              <a:rPr lang="hr-HR" b="1" dirty="0" smtClean="0"/>
              <a:t>ograničiti </a:t>
            </a:r>
            <a:r>
              <a:rPr lang="hr-HR" dirty="0" smtClean="0"/>
              <a:t>države u djelovanjima prema nacionalnim manjinama drugih država.</a:t>
            </a:r>
          </a:p>
          <a:p>
            <a:r>
              <a:rPr lang="hr-HR" dirty="0" smtClean="0"/>
              <a:t>Pomagati u okviru </a:t>
            </a:r>
            <a:r>
              <a:rPr lang="hr-HR" dirty="0" err="1" smtClean="0"/>
              <a:t>dobrosusjedstva</a:t>
            </a:r>
            <a:r>
              <a:rPr lang="hr-HR" dirty="0" smtClean="0"/>
              <a:t>, ne ugrožavajući suverenitet države koju manjine nastanjuju. </a:t>
            </a:r>
          </a:p>
          <a:p>
            <a:endParaRPr lang="hr-H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t>Moguće posljedice i korist </a:t>
            </a:r>
            <a:r>
              <a:rPr lang="hr-HR" b="1" dirty="0" err="1" smtClean="0"/>
              <a:t>Bolzanskih</a:t>
            </a:r>
            <a:r>
              <a:rPr lang="hr-HR" b="1" dirty="0" smtClean="0"/>
              <a:t> preporuka </a:t>
            </a:r>
            <a:endParaRPr lang="hr-HR" dirty="0"/>
          </a:p>
        </p:txBody>
      </p:sp>
      <p:sp>
        <p:nvSpPr>
          <p:cNvPr id="3" name="Content Placeholder 2"/>
          <p:cNvSpPr>
            <a:spLocks noGrp="1"/>
          </p:cNvSpPr>
          <p:nvPr>
            <p:ph idx="1"/>
          </p:nvPr>
        </p:nvSpPr>
        <p:spPr/>
        <p:txBody>
          <a:bodyPr/>
          <a:lstStyle/>
          <a:p>
            <a:r>
              <a:rPr lang="hr-HR" dirty="0" err="1" smtClean="0"/>
              <a:t>Bolzanske</a:t>
            </a:r>
            <a:r>
              <a:rPr lang="hr-HR" dirty="0" smtClean="0"/>
              <a:t> preporuke - referenca prilikom provođenja politika i mjera za hrvatsku dijasporu, shvaćenu u najširem smislu, ali na teritoriju RH</a:t>
            </a:r>
            <a:endParaRPr lang="hr-H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OESS-</a:t>
            </a:r>
            <a:r>
              <a:rPr lang="hr-HR" sz="3200" b="1" dirty="0" err="1" smtClean="0"/>
              <a:t>ov</a:t>
            </a:r>
            <a:r>
              <a:rPr lang="hr-HR" sz="3200" b="1" dirty="0" smtClean="0"/>
              <a:t> visoki povjerenik </a:t>
            </a:r>
            <a:r>
              <a:rPr lang="hr-HR" sz="3200" b="1" dirty="0" smtClean="0"/>
              <a:t>nacionalnih manjina</a:t>
            </a:r>
            <a:endParaRPr lang="hr-HR" sz="3200" dirty="0"/>
          </a:p>
        </p:txBody>
      </p:sp>
      <p:pic>
        <p:nvPicPr>
          <p:cNvPr id="4" name="Content Placeholder 3" descr="jandroković-visoki povjerenik.bmp"/>
          <p:cNvPicPr>
            <a:picLocks noGrp="1" noChangeAspect="1"/>
          </p:cNvPicPr>
          <p:nvPr>
            <p:ph idx="1"/>
          </p:nvPr>
        </p:nvPicPr>
        <p:blipFill>
          <a:blip r:embed="rId3" cstate="print"/>
          <a:stretch>
            <a:fillRect/>
          </a:stretch>
        </p:blipFill>
        <p:spPr>
          <a:xfrm>
            <a:off x="1857356" y="2285992"/>
            <a:ext cx="5320402" cy="425632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OESS-ovi instrumenti za zaštitu prava nacionalnih manjina</a:t>
            </a:r>
            <a:endParaRPr lang="hr-HR" sz="3200" b="1" dirty="0"/>
          </a:p>
        </p:txBody>
      </p:sp>
      <p:sp>
        <p:nvSpPr>
          <p:cNvPr id="3" name="Content Placeholder 2"/>
          <p:cNvSpPr>
            <a:spLocks noGrp="1"/>
          </p:cNvSpPr>
          <p:nvPr>
            <p:ph idx="1"/>
          </p:nvPr>
        </p:nvSpPr>
        <p:spPr/>
        <p:txBody>
          <a:bodyPr>
            <a:normAutofit/>
          </a:bodyPr>
          <a:lstStyle/>
          <a:p>
            <a:pPr lvl="1"/>
            <a:r>
              <a:rPr lang="hr-HR" i="1" dirty="0" smtClean="0"/>
              <a:t>Haške preporuke o pravu nacionalnih manjina na obrazovanje </a:t>
            </a:r>
            <a:endParaRPr lang="hr-HR" dirty="0" smtClean="0"/>
          </a:p>
          <a:p>
            <a:pPr lvl="1"/>
            <a:r>
              <a:rPr lang="hr-HR" i="1" dirty="0" smtClean="0"/>
              <a:t>Preporuke iz Osla o pravu nacionalnih manjina na upotrebu vlastitog jezika </a:t>
            </a:r>
            <a:endParaRPr lang="hr-HR" dirty="0" smtClean="0"/>
          </a:p>
          <a:p>
            <a:pPr lvl="1"/>
            <a:r>
              <a:rPr lang="hr-HR" i="1" dirty="0" smtClean="0"/>
              <a:t>Preporuke iz </a:t>
            </a:r>
            <a:r>
              <a:rPr lang="hr-HR" i="1" dirty="0" err="1" smtClean="0"/>
              <a:t>Lunda</a:t>
            </a:r>
            <a:r>
              <a:rPr lang="hr-HR" i="1" dirty="0" smtClean="0"/>
              <a:t> o učinkovitom sudjelovanju nacionalnih manjina u javnom životu </a:t>
            </a:r>
            <a:r>
              <a:rPr lang="hr-HR" dirty="0" smtClean="0"/>
              <a:t> </a:t>
            </a:r>
          </a:p>
          <a:p>
            <a:pPr lvl="1"/>
            <a:r>
              <a:rPr lang="hr-HR" i="1" dirty="0" smtClean="0"/>
              <a:t>Smjernice o upotrebi jezika manjina u elektronskim medijima </a:t>
            </a:r>
            <a:endParaRPr lang="hr-HR" dirty="0" smtClean="0"/>
          </a:p>
          <a:p>
            <a:pPr lvl="1"/>
            <a:r>
              <a:rPr lang="hr-HR" i="1" dirty="0" smtClean="0"/>
              <a:t>Preporuke za rad policije u multietničkim društvima</a:t>
            </a:r>
            <a:endParaRPr lang="hr-HR" dirty="0" smtClean="0"/>
          </a:p>
          <a:p>
            <a:endParaRPr lang="hr-H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Pozadina nastanka </a:t>
            </a:r>
            <a:r>
              <a:rPr lang="hr-HR" sz="3200" b="1" dirty="0" err="1" smtClean="0"/>
              <a:t>Bolzanskih</a:t>
            </a:r>
            <a:r>
              <a:rPr lang="hr-HR" sz="3200" b="1" dirty="0" smtClean="0"/>
              <a:t> preporuka</a:t>
            </a:r>
            <a:endParaRPr lang="hr-HR" sz="3200" dirty="0"/>
          </a:p>
        </p:txBody>
      </p:sp>
      <p:sp>
        <p:nvSpPr>
          <p:cNvPr id="3" name="Content Placeholder 2"/>
          <p:cNvSpPr>
            <a:spLocks noGrp="1"/>
          </p:cNvSpPr>
          <p:nvPr>
            <p:ph idx="1"/>
          </p:nvPr>
        </p:nvSpPr>
        <p:spPr/>
        <p:txBody>
          <a:bodyPr/>
          <a:lstStyle/>
          <a:p>
            <a:r>
              <a:rPr lang="hr-HR" dirty="0" smtClean="0"/>
              <a:t>Govor bivšeg visokog povjerenika </a:t>
            </a:r>
            <a:r>
              <a:rPr lang="hr-HR" dirty="0" err="1" smtClean="0"/>
              <a:t>Rolfa</a:t>
            </a:r>
            <a:r>
              <a:rPr lang="hr-HR" dirty="0" smtClean="0"/>
              <a:t> </a:t>
            </a:r>
            <a:r>
              <a:rPr lang="hr-HR" dirty="0" err="1" smtClean="0"/>
              <a:t>Ekeusa</a:t>
            </a:r>
            <a:r>
              <a:rPr lang="hr-HR" dirty="0" smtClean="0"/>
              <a:t> „Suverenitet, odgovornost i nacionalne manjine“</a:t>
            </a:r>
          </a:p>
          <a:p>
            <a:r>
              <a:rPr lang="hr-HR" dirty="0" smtClean="0"/>
              <a:t>Izvješće Venecijanske komisije o preferencijalnom tretmanu nacionalnih manjinama od strane njihovih matičnih država</a:t>
            </a:r>
            <a:endParaRPr lang="hr-H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1008112"/>
          </a:xfrm>
        </p:spPr>
        <p:txBody>
          <a:bodyPr>
            <a:normAutofit/>
          </a:bodyPr>
          <a:lstStyle/>
          <a:p>
            <a:r>
              <a:rPr lang="hr-HR" sz="3200" b="1" dirty="0" smtClean="0"/>
              <a:t>Pozadina nastanka </a:t>
            </a:r>
            <a:r>
              <a:rPr lang="hr-HR" sz="3200" b="1" dirty="0" err="1" smtClean="0"/>
              <a:t>Bolzanskih</a:t>
            </a:r>
            <a:r>
              <a:rPr lang="hr-HR" sz="3200" b="1" dirty="0" smtClean="0"/>
              <a:t> preporuka</a:t>
            </a:r>
            <a:endParaRPr lang="hr-HR" sz="3200" dirty="0"/>
          </a:p>
        </p:txBody>
      </p:sp>
      <p:sp>
        <p:nvSpPr>
          <p:cNvPr id="3" name="Content Placeholder 2"/>
          <p:cNvSpPr>
            <a:spLocks noGrp="1"/>
          </p:cNvSpPr>
          <p:nvPr>
            <p:ph idx="1"/>
          </p:nvPr>
        </p:nvSpPr>
        <p:spPr>
          <a:xfrm>
            <a:off x="457200" y="1556792"/>
            <a:ext cx="8229600" cy="5017744"/>
          </a:xfrm>
        </p:spPr>
        <p:txBody>
          <a:bodyPr>
            <a:normAutofit fontScale="85000" lnSpcReduction="10000"/>
          </a:bodyPr>
          <a:lstStyle/>
          <a:p>
            <a:r>
              <a:rPr lang="hr-HR" dirty="0" smtClean="0"/>
              <a:t>Venecijanska komisija zaključila da se radi o „novom, prihvaćenom i pozitivnom smjeru manjinske zaštite“. </a:t>
            </a:r>
          </a:p>
          <a:p>
            <a:r>
              <a:rPr lang="hr-HR" dirty="0" smtClean="0"/>
              <a:t>Ocijenila da je pojavljivanje preferencijalnih zakona ove vrste pozitivan fenomen, ali je naglasila da oni još ne čine dio običajnog međunarodnog prava jer su na snazi tek kratko vrijeme. </a:t>
            </a:r>
          </a:p>
          <a:p>
            <a:r>
              <a:rPr lang="hr-HR" dirty="0" smtClean="0"/>
              <a:t>Stav da su unilateralni preferencijalni zakoni matičnih država prihvatljivi i legitimni, ali pod uvjetom da su u skladu s četiri načela:</a:t>
            </a:r>
          </a:p>
          <a:p>
            <a:pPr lvl="1"/>
            <a:r>
              <a:rPr lang="hr-HR" dirty="0" smtClean="0"/>
              <a:t>(i) poštivanja teritorijalne suverenosti država</a:t>
            </a:r>
          </a:p>
          <a:p>
            <a:pPr lvl="1"/>
            <a:r>
              <a:rPr lang="hr-HR" dirty="0" smtClean="0"/>
              <a:t>(ii) poštivanja potpisanih ugovora (</a:t>
            </a:r>
            <a:r>
              <a:rPr lang="hr-HR" i="1" dirty="0" err="1" smtClean="0"/>
              <a:t>pacta</a:t>
            </a:r>
            <a:r>
              <a:rPr lang="hr-HR" i="1" dirty="0" smtClean="0"/>
              <a:t> </a:t>
            </a:r>
            <a:r>
              <a:rPr lang="hr-HR" i="1" dirty="0" err="1" smtClean="0"/>
              <a:t>sunt</a:t>
            </a:r>
            <a:r>
              <a:rPr lang="hr-HR" i="1" dirty="0" smtClean="0"/>
              <a:t> </a:t>
            </a:r>
            <a:r>
              <a:rPr lang="hr-HR" i="1" dirty="0" err="1" smtClean="0"/>
              <a:t>servanda</a:t>
            </a:r>
            <a:r>
              <a:rPr lang="hr-HR" dirty="0" smtClean="0"/>
              <a:t>)</a:t>
            </a:r>
          </a:p>
          <a:p>
            <a:pPr lvl="1"/>
            <a:r>
              <a:rPr lang="hr-HR" dirty="0" smtClean="0"/>
              <a:t>(iii) poštivanja prijateljskih odnosa među državama</a:t>
            </a:r>
          </a:p>
          <a:p>
            <a:pPr lvl="1"/>
            <a:r>
              <a:rPr lang="hr-HR" dirty="0" smtClean="0"/>
              <a:t>(iv) poštivanje ljudskih prava i temeljnih sloboda, posebice zabrane diskriminacije. </a:t>
            </a:r>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Pozadina nastanka </a:t>
            </a:r>
            <a:r>
              <a:rPr lang="hr-HR" sz="3200" b="1" dirty="0" err="1" smtClean="0"/>
              <a:t>Bolzanskih</a:t>
            </a:r>
            <a:r>
              <a:rPr lang="hr-HR" sz="3200" b="1" dirty="0" smtClean="0"/>
              <a:t> preporuka</a:t>
            </a:r>
            <a:endParaRPr lang="hr-HR" sz="3200" dirty="0"/>
          </a:p>
        </p:txBody>
      </p:sp>
      <p:sp>
        <p:nvSpPr>
          <p:cNvPr id="3" name="Content Placeholder 2"/>
          <p:cNvSpPr>
            <a:spLocks noGrp="1"/>
          </p:cNvSpPr>
          <p:nvPr>
            <p:ph idx="1"/>
          </p:nvPr>
        </p:nvSpPr>
        <p:spPr/>
        <p:txBody>
          <a:bodyPr/>
          <a:lstStyle/>
          <a:p>
            <a:r>
              <a:rPr lang="hr-HR" dirty="0" smtClean="0"/>
              <a:t>Tadašnji Visoki povjerenik </a:t>
            </a:r>
            <a:r>
              <a:rPr lang="hr-HR" dirty="0" err="1" smtClean="0"/>
              <a:t>Rolf</a:t>
            </a:r>
            <a:r>
              <a:rPr lang="hr-HR" dirty="0" smtClean="0"/>
              <a:t> </a:t>
            </a:r>
            <a:r>
              <a:rPr lang="hr-HR" dirty="0" err="1" smtClean="0"/>
              <a:t>Ekéus</a:t>
            </a:r>
            <a:r>
              <a:rPr lang="hr-HR" dirty="0" smtClean="0"/>
              <a:t> istaknuo načelo međunarodnog prava prema kojem država ima pravo djelovati isključivo na teritoriju i prema državljanima nad kojima je nadležna, ali ju isto tako ne sprečava da, bez diskriminacije doduše, dodjeljuje takvim osobama određene povlastice, </a:t>
            </a:r>
            <a:r>
              <a:rPr lang="hr-HR" b="1" dirty="0" smtClean="0"/>
              <a:t>ali samo na teritoriju svoje nadležnosti</a:t>
            </a:r>
            <a:r>
              <a:rPr lang="hr-HR" dirty="0" smtClean="0"/>
              <a:t>.</a:t>
            </a:r>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Cilj Preporuka o nacionalnim manjinama u međudržavnim odnosima</a:t>
            </a:r>
            <a:endParaRPr lang="hr-HR" sz="3200" dirty="0"/>
          </a:p>
        </p:txBody>
      </p:sp>
      <p:sp>
        <p:nvSpPr>
          <p:cNvPr id="3" name="Content Placeholder 2"/>
          <p:cNvSpPr>
            <a:spLocks noGrp="1"/>
          </p:cNvSpPr>
          <p:nvPr>
            <p:ph idx="1"/>
          </p:nvPr>
        </p:nvSpPr>
        <p:spPr/>
        <p:txBody>
          <a:bodyPr/>
          <a:lstStyle/>
          <a:p>
            <a:r>
              <a:rPr lang="hr-HR" dirty="0" smtClean="0"/>
              <a:t>Razjasniti na koji način države mogu pomagati pripadnicima vlastitog naroda koji je nacionalna manjina u nekoj drugoj državi ili državama, ali na način da ne ugroze međuetničke ili prekogranične odnose</a:t>
            </a:r>
            <a:endParaRPr lang="hr-H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Sadržaj Preporuka o nacionalnim manjinama u međudržavnim odnosima</a:t>
            </a:r>
            <a:endParaRPr lang="hr-HR" sz="3200" dirty="0"/>
          </a:p>
        </p:txBody>
      </p:sp>
      <p:sp>
        <p:nvSpPr>
          <p:cNvPr id="3" name="Content Placeholder 2"/>
          <p:cNvSpPr>
            <a:spLocks noGrp="1"/>
          </p:cNvSpPr>
          <p:nvPr>
            <p:ph idx="1"/>
          </p:nvPr>
        </p:nvSpPr>
        <p:spPr/>
        <p:txBody>
          <a:bodyPr/>
          <a:lstStyle/>
          <a:p>
            <a:r>
              <a:rPr lang="hr-HR" dirty="0" smtClean="0"/>
              <a:t>Kada država iskazuje interes i namjeru zaštite manjinskih skupina u inozemstvu, posebice onih s kojima dijeli etnički, kulturalni, jezični ili religijski identitet, ili zajedničko kulturalno nasljeđe, tada njena postupanja prema nacionalnim manjinama u inozemstvu ne impliciraju nadležnost nad pripadnicima nacionalnih manjina u drugim zemljama</a:t>
            </a:r>
            <a:endParaRPr lang="hr-H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144</TotalTime>
  <Words>1393</Words>
  <Application>Microsoft Office PowerPoint</Application>
  <PresentationFormat>On-screen Show (4:3)</PresentationFormat>
  <Paragraphs>120</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Urban</vt:lpstr>
      <vt:lpstr>Preporuke iz Bolzana/Bozena o nacionalnim manjinama u međudržavnim odnosima: značenje i implikacije za Hrvatsku i regiju</vt:lpstr>
      <vt:lpstr>Sadržaj izlaganja</vt:lpstr>
      <vt:lpstr>OESS-ov visoki povjerenik nacionalnih manjina</vt:lpstr>
      <vt:lpstr>OESS-ovi instrumenti za zaštitu prava nacionalnih manjina</vt:lpstr>
      <vt:lpstr>Pozadina nastanka Bolzanskih preporuka</vt:lpstr>
      <vt:lpstr>Pozadina nastanka Bolzanskih preporuka</vt:lpstr>
      <vt:lpstr>Pozadina nastanka Bolzanskih preporuka</vt:lpstr>
      <vt:lpstr>Cilj Preporuka o nacionalnim manjinama u međudržavnim odnosima</vt:lpstr>
      <vt:lpstr>Sadržaj Preporuka o nacionalnim manjinama u međudržavnim odnosima</vt:lpstr>
      <vt:lpstr>Sadržaj Preporuka o nacionalnim manjinama u međudržavnim odnosima</vt:lpstr>
      <vt:lpstr>Sadržaj Preporuka o nacionalnim manjinama u međudržavnim odnosima</vt:lpstr>
      <vt:lpstr>Sadržaj Preporuka o nacionalnim manjinama u međudržavnim odnosima</vt:lpstr>
      <vt:lpstr>Sadržaj Preporuka o nacionalnim manjinama u međudržavnim odnosima</vt:lpstr>
      <vt:lpstr>Sadržaj Preporuka o nacionalnim manjinama u međudržavnim odnosima</vt:lpstr>
      <vt:lpstr>Sadržaj Preporuka o nacionalnim manjinama u međudržavnim odnosima</vt:lpstr>
      <vt:lpstr>Sadržaj Preporuka o nacionalnim manjinama u međudržavnim odnosima</vt:lpstr>
      <vt:lpstr>Sadržaj Preporuka o nacionalnim manjinama u međudržavnim odnosima</vt:lpstr>
      <vt:lpstr>Procjena brojčanog stanja pripadnika hrvatske nacionalne manjine u inozemstvu</vt:lpstr>
      <vt:lpstr>Strategija o odnosima Republike Hrvatske s Hrvatima izvan Republike Hrvatske</vt:lpstr>
      <vt:lpstr>Strategija o odnosima Republike Hrvatske s Hrvatima izvan Republike Hrvatske</vt:lpstr>
      <vt:lpstr>Strategija o odnosima Republike Hrvatske s Hrvatima izvan Republike Hrvatske</vt:lpstr>
      <vt:lpstr>Strategija o odnosima Republike Hrvatske s Hrvatima izvan Republike Hrvatske</vt:lpstr>
      <vt:lpstr>Strategija o odnosima Republike Hrvatske s Hrvatima izvan Republike Hrvatske</vt:lpstr>
      <vt:lpstr>Strategija o odnosima Republike Hrvatske s Hrvatima izvan Republike Hrvatske</vt:lpstr>
      <vt:lpstr>Moguće posljedice i korist Bolzanskih preporuka </vt:lpstr>
      <vt:lpstr>Moguće posljedice i korist Bolzanskih preporuka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Preporuke iz Bolzana/Bozena o nacionalnim manjinama u međudržavnim odnosima: značenje i implikacije za Hrvatsku i regiju </dc:title>
  <cp:lastModifiedBy>Antonija Petricusic</cp:lastModifiedBy>
  <cp:revision>24</cp:revision>
  <dcterms:modified xsi:type="dcterms:W3CDTF">2011-05-23T08:01:18Z</dcterms:modified>
</cp:coreProperties>
</file>