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35"/>
  </p:notesMasterIdLst>
  <p:sldIdLst>
    <p:sldId id="256" r:id="rId2"/>
    <p:sldId id="257" r:id="rId3"/>
    <p:sldId id="292" r:id="rId4"/>
    <p:sldId id="258" r:id="rId5"/>
    <p:sldId id="259" r:id="rId6"/>
    <p:sldId id="260" r:id="rId7"/>
    <p:sldId id="262" r:id="rId8"/>
    <p:sldId id="264" r:id="rId9"/>
    <p:sldId id="265" r:id="rId10"/>
    <p:sldId id="266" r:id="rId11"/>
    <p:sldId id="268" r:id="rId12"/>
    <p:sldId id="271" r:id="rId13"/>
    <p:sldId id="270" r:id="rId14"/>
    <p:sldId id="272" r:id="rId15"/>
    <p:sldId id="294" r:id="rId16"/>
    <p:sldId id="273" r:id="rId17"/>
    <p:sldId id="274" r:id="rId18"/>
    <p:sldId id="275" r:id="rId19"/>
    <p:sldId id="276" r:id="rId20"/>
    <p:sldId id="293" r:id="rId21"/>
    <p:sldId id="277" r:id="rId22"/>
    <p:sldId id="279" r:id="rId23"/>
    <p:sldId id="280" r:id="rId24"/>
    <p:sldId id="283" r:id="rId25"/>
    <p:sldId id="281" r:id="rId26"/>
    <p:sldId id="282" r:id="rId27"/>
    <p:sldId id="284" r:id="rId28"/>
    <p:sldId id="285" r:id="rId29"/>
    <p:sldId id="286" r:id="rId30"/>
    <p:sldId id="291" r:id="rId31"/>
    <p:sldId id="288" r:id="rId32"/>
    <p:sldId id="289" r:id="rId33"/>
    <p:sldId id="290" r:id="rId34"/>
  </p:sldIdLst>
  <p:sldSz cx="9144000" cy="6858000" type="screen4x3"/>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378" y="-2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dirty="0"/>
          </a:p>
        </p:txBody>
      </p:sp>
      <p:sp>
        <p:nvSpPr>
          <p:cNvPr id="3" name="Rezervirano mjesto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43ACFF-F2E3-4E17-A773-DC66F5D5870D}" type="datetimeFigureOut">
              <a:rPr lang="hr-HR" smtClean="0"/>
              <a:t>19.12.2011.</a:t>
            </a:fld>
            <a:endParaRPr lang="hr-HR" dirty="0"/>
          </a:p>
        </p:txBody>
      </p:sp>
      <p:sp>
        <p:nvSpPr>
          <p:cNvPr id="4" name="Rezervirano mjesto slike slajd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r-HR" dirty="0"/>
          </a:p>
        </p:txBody>
      </p:sp>
      <p:sp>
        <p:nvSpPr>
          <p:cNvPr id="5" name="Rezervirano mjesto bilježaka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6" name="Rezervirano mjesto podnožj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dirty="0"/>
          </a:p>
        </p:txBody>
      </p:sp>
      <p:sp>
        <p:nvSpPr>
          <p:cNvPr id="7" name="Rezervirano mjesto broja slajd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E32F5B-620B-4439-95C9-535B956F7B24}" type="slidenum">
              <a:rPr lang="hr-HR" smtClean="0"/>
              <a:t>‹#›</a:t>
            </a:fld>
            <a:endParaRPr lang="hr-HR" dirty="0"/>
          </a:p>
        </p:txBody>
      </p:sp>
    </p:spTree>
    <p:extLst>
      <p:ext uri="{BB962C8B-B14F-4D97-AF65-F5344CB8AC3E}">
        <p14:creationId xmlns:p14="http://schemas.microsoft.com/office/powerpoint/2010/main" val="425702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Rezultati glasanja bili su 564 'za', 38 'protiv' i 32 'suzdržan'.</a:t>
            </a:r>
            <a:endParaRPr lang="hr-HR" dirty="0"/>
          </a:p>
        </p:txBody>
      </p:sp>
      <p:sp>
        <p:nvSpPr>
          <p:cNvPr id="4" name="Rezervirano mjesto broja slajda 3"/>
          <p:cNvSpPr>
            <a:spLocks noGrp="1"/>
          </p:cNvSpPr>
          <p:nvPr>
            <p:ph type="sldNum" sz="quarter" idx="10"/>
          </p:nvPr>
        </p:nvSpPr>
        <p:spPr/>
        <p:txBody>
          <a:bodyPr/>
          <a:lstStyle/>
          <a:p>
            <a:fld id="{DCE32F5B-620B-4439-95C9-535B956F7B24}" type="slidenum">
              <a:rPr lang="hr-HR" smtClean="0"/>
              <a:t>2</a:t>
            </a:fld>
            <a:endParaRPr lang="hr-HR" dirty="0"/>
          </a:p>
        </p:txBody>
      </p:sp>
    </p:spTree>
    <p:extLst>
      <p:ext uri="{BB962C8B-B14F-4D97-AF65-F5344CB8AC3E}">
        <p14:creationId xmlns:p14="http://schemas.microsoft.com/office/powerpoint/2010/main" val="3724347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Anicius Manlius Severinus Boëthius</a:t>
            </a:r>
            <a:endParaRPr lang="hr-HR" dirty="0"/>
          </a:p>
        </p:txBody>
      </p:sp>
      <p:sp>
        <p:nvSpPr>
          <p:cNvPr id="4" name="Rezervirano mjesto broja slajda 3"/>
          <p:cNvSpPr>
            <a:spLocks noGrp="1"/>
          </p:cNvSpPr>
          <p:nvPr>
            <p:ph type="sldNum" sz="quarter" idx="10"/>
          </p:nvPr>
        </p:nvSpPr>
        <p:spPr/>
        <p:txBody>
          <a:bodyPr/>
          <a:lstStyle/>
          <a:p>
            <a:fld id="{DCE32F5B-620B-4439-95C9-535B956F7B24}" type="slidenum">
              <a:rPr lang="hr-HR" smtClean="0"/>
              <a:t>7</a:t>
            </a:fld>
            <a:endParaRPr lang="hr-HR" dirty="0"/>
          </a:p>
        </p:txBody>
      </p:sp>
    </p:spTree>
    <p:extLst>
      <p:ext uri="{BB962C8B-B14F-4D97-AF65-F5344CB8AC3E}">
        <p14:creationId xmlns:p14="http://schemas.microsoft.com/office/powerpoint/2010/main" val="2879387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Snimak iz zbirke</a:t>
            </a:r>
            <a:r>
              <a:rPr lang="hr-HR" baseline="0" dirty="0" smtClean="0"/>
              <a:t> Arhiva Hrvatske, </a:t>
            </a:r>
            <a:r>
              <a:rPr lang="hr-HR" i="1" baseline="0" dirty="0" smtClean="0"/>
              <a:t>Urbaria et Conscriptiones</a:t>
            </a:r>
            <a:r>
              <a:rPr lang="hr-HR" baseline="0" dirty="0" smtClean="0"/>
              <a:t>, sv. 166. br. 2. (preuzeto iz: Josip Adamček, </a:t>
            </a:r>
            <a:r>
              <a:rPr lang="hr-HR" i="1" baseline="0" dirty="0" smtClean="0"/>
              <a:t>Agrarni odnosi u Hrvatskoj od sredine XV do kraja XVII stoljeća</a:t>
            </a:r>
            <a:r>
              <a:rPr lang="hr-HR" baseline="0" dirty="0" smtClean="0"/>
              <a:t>. Zagreb: SNL, 1980, str. 360).</a:t>
            </a:r>
            <a:endParaRPr lang="hr-HR" dirty="0"/>
          </a:p>
        </p:txBody>
      </p:sp>
      <p:sp>
        <p:nvSpPr>
          <p:cNvPr id="4" name="Rezervirano mjesto broja slajda 3"/>
          <p:cNvSpPr>
            <a:spLocks noGrp="1"/>
          </p:cNvSpPr>
          <p:nvPr>
            <p:ph type="sldNum" sz="quarter" idx="10"/>
          </p:nvPr>
        </p:nvSpPr>
        <p:spPr/>
        <p:txBody>
          <a:bodyPr/>
          <a:lstStyle/>
          <a:p>
            <a:fld id="{DCE32F5B-620B-4439-95C9-535B956F7B24}" type="slidenum">
              <a:rPr lang="hr-HR" smtClean="0"/>
              <a:t>23</a:t>
            </a:fld>
            <a:endParaRPr lang="hr-HR" dirty="0"/>
          </a:p>
        </p:txBody>
      </p:sp>
    </p:spTree>
    <p:extLst>
      <p:ext uri="{BB962C8B-B14F-4D97-AF65-F5344CB8AC3E}">
        <p14:creationId xmlns:p14="http://schemas.microsoft.com/office/powerpoint/2010/main" val="487503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8" name="Rectangle 7"/>
          <p:cNvSpPr/>
          <p:nvPr/>
        </p:nvSpPr>
        <p:spPr>
          <a:xfrm>
            <a:off x="432000" y="0"/>
            <a:ext cx="82800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32000" y="3200400"/>
            <a:ext cx="8280000" cy="1524000"/>
          </a:xfrm>
        </p:spPr>
        <p:txBody>
          <a:bodyPr>
            <a:noAutofit/>
          </a:bodyPr>
          <a:lstStyle>
            <a:lvl1pPr>
              <a:defRPr sz="8000"/>
            </a:lvl1pPr>
          </a:lstStyle>
          <a:p>
            <a:r>
              <a:rPr lang="hr-HR" smtClean="0"/>
              <a:t>Uredite stil naslova matrice</a:t>
            </a:r>
            <a:endParaRPr lang="en-US" dirty="0"/>
          </a:p>
        </p:txBody>
      </p:sp>
      <p:sp>
        <p:nvSpPr>
          <p:cNvPr id="3" name="Subtitle 2"/>
          <p:cNvSpPr>
            <a:spLocks noGrp="1"/>
          </p:cNvSpPr>
          <p:nvPr>
            <p:ph type="subTitle" idx="1"/>
          </p:nvPr>
        </p:nvSpPr>
        <p:spPr>
          <a:xfrm>
            <a:off x="43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smtClean="0"/>
              <a:t>Uredite stil podnaslova matrice</a:t>
            </a:r>
            <a:endParaRPr lang="en-US" dirty="0"/>
          </a:p>
        </p:txBody>
      </p:sp>
      <p:sp>
        <p:nvSpPr>
          <p:cNvPr id="4" name="Date Placeholder 3"/>
          <p:cNvSpPr>
            <a:spLocks noGrp="1"/>
          </p:cNvSpPr>
          <p:nvPr>
            <p:ph type="dt" sz="half" idx="10"/>
          </p:nvPr>
        </p:nvSpPr>
        <p:spPr>
          <a:xfrm>
            <a:off x="6578400" y="6208776"/>
            <a:ext cx="2133600" cy="365125"/>
          </a:xfrm>
          <a:prstGeom prst="rect">
            <a:avLst/>
          </a:prstGeom>
        </p:spPr>
        <p:txBody>
          <a:bodyPr/>
          <a:lstStyle/>
          <a:p>
            <a:fld id="{B4463E56-EA82-4FD0-9BA8-C1137068C886}" type="datetimeFigureOut">
              <a:rPr lang="hr-HR" smtClean="0"/>
              <a:t>19.12.2011.</a:t>
            </a:fld>
            <a:endParaRPr lang="hr-HR" dirty="0"/>
          </a:p>
        </p:txBody>
      </p:sp>
      <p:sp>
        <p:nvSpPr>
          <p:cNvPr id="5" name="Footer Placeholder 4"/>
          <p:cNvSpPr>
            <a:spLocks noGrp="1"/>
          </p:cNvSpPr>
          <p:nvPr>
            <p:ph type="ftr" sz="quarter" idx="11"/>
          </p:nvPr>
        </p:nvSpPr>
        <p:spPr>
          <a:xfrm>
            <a:off x="432000" y="6208776"/>
            <a:ext cx="4873869" cy="365125"/>
          </a:xfrm>
          <a:prstGeom prst="rect">
            <a:avLst/>
          </a:prstGeom>
        </p:spPr>
        <p:txBody>
          <a:bodyPr/>
          <a:lstStyle/>
          <a:p>
            <a:endParaRPr lang="hr-HR" dirty="0"/>
          </a:p>
        </p:txBody>
      </p:sp>
      <p:sp>
        <p:nvSpPr>
          <p:cNvPr id="6" name="Slide Number Placeholder 5"/>
          <p:cNvSpPr>
            <a:spLocks noGrp="1"/>
          </p:cNvSpPr>
          <p:nvPr>
            <p:ph type="sldNum" sz="quarter" idx="12"/>
          </p:nvPr>
        </p:nvSpPr>
        <p:spPr>
          <a:xfrm>
            <a:off x="7950000" y="5687568"/>
            <a:ext cx="762000" cy="365125"/>
          </a:xfrm>
          <a:prstGeom prst="rect">
            <a:avLst/>
          </a:prstGeom>
        </p:spPr>
        <p:txBody>
          <a:bodyPr/>
          <a:lstStyle/>
          <a:p>
            <a:fld id="{CD809EFC-1176-45E9-B0CD-B13918ABDA88}" type="slidenum">
              <a:rPr lang="hr-HR" smtClean="0"/>
              <a:t>‹#›</a:t>
            </a:fld>
            <a:endParaRPr lang="hr-HR" dirty="0"/>
          </a:p>
        </p:txBody>
      </p:sp>
      <p:sp>
        <p:nvSpPr>
          <p:cNvPr id="7" name="Rectangle 6"/>
          <p:cNvSpPr/>
          <p:nvPr/>
        </p:nvSpPr>
        <p:spPr>
          <a:xfrm>
            <a:off x="432000" y="6172200"/>
            <a:ext cx="82800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2_Prazno">
    <p:spTree>
      <p:nvGrpSpPr>
        <p:cNvPr id="1" name=""/>
        <p:cNvGrpSpPr/>
        <p:nvPr/>
      </p:nvGrpSpPr>
      <p:grpSpPr>
        <a:xfrm>
          <a:off x="0" y="0"/>
          <a:ext cx="0" cy="0"/>
          <a:chOff x="0" y="0"/>
          <a:chExt cx="0" cy="0"/>
        </a:xfrm>
      </p:grpSpPr>
      <p:sp>
        <p:nvSpPr>
          <p:cNvPr id="2" name="Rectangle 7"/>
          <p:cNvSpPr/>
          <p:nvPr userDrawn="1"/>
        </p:nvSpPr>
        <p:spPr>
          <a:xfrm rot="5400000">
            <a:off x="-2869500" y="3238500"/>
            <a:ext cx="61200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7868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762000" y="5445224"/>
            <a:ext cx="6784848" cy="726976"/>
          </a:xfrm>
        </p:spPr>
        <p:txBody>
          <a:bodyPr anchor="b">
            <a:normAutofit/>
          </a:bodyPr>
          <a:lstStyle>
            <a:lvl1pPr algn="l">
              <a:defRPr sz="3600" b="0"/>
            </a:lvl1pPr>
          </a:lstStyle>
          <a:p>
            <a:r>
              <a:rPr lang="hr-HR" smtClean="0"/>
              <a:t>Uredite stil naslova matrice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Date Placeholder 4"/>
          <p:cNvSpPr>
            <a:spLocks noGrp="1"/>
          </p:cNvSpPr>
          <p:nvPr>
            <p:ph type="dt" sz="half" idx="10"/>
          </p:nvPr>
        </p:nvSpPr>
        <p:spPr>
          <a:xfrm>
            <a:off x="6248400" y="6208776"/>
            <a:ext cx="2133600" cy="365125"/>
          </a:xfrm>
          <a:prstGeom prst="rect">
            <a:avLst/>
          </a:prstGeom>
        </p:spPr>
        <p:txBody>
          <a:bodyPr/>
          <a:lstStyle/>
          <a:p>
            <a:fld id="{B4463E56-EA82-4FD0-9BA8-C1137068C886}" type="datetimeFigureOut">
              <a:rPr lang="hr-HR" smtClean="0"/>
              <a:t>19.12.2011.</a:t>
            </a:fld>
            <a:endParaRPr lang="hr-HR" dirty="0"/>
          </a:p>
        </p:txBody>
      </p:sp>
      <p:sp>
        <p:nvSpPr>
          <p:cNvPr id="6" name="Footer Placeholder 5"/>
          <p:cNvSpPr>
            <a:spLocks noGrp="1"/>
          </p:cNvSpPr>
          <p:nvPr>
            <p:ph type="ftr" sz="quarter" idx="11"/>
          </p:nvPr>
        </p:nvSpPr>
        <p:spPr>
          <a:xfrm>
            <a:off x="761999" y="6208776"/>
            <a:ext cx="4873869" cy="365125"/>
          </a:xfrm>
          <a:prstGeom prst="rect">
            <a:avLst/>
          </a:prstGeom>
        </p:spPr>
        <p:txBody>
          <a:bodyPr/>
          <a:lstStyle/>
          <a:p>
            <a:endParaRPr lang="hr-HR" dirty="0"/>
          </a:p>
        </p:txBody>
      </p:sp>
      <p:sp>
        <p:nvSpPr>
          <p:cNvPr id="7" name="Slide Number Placeholder 6"/>
          <p:cNvSpPr>
            <a:spLocks noGrp="1"/>
          </p:cNvSpPr>
          <p:nvPr>
            <p:ph type="sldNum" sz="quarter" idx="12"/>
          </p:nvPr>
        </p:nvSpPr>
        <p:spPr>
          <a:xfrm>
            <a:off x="7620000" y="5687568"/>
            <a:ext cx="762000" cy="365125"/>
          </a:xfrm>
          <a:prstGeom prst="rect">
            <a:avLst/>
          </a:prstGeom>
        </p:spPr>
        <p:txBody>
          <a:bodyPr/>
          <a:lstStyle/>
          <a:p>
            <a:fld id="{CD809EFC-1176-45E9-B0CD-B13918ABDA88}" type="slidenum">
              <a:rPr lang="hr-HR" smtClean="0"/>
              <a:t>‹#›</a:t>
            </a:fld>
            <a:endParaRPr lang="hr-HR" dirty="0"/>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hr-HR" smtClean="0"/>
              <a:t>Uredite stil naslova matrice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r-HR" dirty="0" smtClean="0"/>
              <a:t>Kliknite ikonu da biste dodali  sliku</a:t>
            </a:r>
            <a:endParaRPr lang="en-US" dirty="0"/>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Date Placeholder 4"/>
          <p:cNvSpPr>
            <a:spLocks noGrp="1"/>
          </p:cNvSpPr>
          <p:nvPr>
            <p:ph type="dt" sz="half" idx="10"/>
          </p:nvPr>
        </p:nvSpPr>
        <p:spPr>
          <a:xfrm>
            <a:off x="6248400" y="6208776"/>
            <a:ext cx="2133600" cy="365125"/>
          </a:xfrm>
          <a:prstGeom prst="rect">
            <a:avLst/>
          </a:prstGeom>
        </p:spPr>
        <p:txBody>
          <a:bodyPr/>
          <a:lstStyle/>
          <a:p>
            <a:fld id="{B4463E56-EA82-4FD0-9BA8-C1137068C886}" type="datetimeFigureOut">
              <a:rPr lang="hr-HR" smtClean="0"/>
              <a:t>19.12.2011.</a:t>
            </a:fld>
            <a:endParaRPr lang="hr-HR" dirty="0"/>
          </a:p>
        </p:txBody>
      </p:sp>
      <p:sp>
        <p:nvSpPr>
          <p:cNvPr id="6" name="Footer Placeholder 5"/>
          <p:cNvSpPr>
            <a:spLocks noGrp="1"/>
          </p:cNvSpPr>
          <p:nvPr>
            <p:ph type="ftr" sz="quarter" idx="11"/>
          </p:nvPr>
        </p:nvSpPr>
        <p:spPr>
          <a:xfrm>
            <a:off x="761999" y="6208776"/>
            <a:ext cx="4873869" cy="365125"/>
          </a:xfrm>
          <a:prstGeom prst="rect">
            <a:avLst/>
          </a:prstGeom>
        </p:spPr>
        <p:txBody>
          <a:bodyPr/>
          <a:lstStyle/>
          <a:p>
            <a:endParaRPr lang="hr-HR" dirty="0"/>
          </a:p>
        </p:txBody>
      </p:sp>
      <p:sp>
        <p:nvSpPr>
          <p:cNvPr id="7" name="Slide Number Placeholder 6"/>
          <p:cNvSpPr>
            <a:spLocks noGrp="1"/>
          </p:cNvSpPr>
          <p:nvPr>
            <p:ph type="sldNum" sz="quarter" idx="12"/>
          </p:nvPr>
        </p:nvSpPr>
        <p:spPr>
          <a:xfrm>
            <a:off x="7620000" y="5687568"/>
            <a:ext cx="762000" cy="365125"/>
          </a:xfrm>
          <a:prstGeom prst="rect">
            <a:avLst/>
          </a:prstGeom>
        </p:spPr>
        <p:txBody>
          <a:bodyPr/>
          <a:lstStyle/>
          <a:p>
            <a:fld id="{CD809EFC-1176-45E9-B0CD-B13918ABDA88}" type="slidenum">
              <a:rPr lang="hr-HR" smtClean="0"/>
              <a:t>‹#›</a:t>
            </a:fld>
            <a:endParaRPr lang="hr-H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en-US" dirty="0"/>
          </a:p>
        </p:txBody>
      </p:sp>
      <p:sp>
        <p:nvSpPr>
          <p:cNvPr id="3" name="Vertical Text Placeholder 2"/>
          <p:cNvSpPr>
            <a:spLocks noGrp="1"/>
          </p:cNvSpPr>
          <p:nvPr>
            <p:ph type="body" orient="vert" idx="1"/>
          </p:nvPr>
        </p:nvSpPr>
        <p:spPr>
          <a:xfrm>
            <a:off x="432000" y="1412776"/>
            <a:ext cx="8280000" cy="4608512"/>
          </a:xfrm>
        </p:spPr>
        <p:txBody>
          <a:bodyPr vert="eaVert" anchor="t" anchorCtr="0"/>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4" name="Date Placeholder 3"/>
          <p:cNvSpPr>
            <a:spLocks noGrp="1"/>
          </p:cNvSpPr>
          <p:nvPr>
            <p:ph type="dt" sz="half" idx="10"/>
          </p:nvPr>
        </p:nvSpPr>
        <p:spPr>
          <a:xfrm>
            <a:off x="6248400" y="6208776"/>
            <a:ext cx="2133600" cy="365125"/>
          </a:xfrm>
          <a:prstGeom prst="rect">
            <a:avLst/>
          </a:prstGeom>
        </p:spPr>
        <p:txBody>
          <a:bodyPr/>
          <a:lstStyle/>
          <a:p>
            <a:fld id="{B4463E56-EA82-4FD0-9BA8-C1137068C886}" type="datetimeFigureOut">
              <a:rPr lang="hr-HR" smtClean="0"/>
              <a:t>19.12.2011.</a:t>
            </a:fld>
            <a:endParaRPr lang="hr-HR" dirty="0"/>
          </a:p>
        </p:txBody>
      </p:sp>
      <p:sp>
        <p:nvSpPr>
          <p:cNvPr id="5" name="Footer Placeholder 4"/>
          <p:cNvSpPr>
            <a:spLocks noGrp="1"/>
          </p:cNvSpPr>
          <p:nvPr>
            <p:ph type="ftr" sz="quarter" idx="11"/>
          </p:nvPr>
        </p:nvSpPr>
        <p:spPr>
          <a:xfrm>
            <a:off x="761999" y="6208776"/>
            <a:ext cx="4873869" cy="365125"/>
          </a:xfrm>
          <a:prstGeom prst="rect">
            <a:avLst/>
          </a:prstGeom>
        </p:spPr>
        <p:txBody>
          <a:bodyPr/>
          <a:lstStyle/>
          <a:p>
            <a:endParaRPr lang="hr-HR" dirty="0"/>
          </a:p>
        </p:txBody>
      </p:sp>
      <p:sp>
        <p:nvSpPr>
          <p:cNvPr id="6" name="Slide Number Placeholder 5"/>
          <p:cNvSpPr>
            <a:spLocks noGrp="1"/>
          </p:cNvSpPr>
          <p:nvPr>
            <p:ph type="sldNum" sz="quarter" idx="12"/>
          </p:nvPr>
        </p:nvSpPr>
        <p:spPr>
          <a:xfrm>
            <a:off x="7620000" y="5687568"/>
            <a:ext cx="762000" cy="365125"/>
          </a:xfrm>
          <a:prstGeom prst="rect">
            <a:avLst/>
          </a:prstGeom>
        </p:spPr>
        <p:txBody>
          <a:bodyPr/>
          <a:lstStyle/>
          <a:p>
            <a:fld id="{CD809EFC-1176-45E9-B0CD-B13918ABDA88}" type="slidenum">
              <a:rPr lang="hr-HR" smtClean="0"/>
              <a:t>‹#›</a:t>
            </a:fld>
            <a:endParaRPr lang="hr-H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hr-HR" smtClean="0"/>
              <a:t>Uredite stil naslova matrice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4" name="Date Placeholder 3"/>
          <p:cNvSpPr>
            <a:spLocks noGrp="1"/>
          </p:cNvSpPr>
          <p:nvPr>
            <p:ph type="dt" sz="half" idx="10"/>
          </p:nvPr>
        </p:nvSpPr>
        <p:spPr>
          <a:xfrm>
            <a:off x="6248400" y="6208776"/>
            <a:ext cx="2133600" cy="365125"/>
          </a:xfrm>
          <a:prstGeom prst="rect">
            <a:avLst/>
          </a:prstGeom>
        </p:spPr>
        <p:txBody>
          <a:bodyPr/>
          <a:lstStyle/>
          <a:p>
            <a:fld id="{B4463E56-EA82-4FD0-9BA8-C1137068C886}" type="datetimeFigureOut">
              <a:rPr lang="hr-HR" smtClean="0"/>
              <a:t>19.12.2011.</a:t>
            </a:fld>
            <a:endParaRPr lang="hr-HR" dirty="0"/>
          </a:p>
        </p:txBody>
      </p:sp>
      <p:sp>
        <p:nvSpPr>
          <p:cNvPr id="5" name="Footer Placeholder 4"/>
          <p:cNvSpPr>
            <a:spLocks noGrp="1"/>
          </p:cNvSpPr>
          <p:nvPr>
            <p:ph type="ftr" sz="quarter" idx="11"/>
          </p:nvPr>
        </p:nvSpPr>
        <p:spPr>
          <a:xfrm>
            <a:off x="761999" y="6208776"/>
            <a:ext cx="4873869" cy="365125"/>
          </a:xfrm>
          <a:prstGeom prst="rect">
            <a:avLst/>
          </a:prstGeom>
        </p:spPr>
        <p:txBody>
          <a:bodyPr/>
          <a:lstStyle/>
          <a:p>
            <a:endParaRPr lang="hr-HR" dirty="0"/>
          </a:p>
        </p:txBody>
      </p:sp>
      <p:sp>
        <p:nvSpPr>
          <p:cNvPr id="6" name="Slide Number Placeholder 5"/>
          <p:cNvSpPr>
            <a:spLocks noGrp="1"/>
          </p:cNvSpPr>
          <p:nvPr>
            <p:ph type="sldNum" sz="quarter" idx="12"/>
          </p:nvPr>
        </p:nvSpPr>
        <p:spPr>
          <a:xfrm>
            <a:off x="7620000" y="5687568"/>
            <a:ext cx="762000" cy="365125"/>
          </a:xfrm>
          <a:prstGeom prst="rect">
            <a:avLst/>
          </a:prstGeom>
        </p:spPr>
        <p:txBody>
          <a:bodyPr/>
          <a:lstStyle/>
          <a:p>
            <a:fld id="{CD809EFC-1176-45E9-B0CD-B13918ABDA88}" type="slidenum">
              <a:rPr lang="hr-HR" smtClean="0"/>
              <a:t>‹#›</a:t>
            </a:fld>
            <a:endParaRPr lang="hr-H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en-US"/>
          </a:p>
        </p:txBody>
      </p:sp>
      <p:sp>
        <p:nvSpPr>
          <p:cNvPr id="3" name="Content Placeholder 2"/>
          <p:cNvSpPr>
            <a:spLocks noGrp="1"/>
          </p:cNvSpPr>
          <p:nvPr>
            <p:ph idx="1"/>
          </p:nvPr>
        </p:nvSpPr>
        <p:spPr>
          <a:xfrm>
            <a:off x="432000" y="1340768"/>
            <a:ext cx="8280000" cy="5220000"/>
          </a:xfrm>
        </p:spPr>
        <p:txBody>
          <a:bodyPr/>
          <a:lstStyle>
            <a:lvl1pPr marL="266700" indent="-266700">
              <a:buSzPct val="120000"/>
              <a:defRPr/>
            </a:lvl1pPr>
            <a:lvl2pPr>
              <a:buSzPct val="120000"/>
              <a:defRPr/>
            </a:lvl2pPr>
            <a:lvl3pPr>
              <a:buSzPct val="120000"/>
              <a:defRPr/>
            </a:lvl3pPr>
            <a:lvl4pPr>
              <a:buSzPct val="120000"/>
              <a:defRPr/>
            </a:lvl4pPr>
            <a:lvl5pPr>
              <a:buSzPct val="120000"/>
              <a:defRPr/>
            </a:lvl5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Naslov i sadržaj">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548680"/>
            <a:ext cx="8280000" cy="6012088"/>
          </a:xfrm>
        </p:spPr>
        <p:txBody>
          <a:bodyPr/>
          <a:lstStyle>
            <a:lvl1pPr marL="266700" indent="-266700">
              <a:buSzPct val="120000"/>
              <a:defRPr/>
            </a:lvl1pPr>
            <a:lvl2pPr>
              <a:buSzPct val="120000"/>
              <a:defRPr/>
            </a:lvl2pPr>
            <a:lvl3pPr>
              <a:buSzPct val="120000"/>
              <a:defRPr/>
            </a:lvl3pPr>
            <a:lvl4pPr>
              <a:buSzPct val="120000"/>
              <a:defRPr/>
            </a:lvl4pPr>
            <a:lvl5pPr>
              <a:buSzPct val="120000"/>
              <a:defRPr/>
            </a:lvl5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Tree>
    <p:extLst>
      <p:ext uri="{BB962C8B-B14F-4D97-AF65-F5344CB8AC3E}">
        <p14:creationId xmlns:p14="http://schemas.microsoft.com/office/powerpoint/2010/main" val="3028970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hr-HR" smtClean="0"/>
              <a:t>Uredite stil naslova matrice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a:xfrm>
            <a:off x="6248400" y="6208776"/>
            <a:ext cx="2133600" cy="365125"/>
          </a:xfrm>
          <a:prstGeom prst="rect">
            <a:avLst/>
          </a:prstGeom>
        </p:spPr>
        <p:txBody>
          <a:bodyPr/>
          <a:lstStyle/>
          <a:p>
            <a:fld id="{B4463E56-EA82-4FD0-9BA8-C1137068C886}" type="datetimeFigureOut">
              <a:rPr lang="hr-HR" smtClean="0"/>
              <a:t>19.12.2011.</a:t>
            </a:fld>
            <a:endParaRPr lang="hr-HR" dirty="0"/>
          </a:p>
        </p:txBody>
      </p:sp>
      <p:sp>
        <p:nvSpPr>
          <p:cNvPr id="5" name="Footer Placeholder 4"/>
          <p:cNvSpPr>
            <a:spLocks noGrp="1"/>
          </p:cNvSpPr>
          <p:nvPr>
            <p:ph type="ftr" sz="quarter" idx="11"/>
          </p:nvPr>
        </p:nvSpPr>
        <p:spPr>
          <a:xfrm>
            <a:off x="761999" y="6208776"/>
            <a:ext cx="4873869" cy="365125"/>
          </a:xfrm>
          <a:prstGeom prst="rect">
            <a:avLst/>
          </a:prstGeom>
        </p:spPr>
        <p:txBody>
          <a:bodyPr/>
          <a:lstStyle/>
          <a:p>
            <a:endParaRPr lang="hr-HR" dirty="0"/>
          </a:p>
        </p:txBody>
      </p:sp>
      <p:sp>
        <p:nvSpPr>
          <p:cNvPr id="6" name="Slide Number Placeholder 5"/>
          <p:cNvSpPr>
            <a:spLocks noGrp="1"/>
          </p:cNvSpPr>
          <p:nvPr>
            <p:ph type="sldNum" sz="quarter" idx="12"/>
          </p:nvPr>
        </p:nvSpPr>
        <p:spPr>
          <a:xfrm>
            <a:off x="7620000" y="5687568"/>
            <a:ext cx="762000" cy="365125"/>
          </a:xfrm>
          <a:prstGeom prst="rect">
            <a:avLst/>
          </a:prstGeom>
        </p:spPr>
        <p:txBody>
          <a:bodyPr/>
          <a:lstStyle/>
          <a:p>
            <a:fld id="{CD809EFC-1176-45E9-B0CD-B13918ABDA88}" type="slidenum">
              <a:rPr lang="hr-HR" smtClean="0"/>
              <a:t>‹#›</a:t>
            </a:fld>
            <a:endParaRPr lang="hr-HR" dirty="0"/>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va sadržaja">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5" name="Date Placeholder 4"/>
          <p:cNvSpPr>
            <a:spLocks noGrp="1"/>
          </p:cNvSpPr>
          <p:nvPr>
            <p:ph type="dt" sz="half" idx="10"/>
          </p:nvPr>
        </p:nvSpPr>
        <p:spPr>
          <a:xfrm>
            <a:off x="6248400" y="6208776"/>
            <a:ext cx="2133600" cy="365125"/>
          </a:xfrm>
          <a:prstGeom prst="rect">
            <a:avLst/>
          </a:prstGeom>
        </p:spPr>
        <p:txBody>
          <a:bodyPr/>
          <a:lstStyle/>
          <a:p>
            <a:fld id="{B4463E56-EA82-4FD0-9BA8-C1137068C886}" type="datetimeFigureOut">
              <a:rPr lang="hr-HR" smtClean="0"/>
              <a:t>19.12.2011.</a:t>
            </a:fld>
            <a:endParaRPr lang="hr-HR" dirty="0"/>
          </a:p>
        </p:txBody>
      </p:sp>
      <p:sp>
        <p:nvSpPr>
          <p:cNvPr id="6" name="Footer Placeholder 5"/>
          <p:cNvSpPr>
            <a:spLocks noGrp="1"/>
          </p:cNvSpPr>
          <p:nvPr>
            <p:ph type="ftr" sz="quarter" idx="11"/>
          </p:nvPr>
        </p:nvSpPr>
        <p:spPr>
          <a:xfrm>
            <a:off x="761999" y="6208776"/>
            <a:ext cx="4873869" cy="365125"/>
          </a:xfrm>
          <a:prstGeom prst="rect">
            <a:avLst/>
          </a:prstGeom>
        </p:spPr>
        <p:txBody>
          <a:bodyPr/>
          <a:lstStyle/>
          <a:p>
            <a:endParaRPr lang="hr-HR" dirty="0"/>
          </a:p>
        </p:txBody>
      </p:sp>
      <p:sp>
        <p:nvSpPr>
          <p:cNvPr id="7" name="Slide Number Placeholder 6"/>
          <p:cNvSpPr>
            <a:spLocks noGrp="1"/>
          </p:cNvSpPr>
          <p:nvPr>
            <p:ph type="sldNum" sz="quarter" idx="12"/>
          </p:nvPr>
        </p:nvSpPr>
        <p:spPr>
          <a:xfrm>
            <a:off x="7620000" y="5687568"/>
            <a:ext cx="762000" cy="365125"/>
          </a:xfrm>
          <a:prstGeom prst="rect">
            <a:avLst/>
          </a:prstGeom>
        </p:spPr>
        <p:txBody>
          <a:bodyPr/>
          <a:lstStyle/>
          <a:p>
            <a:fld id="{CD809EFC-1176-45E9-B0CD-B13918ABDA88}" type="slidenum">
              <a:rPr lang="hr-HR" smtClean="0"/>
              <a:t>‹#›</a:t>
            </a:fld>
            <a:endParaRPr lang="hr-H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sporedb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7" name="Date Placeholder 6"/>
          <p:cNvSpPr>
            <a:spLocks noGrp="1"/>
          </p:cNvSpPr>
          <p:nvPr>
            <p:ph type="dt" sz="half" idx="10"/>
          </p:nvPr>
        </p:nvSpPr>
        <p:spPr>
          <a:xfrm>
            <a:off x="6248400" y="6208776"/>
            <a:ext cx="2133600" cy="365125"/>
          </a:xfrm>
          <a:prstGeom prst="rect">
            <a:avLst/>
          </a:prstGeom>
        </p:spPr>
        <p:txBody>
          <a:bodyPr/>
          <a:lstStyle/>
          <a:p>
            <a:fld id="{B4463E56-EA82-4FD0-9BA8-C1137068C886}" type="datetimeFigureOut">
              <a:rPr lang="hr-HR" smtClean="0"/>
              <a:t>19.12.2011.</a:t>
            </a:fld>
            <a:endParaRPr lang="hr-HR" dirty="0"/>
          </a:p>
        </p:txBody>
      </p:sp>
      <p:sp>
        <p:nvSpPr>
          <p:cNvPr id="8" name="Footer Placeholder 7"/>
          <p:cNvSpPr>
            <a:spLocks noGrp="1"/>
          </p:cNvSpPr>
          <p:nvPr>
            <p:ph type="ftr" sz="quarter" idx="11"/>
          </p:nvPr>
        </p:nvSpPr>
        <p:spPr>
          <a:xfrm>
            <a:off x="761999" y="6208776"/>
            <a:ext cx="4873869" cy="365125"/>
          </a:xfrm>
          <a:prstGeom prst="rect">
            <a:avLst/>
          </a:prstGeom>
        </p:spPr>
        <p:txBody>
          <a:bodyPr/>
          <a:lstStyle/>
          <a:p>
            <a:endParaRPr lang="hr-HR" dirty="0"/>
          </a:p>
        </p:txBody>
      </p:sp>
      <p:sp>
        <p:nvSpPr>
          <p:cNvPr id="9" name="Slide Number Placeholder 8"/>
          <p:cNvSpPr>
            <a:spLocks noGrp="1"/>
          </p:cNvSpPr>
          <p:nvPr>
            <p:ph type="sldNum" sz="quarter" idx="12"/>
          </p:nvPr>
        </p:nvSpPr>
        <p:spPr>
          <a:xfrm>
            <a:off x="7620000" y="5687568"/>
            <a:ext cx="762000" cy="365125"/>
          </a:xfrm>
          <a:prstGeom prst="rect">
            <a:avLst/>
          </a:prstGeom>
        </p:spPr>
        <p:txBody>
          <a:bodyPr/>
          <a:lstStyle/>
          <a:p>
            <a:fld id="{CD809EFC-1176-45E9-B0CD-B13918ABDA88}" type="slidenum">
              <a:rPr lang="hr-HR" smtClean="0"/>
              <a:t>‹#›</a:t>
            </a:fld>
            <a:endParaRPr lang="hr-HR" dirty="0"/>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en-US" dirty="0"/>
          </a:p>
        </p:txBody>
      </p:sp>
      <p:sp>
        <p:nvSpPr>
          <p:cNvPr id="3" name="Date Placeholder 2"/>
          <p:cNvSpPr>
            <a:spLocks noGrp="1"/>
          </p:cNvSpPr>
          <p:nvPr>
            <p:ph type="dt" sz="half" idx="10"/>
          </p:nvPr>
        </p:nvSpPr>
        <p:spPr>
          <a:xfrm>
            <a:off x="6248400" y="6208776"/>
            <a:ext cx="2133600" cy="365125"/>
          </a:xfrm>
          <a:prstGeom prst="rect">
            <a:avLst/>
          </a:prstGeom>
        </p:spPr>
        <p:txBody>
          <a:bodyPr/>
          <a:lstStyle/>
          <a:p>
            <a:fld id="{B4463E56-EA82-4FD0-9BA8-C1137068C886}" type="datetimeFigureOut">
              <a:rPr lang="hr-HR" smtClean="0"/>
              <a:t>19.12.2011.</a:t>
            </a:fld>
            <a:endParaRPr lang="hr-HR" dirty="0"/>
          </a:p>
        </p:txBody>
      </p:sp>
      <p:sp>
        <p:nvSpPr>
          <p:cNvPr id="4" name="Footer Placeholder 3"/>
          <p:cNvSpPr>
            <a:spLocks noGrp="1"/>
          </p:cNvSpPr>
          <p:nvPr>
            <p:ph type="ftr" sz="quarter" idx="11"/>
          </p:nvPr>
        </p:nvSpPr>
        <p:spPr>
          <a:xfrm>
            <a:off x="761999" y="6208776"/>
            <a:ext cx="4873869" cy="365125"/>
          </a:xfrm>
          <a:prstGeom prst="rect">
            <a:avLst/>
          </a:prstGeom>
        </p:spPr>
        <p:txBody>
          <a:bodyPr/>
          <a:lstStyle/>
          <a:p>
            <a:endParaRPr lang="hr-HR" dirty="0"/>
          </a:p>
        </p:txBody>
      </p:sp>
      <p:sp>
        <p:nvSpPr>
          <p:cNvPr id="5" name="Slide Number Placeholder 4"/>
          <p:cNvSpPr>
            <a:spLocks noGrp="1"/>
          </p:cNvSpPr>
          <p:nvPr>
            <p:ph type="sldNum" sz="quarter" idx="12"/>
          </p:nvPr>
        </p:nvSpPr>
        <p:spPr>
          <a:xfrm>
            <a:off x="7620000" y="5687568"/>
            <a:ext cx="762000" cy="365125"/>
          </a:xfrm>
          <a:prstGeom prst="rect">
            <a:avLst/>
          </a:prstGeom>
        </p:spPr>
        <p:txBody>
          <a:bodyPr/>
          <a:lstStyle/>
          <a:p>
            <a:fld id="{CD809EFC-1176-45E9-B0CD-B13918ABDA88}" type="slidenum">
              <a:rPr lang="hr-HR" smtClean="0"/>
              <a:t>‹#›</a:t>
            </a:fld>
            <a:endParaRPr lang="hr-H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1_Prazno">
    <p:spTree>
      <p:nvGrpSpPr>
        <p:cNvPr id="1" name=""/>
        <p:cNvGrpSpPr/>
        <p:nvPr/>
      </p:nvGrpSpPr>
      <p:grpSpPr>
        <a:xfrm>
          <a:off x="0" y="0"/>
          <a:ext cx="0" cy="0"/>
          <a:chOff x="0" y="0"/>
          <a:chExt cx="0" cy="0"/>
        </a:xfrm>
      </p:grpSpPr>
      <p:sp>
        <p:nvSpPr>
          <p:cNvPr id="2" name="Rectangle 7"/>
          <p:cNvSpPr/>
          <p:nvPr userDrawn="1"/>
        </p:nvSpPr>
        <p:spPr>
          <a:xfrm rot="5400000">
            <a:off x="5893500" y="3238500"/>
            <a:ext cx="61200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43382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2000" y="549000"/>
            <a:ext cx="8280000" cy="720080"/>
          </a:xfrm>
          <a:prstGeom prst="rect">
            <a:avLst/>
          </a:prstGeom>
        </p:spPr>
        <p:txBody>
          <a:bodyPr vert="horz" lIns="91440" tIns="45720" rIns="91440" bIns="45720" rtlCol="0" anchor="b" anchorCtr="0">
            <a:normAutofit/>
          </a:bodyPr>
          <a:lstStyle/>
          <a:p>
            <a:r>
              <a:rPr lang="hr-HR" smtClean="0"/>
              <a:t>Uredite stil naslova matrice</a:t>
            </a:r>
            <a:endParaRPr lang="en-US" dirty="0"/>
          </a:p>
        </p:txBody>
      </p:sp>
      <p:sp>
        <p:nvSpPr>
          <p:cNvPr id="3" name="Text Placeholder 2"/>
          <p:cNvSpPr>
            <a:spLocks noGrp="1"/>
          </p:cNvSpPr>
          <p:nvPr>
            <p:ph type="body" idx="1"/>
          </p:nvPr>
        </p:nvSpPr>
        <p:spPr>
          <a:xfrm>
            <a:off x="432000" y="1340768"/>
            <a:ext cx="8280000" cy="4968232"/>
          </a:xfrm>
          <a:prstGeom prst="rect">
            <a:avLst/>
          </a:prstGeom>
        </p:spPr>
        <p:txBody>
          <a:bodyPr vert="horz" lIns="91440" tIns="45720" rIns="91440" bIns="45720" rtlCol="0" anchor="t" anchorCtr="0">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8" name="Rectangle 7"/>
          <p:cNvSpPr/>
          <p:nvPr/>
        </p:nvSpPr>
        <p:spPr>
          <a:xfrm>
            <a:off x="432000" y="0"/>
            <a:ext cx="82800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28" r:id="rId3"/>
    <p:sldLayoutId id="2147483819" r:id="rId4"/>
    <p:sldLayoutId id="2147483820" r:id="rId5"/>
    <p:sldLayoutId id="2147483821" r:id="rId6"/>
    <p:sldLayoutId id="2147483822" r:id="rId7"/>
    <p:sldLayoutId id="2147483823" r:id="rId8"/>
    <p:sldLayoutId id="2147483829" r:id="rId9"/>
    <p:sldLayoutId id="2147483830" r:id="rId10"/>
    <p:sldLayoutId id="2147483824" r:id="rId11"/>
    <p:sldLayoutId id="2147483825" r:id="rId12"/>
    <p:sldLayoutId id="2147483826" r:id="rId13"/>
    <p:sldLayoutId id="2147483827" r:id="rId14"/>
  </p:sldLayoutIdLst>
  <p:txStyles>
    <p:titleStyle>
      <a:lvl1pPr algn="l" defTabSz="914400" rtl="0" eaLnBrk="1" latinLnBrk="0" hangingPunct="1">
        <a:spcBef>
          <a:spcPct val="0"/>
        </a:spcBef>
        <a:buNone/>
        <a:defRPr sz="40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hr-HR" dirty="0" smtClean="0"/>
              <a:t>Identitet i dalje</a:t>
            </a:r>
            <a:endParaRPr lang="hr-HR" dirty="0"/>
          </a:p>
        </p:txBody>
      </p:sp>
      <p:sp>
        <p:nvSpPr>
          <p:cNvPr id="3" name="Podnaslov 2"/>
          <p:cNvSpPr>
            <a:spLocks noGrp="1"/>
          </p:cNvSpPr>
          <p:nvPr>
            <p:ph type="subTitle" idx="1"/>
          </p:nvPr>
        </p:nvSpPr>
        <p:spPr/>
        <p:txBody>
          <a:bodyPr>
            <a:normAutofit fontScale="70000" lnSpcReduction="20000"/>
          </a:bodyPr>
          <a:lstStyle/>
          <a:p>
            <a:r>
              <a:rPr lang="hr-HR" dirty="0" smtClean="0"/>
              <a:t>Emil Heršak</a:t>
            </a:r>
          </a:p>
          <a:p>
            <a:r>
              <a:rPr lang="hr-HR" dirty="0" smtClean="0"/>
              <a:t>Katedra za antropologiju,</a:t>
            </a:r>
          </a:p>
          <a:p>
            <a:r>
              <a:rPr lang="hr-HR" dirty="0" smtClean="0"/>
              <a:t>Filozofski fakultet, Zagreb.</a:t>
            </a:r>
            <a:endParaRPr lang="hr-HR" dirty="0"/>
          </a:p>
        </p:txBody>
      </p:sp>
      <p:grpSp>
        <p:nvGrpSpPr>
          <p:cNvPr id="6" name="Grupa 5"/>
          <p:cNvGrpSpPr>
            <a:grpSpLocks noChangeAspect="1"/>
          </p:cNvGrpSpPr>
          <p:nvPr/>
        </p:nvGrpSpPr>
        <p:grpSpPr>
          <a:xfrm>
            <a:off x="5868424" y="260928"/>
            <a:ext cx="2520000" cy="2520000"/>
            <a:chOff x="7048869" y="1808880"/>
            <a:chExt cx="1080000" cy="1080000"/>
          </a:xfrm>
        </p:grpSpPr>
        <p:sp>
          <p:nvSpPr>
            <p:cNvPr id="4" name="Pravokutnik 3"/>
            <p:cNvSpPr/>
            <p:nvPr/>
          </p:nvSpPr>
          <p:spPr>
            <a:xfrm>
              <a:off x="7048869" y="2348880"/>
              <a:ext cx="540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5" name="Pravokutnik 4"/>
            <p:cNvSpPr/>
            <p:nvPr/>
          </p:nvSpPr>
          <p:spPr>
            <a:xfrm>
              <a:off x="7588869" y="1808880"/>
              <a:ext cx="540000" cy="540000"/>
            </a:xfrm>
            <a:prstGeom prst="rect">
              <a:avLst/>
            </a:prstGeom>
            <a:solidFill>
              <a:schemeClr val="bg1"/>
            </a:solidFill>
            <a:ln>
              <a:noFill/>
            </a:ln>
            <a:effectLst>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grpSp>
    </p:spTree>
    <p:extLst>
      <p:ext uri="{BB962C8B-B14F-4D97-AF65-F5344CB8AC3E}">
        <p14:creationId xmlns:p14="http://schemas.microsoft.com/office/powerpoint/2010/main" val="40819079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E:\users\emil\Pictures\ruž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kstniOkvir 8"/>
          <p:cNvSpPr txBox="1"/>
          <p:nvPr/>
        </p:nvSpPr>
        <p:spPr>
          <a:xfrm>
            <a:off x="683568" y="434752"/>
            <a:ext cx="3888432" cy="4601260"/>
          </a:xfrm>
          <a:prstGeom prst="rect">
            <a:avLst/>
          </a:prstGeom>
          <a:noFill/>
        </p:spPr>
        <p:txBody>
          <a:bodyPr wrap="square" lIns="0" rIns="0" rtlCol="0">
            <a:spAutoFit/>
          </a:bodyPr>
          <a:lstStyle/>
          <a:p>
            <a:endParaRPr lang="hr-HR" sz="1600" dirty="0">
              <a:solidFill>
                <a:schemeClr val="bg1"/>
              </a:solidFill>
              <a:cs typeface="Arial" pitchFamily="34" charset="0"/>
            </a:endParaRPr>
          </a:p>
          <a:p>
            <a:pPr>
              <a:spcAft>
                <a:spcPts val="600"/>
              </a:spcAft>
            </a:pPr>
            <a:r>
              <a:rPr lang="hr-HR" sz="1600" dirty="0" smtClean="0">
                <a:solidFill>
                  <a:schemeClr val="bg1"/>
                </a:solidFill>
                <a:cs typeface="Arial" pitchFamily="34" charset="0"/>
              </a:rPr>
              <a:t>JULIJA:</a:t>
            </a:r>
          </a:p>
          <a:p>
            <a:r>
              <a:rPr lang="hr-HR" sz="1600" dirty="0" smtClean="0">
                <a:solidFill>
                  <a:schemeClr val="bg1"/>
                </a:solidFill>
                <a:cs typeface="Arial" pitchFamily="34" charset="0"/>
              </a:rPr>
              <a:t>Samo tvoje ime moj je neprijatelj;</a:t>
            </a:r>
          </a:p>
          <a:p>
            <a:r>
              <a:rPr lang="hr-HR" sz="1600" dirty="0" smtClean="0">
                <a:solidFill>
                  <a:schemeClr val="bg1"/>
                </a:solidFill>
                <a:cs typeface="Arial" pitchFamily="34" charset="0"/>
              </a:rPr>
              <a:t>Jer ti si ti, a ne Montecchi.</a:t>
            </a:r>
          </a:p>
          <a:p>
            <a:r>
              <a:rPr lang="hr-HR" sz="1600" dirty="0" smtClean="0">
                <a:solidFill>
                  <a:schemeClr val="bg1"/>
                </a:solidFill>
                <a:cs typeface="Arial" pitchFamily="34" charset="0"/>
              </a:rPr>
              <a:t>Što je Montecchi? Nije ni </a:t>
            </a:r>
            <a:r>
              <a:rPr lang="hr-HR" sz="1600" smtClean="0">
                <a:solidFill>
                  <a:schemeClr val="bg1"/>
                </a:solidFill>
                <a:cs typeface="Arial" pitchFamily="34" charset="0"/>
              </a:rPr>
              <a:t>šaka, ni </a:t>
            </a:r>
            <a:r>
              <a:rPr lang="hr-HR" sz="1600" dirty="0" smtClean="0">
                <a:solidFill>
                  <a:schemeClr val="bg1"/>
                </a:solidFill>
                <a:cs typeface="Arial" pitchFamily="34" charset="0"/>
              </a:rPr>
              <a:t>stopalo,</a:t>
            </a:r>
          </a:p>
          <a:p>
            <a:r>
              <a:rPr lang="hr-HR" sz="1600" dirty="0" smtClean="0">
                <a:solidFill>
                  <a:schemeClr val="bg1"/>
                </a:solidFill>
                <a:cs typeface="Arial" pitchFamily="34" charset="0"/>
              </a:rPr>
              <a:t>ni ruka, ni lice, niti nešto drugo </a:t>
            </a:r>
          </a:p>
          <a:p>
            <a:r>
              <a:rPr lang="hr-HR" sz="1600" dirty="0" smtClean="0">
                <a:solidFill>
                  <a:schemeClr val="bg1"/>
                </a:solidFill>
                <a:cs typeface="Arial" pitchFamily="34" charset="0"/>
              </a:rPr>
              <a:t>što pripada muškarcu. O, uzmi drugo ime!</a:t>
            </a:r>
          </a:p>
          <a:p>
            <a:r>
              <a:rPr lang="hr-HR" sz="1600" dirty="0" smtClean="0">
                <a:solidFill>
                  <a:schemeClr val="bg1"/>
                </a:solidFill>
                <a:cs typeface="Arial" pitchFamily="34" charset="0"/>
              </a:rPr>
              <a:t>Što je u imenu? Cvijet što zovemo ga ružom</a:t>
            </a:r>
          </a:p>
          <a:p>
            <a:r>
              <a:rPr lang="hr-HR" sz="1600" dirty="0" smtClean="0">
                <a:solidFill>
                  <a:schemeClr val="bg1"/>
                </a:solidFill>
                <a:cs typeface="Arial" pitchFamily="34" charset="0"/>
              </a:rPr>
              <a:t>slatko bi mirisao i pod drugim imenom.</a:t>
            </a:r>
          </a:p>
          <a:p>
            <a:pPr lvl="1">
              <a:spcBef>
                <a:spcPts val="300"/>
              </a:spcBef>
            </a:pPr>
            <a:r>
              <a:rPr lang="hr-HR" sz="1600" i="1" dirty="0" smtClean="0">
                <a:solidFill>
                  <a:schemeClr val="bg1"/>
                </a:solidFill>
                <a:cs typeface="Arial" pitchFamily="34" charset="0"/>
              </a:rPr>
              <a:t>Romeo i Julija</a:t>
            </a:r>
            <a:r>
              <a:rPr lang="hr-HR" sz="1600" dirty="0" smtClean="0">
                <a:solidFill>
                  <a:schemeClr val="bg1"/>
                </a:solidFill>
                <a:cs typeface="Arial" pitchFamily="34" charset="0"/>
              </a:rPr>
              <a:t> (čin II, scena 2)</a:t>
            </a:r>
          </a:p>
          <a:p>
            <a:endParaRPr lang="hr-HR" sz="1600" i="1" dirty="0">
              <a:solidFill>
                <a:schemeClr val="bg1"/>
              </a:solidFill>
              <a:cs typeface="Arial" pitchFamily="34" charset="0"/>
            </a:endParaRPr>
          </a:p>
          <a:p>
            <a:r>
              <a:rPr lang="en-US" sz="1600" i="1" dirty="0" smtClean="0">
                <a:solidFill>
                  <a:schemeClr val="bg1"/>
                </a:solidFill>
                <a:cs typeface="Arial" pitchFamily="34" charset="0"/>
              </a:rPr>
              <a:t>'Tis but thy name that is my enemy;</a:t>
            </a:r>
          </a:p>
          <a:p>
            <a:r>
              <a:rPr lang="en-US" sz="1600" i="1" dirty="0" smtClean="0">
                <a:solidFill>
                  <a:schemeClr val="bg1"/>
                </a:solidFill>
                <a:cs typeface="Arial" pitchFamily="34" charset="0"/>
              </a:rPr>
              <a:t>Thou art thyself, though not a Montague.</a:t>
            </a:r>
          </a:p>
          <a:p>
            <a:r>
              <a:rPr lang="en-US" sz="1600" i="1" dirty="0" smtClean="0">
                <a:solidFill>
                  <a:schemeClr val="bg1"/>
                </a:solidFill>
                <a:cs typeface="Arial" pitchFamily="34" charset="0"/>
              </a:rPr>
              <a:t>What's Montague? </a:t>
            </a:r>
            <a:r>
              <a:rPr lang="hr-HR" sz="1600" i="1" dirty="0" smtClean="0">
                <a:solidFill>
                  <a:schemeClr val="bg1"/>
                </a:solidFill>
                <a:cs typeface="Arial" pitchFamily="34" charset="0"/>
              </a:rPr>
              <a:t>I</a:t>
            </a:r>
            <a:r>
              <a:rPr lang="en-US" sz="1600" i="1" dirty="0" smtClean="0">
                <a:solidFill>
                  <a:schemeClr val="bg1"/>
                </a:solidFill>
                <a:cs typeface="Arial" pitchFamily="34" charset="0"/>
              </a:rPr>
              <a:t>t is nor hand, nor foot,</a:t>
            </a:r>
          </a:p>
          <a:p>
            <a:r>
              <a:rPr lang="en-US" sz="1600" i="1" dirty="0" smtClean="0">
                <a:solidFill>
                  <a:schemeClr val="bg1"/>
                </a:solidFill>
                <a:cs typeface="Arial" pitchFamily="34" charset="0"/>
              </a:rPr>
              <a:t>Nor arm, nor face, nor any other part</a:t>
            </a:r>
          </a:p>
          <a:p>
            <a:r>
              <a:rPr lang="en-US" sz="1600" i="1" dirty="0" smtClean="0">
                <a:solidFill>
                  <a:schemeClr val="bg1"/>
                </a:solidFill>
                <a:cs typeface="Arial" pitchFamily="34" charset="0"/>
              </a:rPr>
              <a:t>Belonging to a man. O, be some other name!</a:t>
            </a:r>
          </a:p>
          <a:p>
            <a:r>
              <a:rPr lang="en-US" sz="1600" i="1" dirty="0" smtClean="0">
                <a:solidFill>
                  <a:schemeClr val="bg1"/>
                </a:solidFill>
                <a:cs typeface="Arial" pitchFamily="34" charset="0"/>
              </a:rPr>
              <a:t>What's in a name? that which we call a rose</a:t>
            </a:r>
          </a:p>
          <a:p>
            <a:r>
              <a:rPr lang="en-US" sz="1600" i="1" dirty="0" smtClean="0">
                <a:solidFill>
                  <a:schemeClr val="bg1"/>
                </a:solidFill>
                <a:cs typeface="Arial" pitchFamily="34" charset="0"/>
              </a:rPr>
              <a:t>By any other name would smell as </a:t>
            </a:r>
            <a:r>
              <a:rPr lang="en-US" sz="1600" i="1" smtClean="0">
                <a:solidFill>
                  <a:schemeClr val="bg1"/>
                </a:solidFill>
                <a:cs typeface="Arial" pitchFamily="34" charset="0"/>
              </a:rPr>
              <a:t>sweet.</a:t>
            </a:r>
            <a:endParaRPr lang="hr-HR" sz="1600" i="1" dirty="0">
              <a:solidFill>
                <a:schemeClr val="bg1"/>
              </a:solidFill>
              <a:cs typeface="Arial" pitchFamily="34" charset="0"/>
            </a:endParaRPr>
          </a:p>
        </p:txBody>
      </p:sp>
    </p:spTree>
    <p:extLst>
      <p:ext uri="{BB962C8B-B14F-4D97-AF65-F5344CB8AC3E}">
        <p14:creationId xmlns:p14="http://schemas.microsoft.com/office/powerpoint/2010/main" val="29550431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a:xfrm>
            <a:off x="432000" y="548680"/>
            <a:ext cx="6012208" cy="6012088"/>
          </a:xfrm>
        </p:spPr>
        <p:txBody>
          <a:bodyPr>
            <a:noAutofit/>
          </a:bodyPr>
          <a:lstStyle/>
          <a:p>
            <a:r>
              <a:rPr lang="hr-HR" dirty="0" smtClean="0"/>
              <a:t>Prema </a:t>
            </a:r>
            <a:r>
              <a:rPr lang="hr-HR" dirty="0"/>
              <a:t>jednom mišljenju, modernu je definiciju pojma odredio </a:t>
            </a:r>
            <a:r>
              <a:rPr lang="hr-HR" dirty="0" smtClean="0"/>
              <a:t>na </a:t>
            </a:r>
            <a:r>
              <a:rPr lang="hr-HR" dirty="0"/>
              <a:t>početku 18. stoljeća njemački filozof i matematičar Gottfried Wilhelm Leibniz (1646–1746), prema kojemu zaključak da je neka stvar to što jest prethodi zaključku da je različita od kakve druge </a:t>
            </a:r>
            <a:r>
              <a:rPr lang="hr-HR" dirty="0" smtClean="0"/>
              <a:t>stvari (A = A, A </a:t>
            </a:r>
            <a:r>
              <a:rPr lang="hr-HR" dirty="0" smtClean="0">
                <a:latin typeface="Times New Roman"/>
                <a:cs typeface="Times New Roman"/>
              </a:rPr>
              <a:t>≠ </a:t>
            </a:r>
            <a:r>
              <a:rPr lang="hr-HR" dirty="0" smtClean="0"/>
              <a:t>B). </a:t>
            </a:r>
          </a:p>
          <a:p>
            <a:r>
              <a:rPr lang="hr-HR" dirty="0" smtClean="0"/>
              <a:t>Zatim je stotinjak </a:t>
            </a:r>
            <a:r>
              <a:rPr lang="hr-HR" dirty="0"/>
              <a:t>godina poslije </a:t>
            </a:r>
            <a:r>
              <a:rPr lang="hr-HR" dirty="0" smtClean="0"/>
              <a:t>francuski </a:t>
            </a:r>
            <a:r>
              <a:rPr lang="hr-HR" dirty="0"/>
              <a:t>pomorac, istraživač i geograf Jean-François de La Pérouse (1741–1788), u izviješću o </a:t>
            </a:r>
            <a:r>
              <a:rPr lang="hr-HR" dirty="0" smtClean="0"/>
              <a:t>svom putovanju </a:t>
            </a:r>
            <a:r>
              <a:rPr lang="hr-HR" dirty="0"/>
              <a:t>u Australaziju, dao </a:t>
            </a:r>
            <a:r>
              <a:rPr lang="hr-HR" dirty="0" smtClean="0"/>
              <a:t>tumačenje koje je uvelike podsjećalo </a:t>
            </a:r>
            <a:r>
              <a:rPr lang="hr-HR" dirty="0"/>
              <a:t>na Shakespearovu ružu: "karakter [ili bitak] koji pod različitim imenima ili aspektima, ostaje ista stvar" (</a:t>
            </a:r>
            <a:r>
              <a:rPr lang="hr-HR" i="1" dirty="0"/>
              <a:t>Relation du Voyage à la Recherche de la Pérouse</a:t>
            </a:r>
            <a:r>
              <a:rPr lang="hr-HR" dirty="0"/>
              <a:t>, 1800).</a:t>
            </a:r>
          </a:p>
        </p:txBody>
      </p:sp>
      <p:grpSp>
        <p:nvGrpSpPr>
          <p:cNvPr id="3" name="Grupa 2"/>
          <p:cNvGrpSpPr/>
          <p:nvPr/>
        </p:nvGrpSpPr>
        <p:grpSpPr>
          <a:xfrm>
            <a:off x="6444208" y="620688"/>
            <a:ext cx="2267792" cy="6019896"/>
            <a:chOff x="6444208" y="620688"/>
            <a:chExt cx="2267792" cy="6019896"/>
          </a:xfrm>
        </p:grpSpPr>
        <p:pic>
          <p:nvPicPr>
            <p:cNvPr id="8194" name="Picture 2" descr="E:\users\emil\Downloads\8510586-jean-francois-de-galaup-comte-de-la-perouse-1741-1788-on-engraving-from-the-1800s-french-navy-offi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0467" y="3552885"/>
              <a:ext cx="2241533" cy="28107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E:\users\emil\Downloads\images (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620688"/>
              <a:ext cx="2267792" cy="2745806"/>
            </a:xfrm>
            <a:prstGeom prst="rect">
              <a:avLst/>
            </a:prstGeom>
            <a:noFill/>
            <a:extLst>
              <a:ext uri="{909E8E84-426E-40DD-AFC4-6F175D3DCCD1}">
                <a14:hiddenFill xmlns:a14="http://schemas.microsoft.com/office/drawing/2010/main">
                  <a:solidFill>
                    <a:srgbClr val="FFFFFF"/>
                  </a:solidFill>
                </a14:hiddenFill>
              </a:ext>
            </a:extLst>
          </p:spPr>
        </p:pic>
        <p:sp>
          <p:nvSpPr>
            <p:cNvPr id="7" name="TekstniOkvir 6"/>
            <p:cNvSpPr txBox="1"/>
            <p:nvPr/>
          </p:nvSpPr>
          <p:spPr>
            <a:xfrm>
              <a:off x="6457131" y="6363585"/>
              <a:ext cx="2254869" cy="276999"/>
            </a:xfrm>
            <a:prstGeom prst="rect">
              <a:avLst/>
            </a:prstGeom>
            <a:noFill/>
          </p:spPr>
          <p:txBody>
            <a:bodyPr wrap="square" lIns="0" rIns="0" rtlCol="0">
              <a:spAutoFit/>
            </a:bodyPr>
            <a:lstStyle/>
            <a:p>
              <a:r>
                <a:rPr lang="hr-HR" sz="1200" dirty="0" smtClean="0">
                  <a:latin typeface="Arial" pitchFamily="34" charset="0"/>
                  <a:cs typeface="Arial" pitchFamily="34" charset="0"/>
                </a:rPr>
                <a:t>Leibniz (gore); la Pérouse) (dolje)</a:t>
              </a:r>
              <a:endParaRPr lang="hr-HR" sz="1200" dirty="0">
                <a:latin typeface="Arial" pitchFamily="34" charset="0"/>
                <a:cs typeface="Arial" pitchFamily="34" charset="0"/>
              </a:endParaRPr>
            </a:p>
          </p:txBody>
        </p:sp>
      </p:grpSp>
    </p:spTree>
    <p:extLst>
      <p:ext uri="{BB962C8B-B14F-4D97-AF65-F5344CB8AC3E}">
        <p14:creationId xmlns:p14="http://schemas.microsoft.com/office/powerpoint/2010/main" val="19470290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p:txBody>
          <a:bodyPr>
            <a:normAutofit/>
          </a:bodyPr>
          <a:lstStyle/>
          <a:p>
            <a:r>
              <a:rPr lang="hr-HR" sz="3600" dirty="0" smtClean="0"/>
              <a:t>Od fizike do pojedinca i društva</a:t>
            </a:r>
            <a:endParaRPr lang="hr-HR" sz="3600" dirty="0"/>
          </a:p>
        </p:txBody>
      </p:sp>
      <p:sp>
        <p:nvSpPr>
          <p:cNvPr id="4" name="Rezervirano mjesto sadržaja 3"/>
          <p:cNvSpPr>
            <a:spLocks noGrp="1"/>
          </p:cNvSpPr>
          <p:nvPr>
            <p:ph idx="1"/>
          </p:nvPr>
        </p:nvSpPr>
        <p:spPr/>
        <p:txBody>
          <a:bodyPr>
            <a:noAutofit/>
          </a:bodyPr>
          <a:lstStyle/>
          <a:p>
            <a:r>
              <a:rPr lang="hr-HR" dirty="0" smtClean="0"/>
              <a:t>I</a:t>
            </a:r>
            <a:r>
              <a:rPr lang="vi-VN" smtClean="0"/>
              <a:t>dentitet </a:t>
            </a:r>
            <a:r>
              <a:rPr lang="vi-VN"/>
              <a:t>je </a:t>
            </a:r>
            <a:r>
              <a:rPr lang="hr-HR" dirty="0" smtClean="0"/>
              <a:t>tako </a:t>
            </a:r>
            <a:r>
              <a:rPr lang="vi-VN" smtClean="0"/>
              <a:t>postao </a:t>
            </a:r>
            <a:r>
              <a:rPr lang="vi-VN"/>
              <a:t>ključna postavka prvo u </a:t>
            </a:r>
            <a:r>
              <a:rPr lang="hr-HR" dirty="0" smtClean="0"/>
              <a:t>fizici ili </a:t>
            </a:r>
            <a:r>
              <a:rPr lang="vi-VN"/>
              <a:t>logici, matematici, filozofiji i </a:t>
            </a:r>
            <a:r>
              <a:rPr lang="hr-HR" dirty="0" smtClean="0"/>
              <a:t>tek </a:t>
            </a:r>
            <a:r>
              <a:rPr lang="vi-VN" smtClean="0"/>
              <a:t>zatim </a:t>
            </a:r>
            <a:r>
              <a:rPr lang="vi-VN"/>
              <a:t>u </a:t>
            </a:r>
            <a:r>
              <a:rPr lang="hr-HR" dirty="0"/>
              <a:t>društvenim i humanističkim znanostima: </a:t>
            </a:r>
            <a:r>
              <a:rPr lang="vi-VN"/>
              <a:t>psihologiji, sociologiji, antropologiji i u novije vrijeme </a:t>
            </a:r>
            <a:r>
              <a:rPr lang="hr-HR" dirty="0" smtClean="0"/>
              <a:t>i </a:t>
            </a:r>
            <a:r>
              <a:rPr lang="vi-VN" smtClean="0"/>
              <a:t>u </a:t>
            </a:r>
            <a:r>
              <a:rPr lang="vi-VN"/>
              <a:t>ekonomiji. </a:t>
            </a:r>
            <a:endParaRPr lang="hr-HR" dirty="0"/>
          </a:p>
          <a:p>
            <a:r>
              <a:rPr lang="vi-VN"/>
              <a:t>"Načelo identiteta" (</a:t>
            </a:r>
            <a:r>
              <a:rPr lang="vi-VN" i="1"/>
              <a:t>principium identitatis</a:t>
            </a:r>
            <a:r>
              <a:rPr lang="vi-VN"/>
              <a:t>) pri</a:t>
            </a:r>
            <a:r>
              <a:rPr lang="hr-HR" dirty="0"/>
              <a:t>h</a:t>
            </a:r>
            <a:r>
              <a:rPr lang="vi-VN" smtClean="0"/>
              <a:t>v</a:t>
            </a:r>
            <a:r>
              <a:rPr lang="hr-HR" dirty="0" smtClean="0"/>
              <a:t>aćeno</a:t>
            </a:r>
            <a:r>
              <a:rPr lang="vi-VN" smtClean="0"/>
              <a:t> </a:t>
            </a:r>
            <a:r>
              <a:rPr lang="vi-VN"/>
              <a:t>je kao jedna od </a:t>
            </a:r>
            <a:r>
              <a:rPr lang="hr-HR" dirty="0"/>
              <a:t>4. </a:t>
            </a:r>
            <a:r>
              <a:rPr lang="vi-VN" smtClean="0"/>
              <a:t>temeljn</a:t>
            </a:r>
            <a:r>
              <a:rPr lang="hr-HR" dirty="0" smtClean="0"/>
              <a:t>a</a:t>
            </a:r>
            <a:r>
              <a:rPr lang="vi-VN" smtClean="0"/>
              <a:t> </a:t>
            </a:r>
            <a:r>
              <a:rPr lang="vi-VN"/>
              <a:t>zakona formalne logike, i </a:t>
            </a:r>
            <a:r>
              <a:rPr lang="hr-HR" dirty="0"/>
              <a:t>podrazumijeva </a:t>
            </a:r>
            <a:r>
              <a:rPr lang="vi-VN"/>
              <a:t>da su sve pojave u prirodi, društvu i </a:t>
            </a:r>
            <a:r>
              <a:rPr lang="vi-VN" smtClean="0"/>
              <a:t>mi</a:t>
            </a:r>
            <a:r>
              <a:rPr lang="hr-HR" smtClean="0"/>
              <a:t>slima</a:t>
            </a:r>
            <a:r>
              <a:rPr lang="vi-VN" smtClean="0"/>
              <a:t> </a:t>
            </a:r>
            <a:r>
              <a:rPr lang="vi-VN"/>
              <a:t>jednake (istobitne, "identične") sebi, iako se mijenjaju u vremenskom hodu</a:t>
            </a:r>
            <a:r>
              <a:rPr lang="vi-VN" smtClean="0"/>
              <a:t>.</a:t>
            </a:r>
            <a:endParaRPr lang="hr-HR" dirty="0" smtClean="0"/>
          </a:p>
          <a:p>
            <a:r>
              <a:rPr lang="hr-HR" dirty="0" smtClean="0"/>
              <a:t>Prema </a:t>
            </a:r>
            <a:r>
              <a:rPr lang="hr-HR" dirty="0"/>
              <a:t>sažetku Johna D. Elya, pomak pojma iz prirodnih u ine znanosti zbio se u Velikoj Britaniji za vrijeme </a:t>
            </a:r>
            <a:r>
              <a:rPr lang="hr-HR" dirty="0" smtClean="0"/>
              <a:t>prosvjetiteljstva, jer je osobito zanimanje </a:t>
            </a:r>
            <a:r>
              <a:rPr lang="hr-HR" dirty="0"/>
              <a:t>britanskih mislilaca 17-18. stoljeća za mehaničku paradigmu prirode </a:t>
            </a:r>
            <a:r>
              <a:rPr lang="hr-HR" dirty="0" smtClean="0"/>
              <a:t>potaknuo ih da matematička </a:t>
            </a:r>
            <a:r>
              <a:rPr lang="hr-HR" dirty="0"/>
              <a:t>i (</a:t>
            </a:r>
            <a:r>
              <a:rPr lang="hr-HR" dirty="0" smtClean="0"/>
              <a:t>meta)fizička načela prošire u </a:t>
            </a:r>
            <a:r>
              <a:rPr lang="hr-HR" dirty="0"/>
              <a:t>psihološka i društvena </a:t>
            </a:r>
            <a:r>
              <a:rPr lang="hr-HR" dirty="0" smtClean="0"/>
              <a:t>područja.</a:t>
            </a:r>
            <a:endParaRPr lang="hr-HR" dirty="0"/>
          </a:p>
          <a:p>
            <a:endParaRPr lang="hr-HR" dirty="0"/>
          </a:p>
          <a:p>
            <a:endParaRPr lang="hr-HR" dirty="0"/>
          </a:p>
          <a:p>
            <a:endParaRPr lang="hr-HR" dirty="0"/>
          </a:p>
        </p:txBody>
      </p:sp>
    </p:spTree>
    <p:extLst>
      <p:ext uri="{BB962C8B-B14F-4D97-AF65-F5344CB8AC3E}">
        <p14:creationId xmlns:p14="http://schemas.microsoft.com/office/powerpoint/2010/main" val="32061574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a:xfrm>
            <a:off x="431999" y="548680"/>
            <a:ext cx="4842058" cy="6012088"/>
          </a:xfrm>
        </p:spPr>
        <p:txBody>
          <a:bodyPr anchor="ctr" anchorCtr="0">
            <a:noAutofit/>
          </a:bodyPr>
          <a:lstStyle/>
          <a:p>
            <a:r>
              <a:rPr lang="hr-HR" dirty="0" smtClean="0"/>
              <a:t>Navodno je filozof i liječnik John Locke </a:t>
            </a:r>
            <a:r>
              <a:rPr lang="hr-HR" dirty="0"/>
              <a:t>(1632–1704) bio </a:t>
            </a:r>
            <a:r>
              <a:rPr lang="hr-HR" dirty="0" smtClean="0"/>
              <a:t>prvi koji </a:t>
            </a:r>
            <a:r>
              <a:rPr lang="hr-HR" dirty="0"/>
              <a:t>je postavku o bitku "koji traje" </a:t>
            </a:r>
            <a:r>
              <a:rPr lang="hr-HR" dirty="0" smtClean="0"/>
              <a:t>(Aristotelovu </a:t>
            </a:r>
            <a:r>
              <a:rPr lang="hr-HR" dirty="0"/>
              <a:t>'jednost' bitka) </a:t>
            </a:r>
            <a:r>
              <a:rPr lang="hr-HR" dirty="0" smtClean="0"/>
              <a:t>izričito prenio na </a:t>
            </a:r>
            <a:r>
              <a:rPr lang="hr-HR" dirty="0"/>
              <a:t>pojedinačno ljudsko biće. </a:t>
            </a:r>
            <a:endParaRPr lang="hr-HR" dirty="0" smtClean="0"/>
          </a:p>
          <a:p>
            <a:r>
              <a:rPr lang="hr-HR" dirty="0" smtClean="0"/>
              <a:t>U svom "Eseju </a:t>
            </a:r>
            <a:r>
              <a:rPr lang="hr-HR" dirty="0"/>
              <a:t>o ljudskom </a:t>
            </a:r>
            <a:r>
              <a:rPr lang="hr-HR" dirty="0" smtClean="0"/>
              <a:t>razumijevanju" napisao je da se "Identitet istoga </a:t>
            </a:r>
            <a:r>
              <a:rPr lang="hr-HR" dirty="0"/>
              <a:t>čovjeka ne sastoji </a:t>
            </a:r>
            <a:r>
              <a:rPr lang="hr-HR" dirty="0" smtClean="0"/>
              <a:t>[…] </a:t>
            </a:r>
            <a:r>
              <a:rPr lang="hr-HR" dirty="0"/>
              <a:t>u ničemu [drugom], nego u sudjelovanju u istom nastavljenom životu, putem stalne jurnjave čestica materija, uzastopno vitalno spojenima u isto organizirano </a:t>
            </a:r>
            <a:r>
              <a:rPr lang="hr-HR" dirty="0" smtClean="0"/>
              <a:t>tijelo" (</a:t>
            </a:r>
            <a:r>
              <a:rPr lang="hr-HR" i="1" dirty="0" smtClean="0"/>
              <a:t>An Essay Concerning Human Understanding</a:t>
            </a:r>
            <a:r>
              <a:rPr lang="hr-HR" dirty="0" smtClean="0"/>
              <a:t>, 1690) </a:t>
            </a:r>
          </a:p>
        </p:txBody>
      </p:sp>
      <p:pic>
        <p:nvPicPr>
          <p:cNvPr id="10242" name="Picture 2" descr="E:\users\emil\Downloads\John_Locke_by_Herman_Verelst.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48065" y="754063"/>
            <a:ext cx="3528392" cy="4331121"/>
          </a:xfrm>
          <a:prstGeom prst="rect">
            <a:avLst/>
          </a:prstGeom>
          <a:noFill/>
          <a:extLst>
            <a:ext uri="{909E8E84-426E-40DD-AFC4-6F175D3DCCD1}">
              <a14:hiddenFill xmlns:a14="http://schemas.microsoft.com/office/drawing/2010/main">
                <a:solidFill>
                  <a:srgbClr val="FFFFFF"/>
                </a:solidFill>
              </a14:hiddenFill>
            </a:ext>
          </a:extLst>
        </p:spPr>
      </p:pic>
      <p:sp>
        <p:nvSpPr>
          <p:cNvPr id="3" name="Pravokutnik 2"/>
          <p:cNvSpPr/>
          <p:nvPr/>
        </p:nvSpPr>
        <p:spPr>
          <a:xfrm>
            <a:off x="5292080" y="5301208"/>
            <a:ext cx="3384377" cy="523220"/>
          </a:xfrm>
          <a:prstGeom prst="rect">
            <a:avLst/>
          </a:prstGeom>
        </p:spPr>
        <p:txBody>
          <a:bodyPr wrap="square">
            <a:spAutoFit/>
          </a:bodyPr>
          <a:lstStyle/>
          <a:p>
            <a:r>
              <a:rPr lang="hr-HR" sz="1400" dirty="0">
                <a:latin typeface="Arial" pitchFamily="34" charset="0"/>
                <a:cs typeface="Arial" pitchFamily="34" charset="0"/>
              </a:rPr>
              <a:t>Herman </a:t>
            </a:r>
            <a:r>
              <a:rPr lang="hr-HR" sz="1400">
                <a:latin typeface="Arial" pitchFamily="34" charset="0"/>
                <a:cs typeface="Arial" pitchFamily="34" charset="0"/>
              </a:rPr>
              <a:t>Verelst </a:t>
            </a:r>
            <a:r>
              <a:rPr lang="hr-HR" sz="1400" smtClean="0">
                <a:latin typeface="Arial" pitchFamily="34" charset="0"/>
                <a:cs typeface="Arial" pitchFamily="34" charset="0"/>
              </a:rPr>
              <a:t>(1641–1690</a:t>
            </a:r>
            <a:r>
              <a:rPr lang="hr-HR" sz="1400" dirty="0" smtClean="0">
                <a:latin typeface="Arial" pitchFamily="34" charset="0"/>
                <a:cs typeface="Arial" pitchFamily="34" charset="0"/>
              </a:rPr>
              <a:t>), portret Johna Lockea.</a:t>
            </a:r>
            <a:endParaRPr lang="hr-HR" sz="1400" dirty="0">
              <a:latin typeface="Arial" pitchFamily="34" charset="0"/>
              <a:cs typeface="Arial" pitchFamily="34" charset="0"/>
            </a:endParaRPr>
          </a:p>
        </p:txBody>
      </p:sp>
    </p:spTree>
    <p:extLst>
      <p:ext uri="{BB962C8B-B14F-4D97-AF65-F5344CB8AC3E}">
        <p14:creationId xmlns:p14="http://schemas.microsoft.com/office/powerpoint/2010/main" val="17156606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nchor="ctr" anchorCtr="0">
            <a:normAutofit/>
          </a:bodyPr>
          <a:lstStyle/>
          <a:p>
            <a:r>
              <a:rPr lang="hr-HR" dirty="0"/>
              <a:t>Tako je i </a:t>
            </a:r>
            <a:r>
              <a:rPr lang="hr-HR" dirty="0" smtClean="0"/>
              <a:t>pojedinačnost poprimilo identitet </a:t>
            </a:r>
            <a:r>
              <a:rPr lang="hr-HR" dirty="0"/>
              <a:t>ili postojanost kroz vrijeme, kao i svaka stvar u prirodi. </a:t>
            </a:r>
            <a:endParaRPr lang="hr-HR" dirty="0" smtClean="0"/>
          </a:p>
          <a:p>
            <a:r>
              <a:rPr lang="hr-HR" dirty="0" smtClean="0"/>
              <a:t>Ali kako </a:t>
            </a:r>
            <a:r>
              <a:rPr lang="hr-HR" dirty="0"/>
              <a:t>će se taj pojedinačni ili osobni identitet razvijati, ovisit će o užitcima i mukama, nagradama </a:t>
            </a:r>
            <a:r>
              <a:rPr lang="hr-HR" dirty="0" smtClean="0"/>
              <a:t>ili </a:t>
            </a:r>
            <a:r>
              <a:rPr lang="hr-HR" dirty="0"/>
              <a:t>kaznama u životu, preko kojih će se popuniti čovjekova polazišna </a:t>
            </a:r>
            <a:r>
              <a:rPr lang="hr-HR" i="1" dirty="0"/>
              <a:t>tabula rasa</a:t>
            </a:r>
            <a:r>
              <a:rPr lang="hr-HR" dirty="0"/>
              <a:t>, </a:t>
            </a:r>
            <a:r>
              <a:rPr lang="hr-HR" dirty="0" smtClean="0"/>
              <a:t>tj. "prazna </a:t>
            </a:r>
            <a:r>
              <a:rPr lang="hr-HR" dirty="0"/>
              <a:t>ploča" njegova </a:t>
            </a:r>
            <a:r>
              <a:rPr lang="hr-HR" dirty="0" smtClean="0"/>
              <a:t>uma</a:t>
            </a:r>
            <a:r>
              <a:rPr lang="hr-HR" dirty="0"/>
              <a:t>. </a:t>
            </a:r>
            <a:endParaRPr lang="hr-HR" dirty="0" smtClean="0"/>
          </a:p>
          <a:p>
            <a:r>
              <a:rPr lang="hr-HR" dirty="0" smtClean="0"/>
              <a:t>I </a:t>
            </a:r>
            <a:r>
              <a:rPr lang="hr-HR" dirty="0"/>
              <a:t>ta je misao dovela do postavke da se osobnost može oblikovati preko društvenog kondicioniranja, tj. da država može popuniti "praznu ploču" pojedinaca. </a:t>
            </a:r>
            <a:endParaRPr lang="hr-HR" dirty="0" smtClean="0"/>
          </a:p>
          <a:p>
            <a:r>
              <a:rPr lang="hr-HR" dirty="0" smtClean="0"/>
              <a:t>S </a:t>
            </a:r>
            <a:r>
              <a:rPr lang="hr-HR" dirty="0"/>
              <a:t>tim u vezi, Ely je istaknuo postupak "askripcije", tvrdeći da </a:t>
            </a:r>
            <a:r>
              <a:rPr lang="hr-HR" dirty="0" smtClean="0"/>
              <a:t>"… ta </a:t>
            </a:r>
            <a:r>
              <a:rPr lang="hr-HR" dirty="0"/>
              <a:t>tabula rasa osobnoga identiteta, postaje mjesto askripcije države" (tj. tu država askribira, dosl. pripisuje, ili hrvatski točnije "upisuje" to što želi), jer </a:t>
            </a:r>
            <a:r>
              <a:rPr lang="hr-HR" dirty="0" smtClean="0"/>
              <a:t>"</a:t>
            </a:r>
            <a:r>
              <a:rPr lang="hr-HR" dirty="0"/>
              <a:t>askripcija odgovara karakteru nacije-države", i pojedinac se sve više shvaća kao pripadnik neke apstraktne ili zamišljene zajednice. </a:t>
            </a:r>
          </a:p>
        </p:txBody>
      </p:sp>
    </p:spTree>
    <p:extLst>
      <p:ext uri="{BB962C8B-B14F-4D97-AF65-F5344CB8AC3E}">
        <p14:creationId xmlns:p14="http://schemas.microsoft.com/office/powerpoint/2010/main" val="38229986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e:\Users\emil\Desktop\Znanstven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187" y="369000"/>
            <a:ext cx="7495626" cy="61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808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a:xfrm>
            <a:off x="431999" y="548680"/>
            <a:ext cx="4689076" cy="6012088"/>
          </a:xfrm>
        </p:spPr>
        <p:txBody>
          <a:bodyPr lIns="90000" tIns="144000">
            <a:noAutofit/>
          </a:bodyPr>
          <a:lstStyle/>
          <a:p>
            <a:r>
              <a:rPr lang="hr-HR" dirty="0"/>
              <a:t>Ipak, </a:t>
            </a:r>
            <a:r>
              <a:rPr lang="hr-HR" dirty="0" smtClean="0"/>
              <a:t>tek nakon </a:t>
            </a:r>
            <a:r>
              <a:rPr lang="hr-HR" dirty="0"/>
              <a:t>Locke i drugih britanskih prosvjetitelja, </a:t>
            </a:r>
            <a:r>
              <a:rPr lang="hr-HR" dirty="0" smtClean="0"/>
              <a:t>škotski je  </a:t>
            </a:r>
            <a:r>
              <a:rPr lang="hr-HR" dirty="0"/>
              <a:t>povjesničar, ekonomist i teoretičar James Stuart Mill (1806–1873) prvi </a:t>
            </a:r>
            <a:r>
              <a:rPr lang="hr-HR" dirty="0" smtClean="0"/>
              <a:t>navodno definirao </a:t>
            </a:r>
            <a:r>
              <a:rPr lang="hr-HR" dirty="0"/>
              <a:t>tzv. skupni </a:t>
            </a:r>
            <a:r>
              <a:rPr lang="hr-HR" dirty="0" smtClean="0"/>
              <a:t>identitet.</a:t>
            </a:r>
          </a:p>
          <a:p>
            <a:r>
              <a:rPr lang="hr-HR" dirty="0" smtClean="0"/>
              <a:t>Odredio ga je ponajprije na </a:t>
            </a:r>
            <a:r>
              <a:rPr lang="hr-HR" dirty="0"/>
              <a:t>osnovi "identiteta interesa</a:t>
            </a:r>
            <a:r>
              <a:rPr lang="hr-HR" dirty="0" smtClean="0"/>
              <a:t>" (postojanost interesa), </a:t>
            </a:r>
            <a:r>
              <a:rPr lang="hr-HR" dirty="0"/>
              <a:t>koji </a:t>
            </a:r>
            <a:r>
              <a:rPr lang="hr-HR" dirty="0" smtClean="0"/>
              <a:t>tobože povezuje moderne </a:t>
            </a:r>
            <a:r>
              <a:rPr lang="hr-HR" dirty="0"/>
              <a:t>kooperativne zajednice, od nacija do dioničarskih društava. </a:t>
            </a:r>
            <a:endParaRPr lang="hr-HR" dirty="0" smtClean="0"/>
          </a:p>
          <a:p>
            <a:r>
              <a:rPr lang="hr-HR" dirty="0"/>
              <a:t>Z</a:t>
            </a:r>
            <a:r>
              <a:rPr lang="hr-HR" dirty="0" smtClean="0"/>
              <a:t>nakovito </a:t>
            </a:r>
            <a:r>
              <a:rPr lang="hr-HR" dirty="0"/>
              <a:t>je da se i Mill, </a:t>
            </a:r>
            <a:r>
              <a:rPr lang="hr-HR" dirty="0" smtClean="0"/>
              <a:t>i </a:t>
            </a:r>
            <a:r>
              <a:rPr lang="hr-HR" dirty="0"/>
              <a:t>Locke prije njega, smatraju začetnicima </a:t>
            </a:r>
            <a:r>
              <a:rPr lang="hr-HR" dirty="0" smtClean="0"/>
              <a:t>klasičnoga </a:t>
            </a:r>
            <a:r>
              <a:rPr lang="hr-HR" dirty="0"/>
              <a:t>liberalizma.</a:t>
            </a:r>
          </a:p>
          <a:p>
            <a:endParaRPr lang="hr-HR" dirty="0"/>
          </a:p>
        </p:txBody>
      </p:sp>
      <p:sp>
        <p:nvSpPr>
          <p:cNvPr id="6" name="Pravokutnik 5"/>
          <p:cNvSpPr/>
          <p:nvPr/>
        </p:nvSpPr>
        <p:spPr>
          <a:xfrm>
            <a:off x="5250919" y="4869160"/>
            <a:ext cx="3384377" cy="307777"/>
          </a:xfrm>
          <a:prstGeom prst="rect">
            <a:avLst/>
          </a:prstGeom>
        </p:spPr>
        <p:txBody>
          <a:bodyPr wrap="square" lIns="0">
            <a:spAutoFit/>
          </a:bodyPr>
          <a:lstStyle/>
          <a:p>
            <a:r>
              <a:rPr lang="hr-HR" sz="1400" dirty="0" smtClean="0">
                <a:latin typeface="Arial" pitchFamily="34" charset="0"/>
                <a:cs typeface="Arial" pitchFamily="34" charset="0"/>
              </a:rPr>
              <a:t>John Stuart Mill.</a:t>
            </a:r>
            <a:endParaRPr lang="hr-HR" sz="1400" dirty="0">
              <a:latin typeface="Arial" pitchFamily="34" charset="0"/>
              <a:cs typeface="Arial" pitchFamily="34" charset="0"/>
            </a:endParaRPr>
          </a:p>
        </p:txBody>
      </p:sp>
      <p:pic>
        <p:nvPicPr>
          <p:cNvPr id="11267" name="Picture 3" descr="E:\users\emil\Downloads\130629-050-81B363FC.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63892" y="783010"/>
            <a:ext cx="3483133" cy="397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1605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a:xfrm>
            <a:off x="432000" y="548680"/>
            <a:ext cx="8280000" cy="6012088"/>
          </a:xfrm>
        </p:spPr>
        <p:txBody>
          <a:bodyPr tIns="108000"/>
          <a:lstStyle/>
          <a:p>
            <a:r>
              <a:rPr lang="hr-HR" dirty="0" smtClean="0"/>
              <a:t>N</a:t>
            </a:r>
            <a:r>
              <a:rPr lang="vi-VN" smtClean="0"/>
              <a:t>a </a:t>
            </a:r>
            <a:r>
              <a:rPr lang="vi-VN"/>
              <a:t>kraju 18. stoljeća </a:t>
            </a:r>
            <a:r>
              <a:rPr lang="hr-HR" dirty="0" smtClean="0"/>
              <a:t>dogodila </a:t>
            </a:r>
            <a:r>
              <a:rPr lang="vi-VN" smtClean="0"/>
              <a:t>se francuska </a:t>
            </a:r>
            <a:r>
              <a:rPr lang="vi-VN"/>
              <a:t>revoluciju, nakon koje je slijedilo napoleonskom razdoblju. </a:t>
            </a:r>
            <a:endParaRPr lang="hr-HR" dirty="0" smtClean="0"/>
          </a:p>
          <a:p>
            <a:r>
              <a:rPr lang="vi-VN" smtClean="0"/>
              <a:t>I </a:t>
            </a:r>
            <a:r>
              <a:rPr lang="vi-VN"/>
              <a:t>tada je pojam pojedinačnog identiteta već poprimio i državno-administrativnu ulogu, radi utvrđivanja: "činjenice da je pojedinac doista taj koji tvrdi da jest, ili pretpostavlja da jest" </a:t>
            </a:r>
            <a:r>
              <a:rPr lang="vi-VN" smtClean="0"/>
              <a:t>(</a:t>
            </a:r>
            <a:r>
              <a:rPr lang="hr-HR" dirty="0" smtClean="0"/>
              <a:t>Michel </a:t>
            </a:r>
            <a:r>
              <a:rPr lang="vi-VN" smtClean="0"/>
              <a:t>Guillaume </a:t>
            </a:r>
            <a:r>
              <a:rPr lang="vi-VN"/>
              <a:t>Jean de Crèvecœur, 1801). </a:t>
            </a:r>
            <a:endParaRPr lang="hr-HR" dirty="0" smtClean="0"/>
          </a:p>
          <a:p>
            <a:r>
              <a:rPr lang="vi-VN" smtClean="0"/>
              <a:t>Napokon </a:t>
            </a:r>
            <a:r>
              <a:rPr lang="vi-VN"/>
              <a:t>je 1881. francuska vlada odlučila za svoje vojnike izdati "identitetskih pločica" (</a:t>
            </a:r>
            <a:r>
              <a:rPr lang="vi-VN" i="1"/>
              <a:t>plaques d'identité</a:t>
            </a:r>
            <a:r>
              <a:rPr lang="vi-VN"/>
              <a:t>), preteče današnjih osobnih iskaznica. </a:t>
            </a:r>
            <a:endParaRPr lang="hr-HR" dirty="0" smtClean="0"/>
          </a:p>
          <a:p>
            <a:r>
              <a:rPr lang="vi-VN" smtClean="0"/>
              <a:t>Potreba </a:t>
            </a:r>
            <a:r>
              <a:rPr lang="vi-VN"/>
              <a:t>vlada, vojski i </a:t>
            </a:r>
            <a:r>
              <a:rPr lang="hr-HR" dirty="0" smtClean="0"/>
              <a:t>drugih vrsta </a:t>
            </a:r>
            <a:r>
              <a:rPr lang="vi-VN" smtClean="0"/>
              <a:t>uprava </a:t>
            </a:r>
            <a:r>
              <a:rPr lang="vi-VN"/>
              <a:t>da utvrde </a:t>
            </a:r>
            <a:r>
              <a:rPr lang="vi-VN" smtClean="0"/>
              <a:t>tko </a:t>
            </a:r>
            <a:r>
              <a:rPr lang="vi-VN"/>
              <a:t>je </a:t>
            </a:r>
            <a:r>
              <a:rPr lang="vi-VN" smtClean="0"/>
              <a:t>tko </a:t>
            </a:r>
            <a:r>
              <a:rPr lang="vi-VN"/>
              <a:t>na temelju osobnih podataka (spol, godina i mjesto rođenja, ime, prezime, itd.), ispisanih na pločicama ili iskaznicama, bio je odraz novih populacijskih, ekonomskih i drugih </a:t>
            </a:r>
            <a:r>
              <a:rPr lang="vi-VN" smtClean="0"/>
              <a:t>čimbenika</a:t>
            </a:r>
            <a:r>
              <a:rPr lang="hr-HR" dirty="0" smtClean="0"/>
              <a:t>,</a:t>
            </a:r>
            <a:r>
              <a:rPr lang="vi-VN" smtClean="0"/>
              <a:t> </a:t>
            </a:r>
            <a:r>
              <a:rPr lang="vi-VN"/>
              <a:t>koji su u modernim društvima </a:t>
            </a:r>
            <a:r>
              <a:rPr lang="vi-VN" smtClean="0"/>
              <a:t>usložnili razlikovanje</a:t>
            </a:r>
            <a:r>
              <a:rPr lang="hr-HR" dirty="0"/>
              <a:t> </a:t>
            </a:r>
            <a:r>
              <a:rPr lang="hr-HR" dirty="0" smtClean="0"/>
              <a:t>(odnosno prepoznavanje)</a:t>
            </a:r>
            <a:r>
              <a:rPr lang="vi-VN" smtClean="0"/>
              <a:t> </a:t>
            </a:r>
            <a:r>
              <a:rPr lang="vi-VN"/>
              <a:t>ljudi i upravljanje njima.</a:t>
            </a:r>
            <a:endParaRPr lang="hr-HR" dirty="0"/>
          </a:p>
        </p:txBody>
      </p:sp>
    </p:spTree>
    <p:extLst>
      <p:ext uri="{BB962C8B-B14F-4D97-AF65-F5344CB8AC3E}">
        <p14:creationId xmlns:p14="http://schemas.microsoft.com/office/powerpoint/2010/main" val="24286934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1"/>
          <p:cNvGrpSpPr>
            <a:grpSpLocks noChangeAspect="1"/>
          </p:cNvGrpSpPr>
          <p:nvPr/>
        </p:nvGrpSpPr>
        <p:grpSpPr>
          <a:xfrm>
            <a:off x="432000" y="1369915"/>
            <a:ext cx="8280000" cy="4118170"/>
            <a:chOff x="480145" y="1657637"/>
            <a:chExt cx="7863223" cy="3910879"/>
          </a:xfrm>
        </p:grpSpPr>
        <p:pic>
          <p:nvPicPr>
            <p:cNvPr id="12292" name="Picture 4" descr="E:\users\emil\Downloads\U.S.-Dog-Tag-Sananan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6141" y="1657637"/>
              <a:ext cx="4277227" cy="3240000"/>
            </a:xfrm>
            <a:prstGeom prst="rect">
              <a:avLst/>
            </a:prstGeom>
            <a:noFill/>
            <a:extLst>
              <a:ext uri="{909E8E84-426E-40DD-AFC4-6F175D3DCCD1}">
                <a14:hiddenFill xmlns:a14="http://schemas.microsoft.com/office/drawing/2010/main">
                  <a:solidFill>
                    <a:srgbClr val="FFFFFF"/>
                  </a:solidFill>
                </a14:hiddenFill>
              </a:ext>
            </a:extLst>
          </p:spPr>
        </p:pic>
        <p:sp>
          <p:nvSpPr>
            <p:cNvPr id="7" name="Pravokutnik 6"/>
            <p:cNvSpPr/>
            <p:nvPr/>
          </p:nvSpPr>
          <p:spPr>
            <a:xfrm>
              <a:off x="483870" y="5013176"/>
              <a:ext cx="7859498" cy="555340"/>
            </a:xfrm>
            <a:prstGeom prst="rect">
              <a:avLst/>
            </a:prstGeom>
          </p:spPr>
          <p:txBody>
            <a:bodyPr wrap="square" lIns="0">
              <a:spAutoFit/>
            </a:bodyPr>
            <a:lstStyle/>
            <a:p>
              <a:r>
                <a:rPr lang="hr-HR" sz="1600" dirty="0" smtClean="0">
                  <a:latin typeface="Arial" pitchFamily="34" charset="0"/>
                  <a:cs typeface="Arial" pitchFamily="34" charset="0"/>
                </a:rPr>
                <a:t>Vojne identitetske pločice: francuska časnička iz 1882. (lijevo</a:t>
              </a:r>
              <a:r>
                <a:rPr lang="hr-HR" sz="1600" smtClean="0">
                  <a:latin typeface="Arial" pitchFamily="34" charset="0"/>
                  <a:cs typeface="Arial" pitchFamily="34" charset="0"/>
                </a:rPr>
                <a:t>), američka "pseća markica" (</a:t>
              </a:r>
              <a:r>
                <a:rPr lang="hr-HR" sz="1600" i="1" smtClean="0">
                  <a:latin typeface="Arial" pitchFamily="34" charset="0"/>
                  <a:cs typeface="Arial" pitchFamily="34" charset="0"/>
                </a:rPr>
                <a:t>dog tag</a:t>
              </a:r>
              <a:r>
                <a:rPr lang="hr-HR" sz="1600" smtClean="0">
                  <a:latin typeface="Arial" pitchFamily="34" charset="0"/>
                  <a:cs typeface="Arial" pitchFamily="34" charset="0"/>
                </a:rPr>
                <a:t>) iz sredine 20. stoljeća (desno).</a:t>
              </a:r>
              <a:endParaRPr lang="hr-HR" sz="1600" dirty="0">
                <a:latin typeface="Arial" pitchFamily="34" charset="0"/>
                <a:cs typeface="Arial" pitchFamily="34" charset="0"/>
              </a:endParaRPr>
            </a:p>
          </p:txBody>
        </p:sp>
        <p:pic>
          <p:nvPicPr>
            <p:cNvPr id="4098" name="Picture 2" descr="E:\users\emil\Desktop\plaqu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38" t="3273" r="23952" b="5519"/>
            <a:stretch/>
          </p:blipFill>
          <p:spPr bwMode="auto">
            <a:xfrm>
              <a:off x="480145" y="1670214"/>
              <a:ext cx="3441682" cy="324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033744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normAutofit/>
          </a:bodyPr>
          <a:lstStyle/>
          <a:p>
            <a:r>
              <a:rPr lang="hr-HR" dirty="0" smtClean="0"/>
              <a:t>Međutim, t</a:t>
            </a:r>
            <a:r>
              <a:rPr lang="vi-VN" smtClean="0"/>
              <a:t>akav </a:t>
            </a:r>
            <a:r>
              <a:rPr lang="vi-VN"/>
              <a:t>vanjski, ili uvjetno </a:t>
            </a:r>
            <a:r>
              <a:rPr lang="hr-HR" dirty="0" smtClean="0"/>
              <a:t>rečeno </a:t>
            </a:r>
            <a:r>
              <a:rPr lang="vi-VN" smtClean="0"/>
              <a:t>"askribiran</a:t>
            </a:r>
            <a:r>
              <a:rPr lang="vi-VN"/>
              <a:t>" identitet pojedinca, da bi ga drugi pripadnici društva "smjestili", </a:t>
            </a:r>
            <a:r>
              <a:rPr lang="hr-HR" dirty="0" smtClean="0"/>
              <a:t>ipak </a:t>
            </a:r>
            <a:r>
              <a:rPr lang="vi-VN" smtClean="0"/>
              <a:t>ima </a:t>
            </a:r>
            <a:r>
              <a:rPr lang="vi-VN"/>
              <a:t>davne preteče. </a:t>
            </a:r>
          </a:p>
          <a:p>
            <a:r>
              <a:rPr lang="vi-VN"/>
              <a:t>I tu naša problematika izlazi iz spomenutih okvira, i bez obzira na Shakespeareovo </a:t>
            </a:r>
            <a:r>
              <a:rPr lang="vi-VN" smtClean="0"/>
              <a:t>viđenje </a:t>
            </a:r>
            <a:r>
              <a:rPr lang="vi-VN"/>
              <a:t>bitka ruže, "ime" </a:t>
            </a:r>
            <a:r>
              <a:rPr lang="vi-VN" smtClean="0"/>
              <a:t>postaje </a:t>
            </a:r>
            <a:r>
              <a:rPr lang="hr-HR" dirty="0" smtClean="0"/>
              <a:t>vrlo </a:t>
            </a:r>
            <a:r>
              <a:rPr lang="vi-VN" smtClean="0"/>
              <a:t>važno </a:t>
            </a:r>
            <a:r>
              <a:rPr lang="vi-VN"/>
              <a:t>i katkad čak određujuće za identitet</a:t>
            </a:r>
            <a:r>
              <a:rPr lang="vi-VN" smtClean="0"/>
              <a:t>.</a:t>
            </a:r>
            <a:endParaRPr lang="hr-HR" dirty="0" smtClean="0"/>
          </a:p>
          <a:p>
            <a:r>
              <a:rPr lang="vi-VN"/>
              <a:t>"Simbolika identiteta", za ljude, narode, pa danas i za kvalitetu roba, ima vrlo </a:t>
            </a:r>
            <a:r>
              <a:rPr lang="vi-VN" smtClean="0"/>
              <a:t>du</a:t>
            </a:r>
            <a:r>
              <a:rPr lang="hr-HR" dirty="0" smtClean="0"/>
              <a:t>g</a:t>
            </a:r>
            <a:r>
              <a:rPr lang="vi-VN" smtClean="0"/>
              <a:t>u </a:t>
            </a:r>
            <a:r>
              <a:rPr lang="vi-VN"/>
              <a:t>prošlost. </a:t>
            </a:r>
            <a:endParaRPr lang="hr-HR" dirty="0" smtClean="0"/>
          </a:p>
          <a:p>
            <a:r>
              <a:rPr lang="hr-HR" dirty="0" smtClean="0"/>
              <a:t>Koliko možemo zaključiti, polazeći od svih mogućih etnoloških istraživanja tzv. primitivnih naroda, n</a:t>
            </a:r>
            <a:r>
              <a:rPr lang="vi-VN" smtClean="0"/>
              <a:t>a </a:t>
            </a:r>
            <a:r>
              <a:rPr lang="vi-VN"/>
              <a:t>razini </a:t>
            </a:r>
            <a:r>
              <a:rPr lang="vi-VN" smtClean="0"/>
              <a:t>pojedinca </a:t>
            </a:r>
            <a:r>
              <a:rPr lang="vi-VN"/>
              <a:t>ljudi su </a:t>
            </a:r>
            <a:r>
              <a:rPr lang="hr-HR" dirty="0"/>
              <a:t>već </a:t>
            </a:r>
            <a:r>
              <a:rPr lang="vi-VN" smtClean="0"/>
              <a:t>barem od </a:t>
            </a:r>
            <a:r>
              <a:rPr lang="vi-VN"/>
              <a:t>gornjeg paleolitika </a:t>
            </a:r>
            <a:r>
              <a:rPr lang="vi-VN" smtClean="0"/>
              <a:t>dobivali pojedin</a:t>
            </a:r>
            <a:r>
              <a:rPr lang="hr-HR" dirty="0" smtClean="0"/>
              <a:t>a</a:t>
            </a:r>
            <a:r>
              <a:rPr lang="vi-VN" smtClean="0"/>
              <a:t>čna </a:t>
            </a:r>
            <a:r>
              <a:rPr lang="vi-VN"/>
              <a:t>imena.  </a:t>
            </a:r>
            <a:endParaRPr lang="hr-HR" dirty="0" smtClean="0"/>
          </a:p>
          <a:p>
            <a:r>
              <a:rPr lang="hr-HR" dirty="0" smtClean="0"/>
              <a:t>Dakako</a:t>
            </a:r>
            <a:r>
              <a:rPr lang="vi-VN" smtClean="0"/>
              <a:t>, </a:t>
            </a:r>
            <a:r>
              <a:rPr lang="vi-VN"/>
              <a:t>tko je tko u zajednici određivalo se i prema </a:t>
            </a:r>
            <a:r>
              <a:rPr lang="hr-HR" dirty="0" smtClean="0"/>
              <a:t>njegovim ili njezinim</a:t>
            </a:r>
            <a:r>
              <a:rPr lang="vi-VN" smtClean="0"/>
              <a:t> </a:t>
            </a:r>
            <a:r>
              <a:rPr lang="vi-VN"/>
              <a:t>fizičkim svojstvima, ponajpriju spolu, ali i prema osobnom imenu, koje je u prošlim epohama obično nosilo neku </a:t>
            </a:r>
            <a:r>
              <a:rPr lang="hr-HR" smtClean="0"/>
              <a:t>sadržajnu </a:t>
            </a:r>
            <a:r>
              <a:rPr lang="vi-VN" smtClean="0"/>
              <a:t>poruku</a:t>
            </a:r>
            <a:r>
              <a:rPr lang="vi-VN"/>
              <a:t>. </a:t>
            </a:r>
          </a:p>
          <a:p>
            <a:endParaRPr lang="hr-HR" dirty="0"/>
          </a:p>
        </p:txBody>
      </p:sp>
    </p:spTree>
    <p:extLst>
      <p:ext uri="{BB962C8B-B14F-4D97-AF65-F5344CB8AC3E}">
        <p14:creationId xmlns:p14="http://schemas.microsoft.com/office/powerpoint/2010/main" val="38855148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3600" dirty="0" smtClean="0"/>
              <a:t>Uvod</a:t>
            </a:r>
            <a:endParaRPr lang="hr-HR" sz="3600" dirty="0"/>
          </a:p>
        </p:txBody>
      </p:sp>
      <p:sp>
        <p:nvSpPr>
          <p:cNvPr id="3" name="Rezervirano mjesto sadržaja 2"/>
          <p:cNvSpPr>
            <a:spLocks noGrp="1"/>
          </p:cNvSpPr>
          <p:nvPr>
            <p:ph idx="1"/>
          </p:nvPr>
        </p:nvSpPr>
        <p:spPr>
          <a:xfrm>
            <a:off x="432000" y="1340768"/>
            <a:ext cx="4500040" cy="5220000"/>
          </a:xfrm>
        </p:spPr>
        <p:txBody>
          <a:bodyPr>
            <a:noAutofit/>
          </a:bodyPr>
          <a:lstStyle/>
          <a:p>
            <a:r>
              <a:rPr lang="hr-HR" dirty="0"/>
              <a:t>30. XI. </a:t>
            </a:r>
            <a:r>
              <a:rPr lang="hr-HR" dirty="0" smtClean="0"/>
              <a:t>2011 </a:t>
            </a:r>
            <a:r>
              <a:rPr lang="vi-VN" smtClean="0"/>
              <a:t>Europski parlament </a:t>
            </a:r>
            <a:r>
              <a:rPr lang="vi-VN"/>
              <a:t>u </a:t>
            </a:r>
            <a:r>
              <a:rPr lang="vi-VN" smtClean="0"/>
              <a:t>Bruxellesu</a:t>
            </a:r>
            <a:r>
              <a:rPr lang="hr-HR" dirty="0" smtClean="0"/>
              <a:t> </a:t>
            </a:r>
            <a:r>
              <a:rPr lang="vi-VN" smtClean="0"/>
              <a:t>usvojio </a:t>
            </a:r>
            <a:r>
              <a:rPr lang="vi-VN"/>
              <a:t>je </a:t>
            </a:r>
            <a:r>
              <a:rPr lang="vi-VN" smtClean="0"/>
              <a:t>ugovor </a:t>
            </a:r>
            <a:r>
              <a:rPr lang="vi-VN"/>
              <a:t>o pristupanju Hrvatske Europskoj </a:t>
            </a:r>
            <a:r>
              <a:rPr lang="vi-VN" smtClean="0"/>
              <a:t>Uniji</a:t>
            </a:r>
            <a:r>
              <a:rPr lang="hr-HR" dirty="0" smtClean="0"/>
              <a:t>.</a:t>
            </a:r>
          </a:p>
          <a:p>
            <a:r>
              <a:rPr lang="hr-HR" dirty="0" smtClean="0"/>
              <a:t>J</a:t>
            </a:r>
            <a:r>
              <a:rPr lang="vi-VN" smtClean="0"/>
              <a:t>edan </a:t>
            </a:r>
            <a:r>
              <a:rPr lang="vi-VN"/>
              <a:t>od zastupnika koji </a:t>
            </a:r>
            <a:r>
              <a:rPr lang="hr-HR" dirty="0" smtClean="0"/>
              <a:t>je tada </a:t>
            </a:r>
            <a:r>
              <a:rPr lang="vi-VN" smtClean="0"/>
              <a:t>glasova</a:t>
            </a:r>
            <a:r>
              <a:rPr lang="hr-HR" dirty="0" smtClean="0"/>
              <a:t>o</a:t>
            </a:r>
            <a:r>
              <a:rPr lang="vi-VN" smtClean="0"/>
              <a:t> </a:t>
            </a:r>
            <a:r>
              <a:rPr lang="vi-VN"/>
              <a:t>'protiv</a:t>
            </a:r>
            <a:r>
              <a:rPr lang="vi-VN" smtClean="0"/>
              <a:t>', Nigel Farage </a:t>
            </a:r>
            <a:r>
              <a:rPr lang="vi-VN"/>
              <a:t>iz </a:t>
            </a:r>
            <a:r>
              <a:rPr lang="vi-VN" smtClean="0"/>
              <a:t>Nezavisne stranke </a:t>
            </a:r>
            <a:r>
              <a:rPr lang="vi-VN"/>
              <a:t>Ujedinjenog </a:t>
            </a:r>
            <a:r>
              <a:rPr lang="vi-VN" smtClean="0"/>
              <a:t>Kraljevstva, </a:t>
            </a:r>
            <a:r>
              <a:rPr lang="hr-HR" dirty="0" smtClean="0"/>
              <a:t>nekoliko je dana prije iznio ovu misao: "… </a:t>
            </a:r>
            <a:r>
              <a:rPr lang="vi-VN" smtClean="0"/>
              <a:t>ako </a:t>
            </a:r>
            <a:r>
              <a:rPr lang="vi-VN"/>
              <a:t>ljudima </a:t>
            </a:r>
            <a:r>
              <a:rPr lang="vi-VN" smtClean="0"/>
              <a:t>ukradete </a:t>
            </a:r>
            <a:r>
              <a:rPr lang="vi-VN"/>
              <a:t>identitet, ako im </a:t>
            </a:r>
            <a:r>
              <a:rPr lang="vi-VN" smtClean="0"/>
              <a:t>ukradete </a:t>
            </a:r>
            <a:r>
              <a:rPr lang="vi-VN"/>
              <a:t>demokraciju, onda sve što im </a:t>
            </a:r>
            <a:r>
              <a:rPr lang="vi-VN" smtClean="0"/>
              <a:t>ostaje </a:t>
            </a:r>
            <a:r>
              <a:rPr lang="vi-VN"/>
              <a:t>je nacionalizam i nasilje…" </a:t>
            </a:r>
            <a:endParaRPr lang="hr-HR" dirty="0"/>
          </a:p>
        </p:txBody>
      </p:sp>
      <p:pic>
        <p:nvPicPr>
          <p:cNvPr id="1029" name="Picture 5" descr="E:\users\emil\Downloads\220px-2007_07_16_parlament_europejski_bruksela_40.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147760" y="1484784"/>
            <a:ext cx="3514383"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7461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lstStyle/>
          <a:p>
            <a:r>
              <a:rPr lang="hr-HR" dirty="0" smtClean="0"/>
              <a:t>Razumije se, ne možemo znati kako su se pojedinci nazivali u paleolitiku ili poslije tijekom prapovijesti, ali na stijenama spilja u južnoj Francuskoj i drugdje nalazimo na brojne otiske ruka, stare tridesetak-dvadesetak tisućljeća godina, koje bismo mogli pročitati kao neku vrstu osobnih potpisa.  </a:t>
            </a:r>
            <a:endParaRPr lang="hr-HR" dirty="0"/>
          </a:p>
        </p:txBody>
      </p:sp>
      <p:pic>
        <p:nvPicPr>
          <p:cNvPr id="5122" name="Picture 2" descr="E:\users\emil\Downloads\3_Human-Reunion-Handprint_corr_cropped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2708920"/>
            <a:ext cx="3960440" cy="3604734"/>
          </a:xfrm>
          <a:prstGeom prst="rect">
            <a:avLst/>
          </a:prstGeom>
          <a:noFill/>
          <a:extLst>
            <a:ext uri="{909E8E84-426E-40DD-AFC4-6F175D3DCCD1}">
              <a14:hiddenFill xmlns:a14="http://schemas.microsoft.com/office/drawing/2010/main">
                <a:solidFill>
                  <a:srgbClr val="FFFFFF"/>
                </a:solidFill>
              </a14:hiddenFill>
            </a:ext>
          </a:extLst>
        </p:spPr>
      </p:pic>
      <p:sp>
        <p:nvSpPr>
          <p:cNvPr id="4" name="Pravokutnik 3"/>
          <p:cNvSpPr/>
          <p:nvPr/>
        </p:nvSpPr>
        <p:spPr>
          <a:xfrm>
            <a:off x="4932040" y="2713881"/>
            <a:ext cx="3528392" cy="738664"/>
          </a:xfrm>
          <a:prstGeom prst="rect">
            <a:avLst/>
          </a:prstGeom>
        </p:spPr>
        <p:txBody>
          <a:bodyPr wrap="square" lIns="0">
            <a:spAutoFit/>
          </a:bodyPr>
          <a:lstStyle/>
          <a:p>
            <a:r>
              <a:rPr lang="hr-HR" sz="1400" dirty="0" smtClean="0">
                <a:latin typeface="Arial" pitchFamily="34" charset="0"/>
                <a:cs typeface="Arial" pitchFamily="34" charset="0"/>
              </a:rPr>
              <a:t>Otisak ruke iz spilje Chauvet u dolini rijeke Rhone, datirane na starost od oko 30.000 godina.</a:t>
            </a:r>
            <a:endParaRPr lang="hr-HR" sz="1400" dirty="0">
              <a:latin typeface="Arial" pitchFamily="34" charset="0"/>
              <a:cs typeface="Arial" pitchFamily="34" charset="0"/>
            </a:endParaRPr>
          </a:p>
        </p:txBody>
      </p:sp>
    </p:spTree>
    <p:extLst>
      <p:ext uri="{BB962C8B-B14F-4D97-AF65-F5344CB8AC3E}">
        <p14:creationId xmlns:p14="http://schemas.microsoft.com/office/powerpoint/2010/main" val="31046918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noAutofit/>
          </a:bodyPr>
          <a:lstStyle/>
          <a:p>
            <a:r>
              <a:rPr lang="hr-HR" dirty="0" smtClean="0"/>
              <a:t>U</a:t>
            </a:r>
            <a:r>
              <a:rPr lang="vi-VN" smtClean="0"/>
              <a:t> </a:t>
            </a:r>
            <a:r>
              <a:rPr lang="vi-VN"/>
              <a:t>prošlosti je osobno ime imalo ulogu obznaniti odlike osobe i njezinih </a:t>
            </a:r>
            <a:r>
              <a:rPr lang="vi-VN" smtClean="0"/>
              <a:t>uspjeha </a:t>
            </a:r>
            <a:r>
              <a:rPr lang="hr-HR" dirty="0" smtClean="0"/>
              <a:t>i/</a:t>
            </a:r>
            <a:r>
              <a:rPr lang="vi-VN" smtClean="0"/>
              <a:t>ili </a:t>
            </a:r>
            <a:r>
              <a:rPr lang="vi-VN"/>
              <a:t>ukazati na njezinu vezu s kakvim božanstvom, važnim bićem ili silom. </a:t>
            </a:r>
            <a:endParaRPr lang="hr-HR" dirty="0" smtClean="0"/>
          </a:p>
          <a:p>
            <a:r>
              <a:rPr lang="hr-HR" dirty="0" smtClean="0"/>
              <a:t>D</a:t>
            </a:r>
            <a:r>
              <a:rPr lang="vi-VN" smtClean="0"/>
              <a:t>revni </a:t>
            </a:r>
            <a:r>
              <a:rPr lang="vi-VN"/>
              <a:t>Turci i američki </a:t>
            </a:r>
            <a:r>
              <a:rPr lang="vi-VN" smtClean="0"/>
              <a:t>Indijanci</a:t>
            </a:r>
            <a:r>
              <a:rPr lang="hr-HR" dirty="0" smtClean="0"/>
              <a:t>, primjerice,</a:t>
            </a:r>
            <a:r>
              <a:rPr lang="vi-VN" smtClean="0"/>
              <a:t> </a:t>
            </a:r>
            <a:r>
              <a:rPr lang="vi-VN"/>
              <a:t>mijenjali su svoja imena tijekom života ovisno o promijenama i uspjesima koje su doživljavali. </a:t>
            </a:r>
            <a:endParaRPr lang="hr-HR" dirty="0" smtClean="0"/>
          </a:p>
          <a:p>
            <a:r>
              <a:rPr lang="vi-VN" smtClean="0"/>
              <a:t>Ali </a:t>
            </a:r>
            <a:r>
              <a:rPr lang="vi-VN"/>
              <a:t>razmjerno rano nastali su i dopunski načini "identificiranja" osobe, i to prema imenima oca i/ili majke, roda, </a:t>
            </a:r>
            <a:r>
              <a:rPr lang="hr-HR" dirty="0" smtClean="0"/>
              <a:t>klana, </a:t>
            </a:r>
            <a:r>
              <a:rPr lang="vi-VN" smtClean="0"/>
              <a:t>plemena</a:t>
            </a:r>
            <a:r>
              <a:rPr lang="vi-VN"/>
              <a:t>, naroda, dakle prema podrijetlu, ili možda nadimku, zanimanju ili kulturnim odlikama. </a:t>
            </a:r>
            <a:endParaRPr lang="hr-HR" dirty="0" smtClean="0"/>
          </a:p>
          <a:p>
            <a:r>
              <a:rPr lang="vi-VN" smtClean="0"/>
              <a:t>Što </a:t>
            </a:r>
            <a:r>
              <a:rPr lang="vi-VN"/>
              <a:t>se tiče podrijetla, francuski </a:t>
            </a:r>
            <a:r>
              <a:rPr lang="hr-HR" dirty="0" smtClean="0"/>
              <a:t>je </a:t>
            </a:r>
            <a:r>
              <a:rPr lang="vi-VN" smtClean="0"/>
              <a:t>indoeuropeist </a:t>
            </a:r>
            <a:r>
              <a:rPr lang="vi-VN"/>
              <a:t>Jean Haudry (1934–), čiji su zaključci, doduše, nerijetko izazivali polemičke </a:t>
            </a:r>
            <a:r>
              <a:rPr lang="vi-VN" smtClean="0"/>
              <a:t>reakcije</a:t>
            </a:r>
            <a:r>
              <a:rPr lang="hr-HR" dirty="0" smtClean="0"/>
              <a:t>,</a:t>
            </a:r>
            <a:r>
              <a:rPr lang="vi-VN" smtClean="0"/>
              <a:t> </a:t>
            </a:r>
            <a:r>
              <a:rPr lang="vi-VN"/>
              <a:t>smatrao </a:t>
            </a:r>
            <a:r>
              <a:rPr lang="vi-VN" smtClean="0"/>
              <a:t>da </a:t>
            </a:r>
            <a:r>
              <a:rPr lang="vi-VN"/>
              <a:t>je određivanje identiteta pojedinca prema podrijetlu, ili očinstvu, bilo </a:t>
            </a:r>
            <a:r>
              <a:rPr lang="hr-HR" dirty="0" smtClean="0"/>
              <a:t>vrlo </a:t>
            </a:r>
            <a:r>
              <a:rPr lang="vi-VN" smtClean="0"/>
              <a:t>tipično </a:t>
            </a:r>
            <a:r>
              <a:rPr lang="vi-VN"/>
              <a:t>za rane indoeuropske kulture. </a:t>
            </a:r>
            <a:endParaRPr lang="hr-HR" dirty="0"/>
          </a:p>
        </p:txBody>
      </p:sp>
    </p:spTree>
    <p:extLst>
      <p:ext uri="{BB962C8B-B14F-4D97-AF65-F5344CB8AC3E}">
        <p14:creationId xmlns:p14="http://schemas.microsoft.com/office/powerpoint/2010/main" val="5431798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a:xfrm>
            <a:off x="432000" y="548680"/>
            <a:ext cx="4067992" cy="6012088"/>
          </a:xfrm>
        </p:spPr>
        <p:txBody>
          <a:bodyPr>
            <a:noAutofit/>
          </a:bodyPr>
          <a:lstStyle/>
          <a:p>
            <a:r>
              <a:rPr lang="vi-VN"/>
              <a:t>Navodno prije nego što ubili protivničkog junaka, ratnici bi mu redovito postavili formalno-obredno pitanje, koju je Haudry rekonstruirao kao: *kwís essi kwósyo essi? ("Tko si, čiji si"?)  </a:t>
            </a:r>
            <a:endParaRPr lang="hr-HR" dirty="0" smtClean="0"/>
          </a:p>
          <a:p>
            <a:r>
              <a:rPr lang="vi-VN" smtClean="0"/>
              <a:t>Na </a:t>
            </a:r>
            <a:r>
              <a:rPr lang="vi-VN"/>
              <a:t>stanovit način to nas podsjeća na "identitske pločice", koje su Francuzi uveli za svoje vojnike, pa i na današnja predočenja osobnih iskaznica. </a:t>
            </a:r>
            <a:endParaRPr lang="hr-HR" dirty="0" smtClean="0"/>
          </a:p>
          <a:p>
            <a:endParaRPr lang="hr-HR" dirty="0"/>
          </a:p>
        </p:txBody>
      </p:sp>
      <p:pic>
        <p:nvPicPr>
          <p:cNvPr id="13314" name="Picture 2" descr="E:\users\emil\Downloads\Greek_Warrior_by_Jsohpau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600" y="620688"/>
            <a:ext cx="4171400" cy="5904656"/>
          </a:xfrm>
          <a:prstGeom prst="rect">
            <a:avLst/>
          </a:prstGeom>
          <a:noFill/>
          <a:extLst>
            <a:ext uri="{909E8E84-426E-40DD-AFC4-6F175D3DCCD1}">
              <a14:hiddenFill xmlns:a14="http://schemas.microsoft.com/office/drawing/2010/main">
                <a:solidFill>
                  <a:srgbClr val="FFFFFF"/>
                </a:solidFill>
              </a14:hiddenFill>
            </a:ext>
          </a:extLst>
        </p:spPr>
      </p:pic>
      <p:sp>
        <p:nvSpPr>
          <p:cNvPr id="4" name="Pravokutnik 3"/>
          <p:cNvSpPr/>
          <p:nvPr/>
        </p:nvSpPr>
        <p:spPr>
          <a:xfrm>
            <a:off x="1259632" y="5805264"/>
            <a:ext cx="3024336" cy="307777"/>
          </a:xfrm>
          <a:prstGeom prst="rect">
            <a:avLst/>
          </a:prstGeom>
        </p:spPr>
        <p:txBody>
          <a:bodyPr wrap="square" lIns="0">
            <a:spAutoFit/>
          </a:bodyPr>
          <a:lstStyle/>
          <a:p>
            <a:r>
              <a:rPr lang="hr-HR" sz="1400" dirty="0" smtClean="0">
                <a:latin typeface="Arial" pitchFamily="34" charset="0"/>
                <a:cs typeface="Arial" pitchFamily="34" charset="0"/>
              </a:rPr>
              <a:t>Joshpaul, "Grčki ratnik" (2010-2011).</a:t>
            </a:r>
            <a:endParaRPr lang="hr-HR" sz="1400" dirty="0">
              <a:latin typeface="Arial" pitchFamily="34" charset="0"/>
              <a:cs typeface="Arial" pitchFamily="34" charset="0"/>
            </a:endParaRPr>
          </a:p>
        </p:txBody>
      </p:sp>
    </p:spTree>
    <p:extLst>
      <p:ext uri="{BB962C8B-B14F-4D97-AF65-F5344CB8AC3E}">
        <p14:creationId xmlns:p14="http://schemas.microsoft.com/office/powerpoint/2010/main" val="3803955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a:xfrm>
            <a:off x="431999" y="548680"/>
            <a:ext cx="5724177" cy="6012088"/>
          </a:xfrm>
        </p:spPr>
        <p:txBody>
          <a:bodyPr/>
          <a:lstStyle/>
          <a:p>
            <a:r>
              <a:rPr lang="vi-VN"/>
              <a:t>U svakom slučaju, takva </a:t>
            </a:r>
            <a:r>
              <a:rPr lang="hr-HR" dirty="0" smtClean="0"/>
              <a:t>su </a:t>
            </a:r>
            <a:r>
              <a:rPr lang="vi-VN" smtClean="0"/>
              <a:t>dopunska </a:t>
            </a:r>
            <a:r>
              <a:rPr lang="vi-VN"/>
              <a:t>određivanja </a:t>
            </a:r>
            <a:r>
              <a:rPr lang="vi-VN" smtClean="0"/>
              <a:t>identi</a:t>
            </a:r>
            <a:r>
              <a:rPr lang="hr-HR" dirty="0" smtClean="0"/>
              <a:t>t</a:t>
            </a:r>
            <a:r>
              <a:rPr lang="vi-VN" smtClean="0"/>
              <a:t>eta </a:t>
            </a:r>
            <a:r>
              <a:rPr lang="vi-VN"/>
              <a:t>dovela </a:t>
            </a:r>
            <a:r>
              <a:rPr lang="vi-VN" smtClean="0"/>
              <a:t>do </a:t>
            </a:r>
            <a:r>
              <a:rPr lang="vi-VN"/>
              <a:t>pojave prvih prezimena u zapadnoj Europi u 12. </a:t>
            </a:r>
            <a:r>
              <a:rPr lang="hr-HR" dirty="0" smtClean="0"/>
              <a:t>stoljeću</a:t>
            </a:r>
            <a:r>
              <a:rPr lang="vi-VN" smtClean="0"/>
              <a:t>, </a:t>
            </a:r>
            <a:r>
              <a:rPr lang="vi-VN"/>
              <a:t>i sve više od 16. </a:t>
            </a:r>
            <a:r>
              <a:rPr lang="hr-HR" dirty="0" smtClean="0"/>
              <a:t>stoljeću </a:t>
            </a:r>
            <a:r>
              <a:rPr lang="vi-VN" smtClean="0"/>
              <a:t>(također </a:t>
            </a:r>
            <a:r>
              <a:rPr lang="vi-VN"/>
              <a:t>u Hrvatskoj). </a:t>
            </a:r>
          </a:p>
          <a:p>
            <a:r>
              <a:rPr lang="vi-VN"/>
              <a:t>Zapisivanje </a:t>
            </a:r>
            <a:r>
              <a:rPr lang="vi-VN" smtClean="0"/>
              <a:t>prezimena </a:t>
            </a:r>
            <a:r>
              <a:rPr lang="vi-VN"/>
              <a:t>u </a:t>
            </a:r>
            <a:r>
              <a:rPr lang="hr-HR" dirty="0" smtClean="0"/>
              <a:t>prvim </a:t>
            </a:r>
            <a:r>
              <a:rPr lang="vi-VN" smtClean="0"/>
              <a:t>urbar</a:t>
            </a:r>
            <a:r>
              <a:rPr lang="hr-HR" dirty="0" smtClean="0"/>
              <a:t>ima</a:t>
            </a:r>
            <a:r>
              <a:rPr lang="vi-VN" smtClean="0"/>
              <a:t>, </a:t>
            </a:r>
            <a:r>
              <a:rPr lang="hr-HR" dirty="0" smtClean="0"/>
              <a:t>u razdoblju na</a:t>
            </a:r>
            <a:r>
              <a:rPr lang="vi-VN" smtClean="0"/>
              <a:t> </a:t>
            </a:r>
            <a:r>
              <a:rPr lang="vi-VN"/>
              <a:t>prijelaza iz srednjovjekovlja u </a:t>
            </a:r>
            <a:r>
              <a:rPr lang="vi-VN" smtClean="0"/>
              <a:t>rano</a:t>
            </a:r>
            <a:r>
              <a:rPr lang="hr-HR" dirty="0" smtClean="0"/>
              <a:t> </a:t>
            </a:r>
            <a:r>
              <a:rPr lang="vi-VN" smtClean="0"/>
              <a:t>novovjekovlje</a:t>
            </a:r>
            <a:r>
              <a:rPr lang="vi-VN"/>
              <a:t>, </a:t>
            </a:r>
            <a:r>
              <a:rPr lang="hr-HR" dirty="0" smtClean="0"/>
              <a:t>može se smatrati </a:t>
            </a:r>
            <a:r>
              <a:rPr lang="vi-VN" smtClean="0"/>
              <a:t>još</a:t>
            </a:r>
            <a:r>
              <a:rPr lang="hr-HR" dirty="0" smtClean="0"/>
              <a:t> </a:t>
            </a:r>
            <a:r>
              <a:rPr lang="vi-VN" smtClean="0"/>
              <a:t>jedn</a:t>
            </a:r>
            <a:r>
              <a:rPr lang="hr-HR" dirty="0" smtClean="0"/>
              <a:t>im</a:t>
            </a:r>
            <a:r>
              <a:rPr lang="vi-VN" smtClean="0"/>
              <a:t> primjer</a:t>
            </a:r>
            <a:r>
              <a:rPr lang="hr-HR" dirty="0" smtClean="0"/>
              <a:t>om</a:t>
            </a:r>
            <a:r>
              <a:rPr lang="vi-VN" smtClean="0"/>
              <a:t> </a:t>
            </a:r>
            <a:r>
              <a:rPr lang="vi-VN"/>
              <a:t>"vanjskoga" utvrđivanja postojanih osobnih identiteta.</a:t>
            </a:r>
          </a:p>
          <a:p>
            <a:endParaRPr lang="hr-HR" dirty="0"/>
          </a:p>
        </p:txBody>
      </p:sp>
      <p:pic>
        <p:nvPicPr>
          <p:cNvPr id="2051" name="Picture 3" descr="E:\users\emil\Pictures\Urb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8603" y="548680"/>
            <a:ext cx="2403397" cy="590465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 name="Pravokutnik 4"/>
          <p:cNvSpPr/>
          <p:nvPr/>
        </p:nvSpPr>
        <p:spPr>
          <a:xfrm>
            <a:off x="2411760" y="4941168"/>
            <a:ext cx="3600400" cy="523220"/>
          </a:xfrm>
          <a:prstGeom prst="rect">
            <a:avLst/>
          </a:prstGeom>
        </p:spPr>
        <p:txBody>
          <a:bodyPr wrap="square" lIns="0">
            <a:spAutoFit/>
          </a:bodyPr>
          <a:lstStyle/>
          <a:p>
            <a:r>
              <a:rPr lang="hr-HR" sz="1400" dirty="0">
                <a:latin typeface="Arial" pitchFamily="34" charset="0"/>
                <a:cs typeface="Arial" pitchFamily="34" charset="0"/>
              </a:rPr>
              <a:t>Imena i prezimena zapisana 1576. u registru desetine vina na vlastelinstvu </a:t>
            </a:r>
            <a:r>
              <a:rPr lang="hr-HR" sz="1400" dirty="0" smtClean="0">
                <a:latin typeface="Arial" pitchFamily="34" charset="0"/>
                <a:cs typeface="Arial" pitchFamily="34" charset="0"/>
              </a:rPr>
              <a:t>Dubovcu.</a:t>
            </a:r>
            <a:endParaRPr lang="hr-HR" sz="1400" dirty="0">
              <a:latin typeface="Arial" pitchFamily="34" charset="0"/>
              <a:cs typeface="Arial" pitchFamily="34" charset="0"/>
            </a:endParaRPr>
          </a:p>
        </p:txBody>
      </p:sp>
    </p:spTree>
    <p:extLst>
      <p:ext uri="{BB962C8B-B14F-4D97-AF65-F5344CB8AC3E}">
        <p14:creationId xmlns:p14="http://schemas.microsoft.com/office/powerpoint/2010/main" val="10590794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p:txBody>
          <a:bodyPr/>
          <a:lstStyle/>
          <a:p>
            <a:r>
              <a:rPr lang="hr-HR" dirty="0" smtClean="0"/>
              <a:t>Razvitak identiteta</a:t>
            </a:r>
            <a:endParaRPr lang="hr-HR" dirty="0"/>
          </a:p>
        </p:txBody>
      </p:sp>
      <p:sp>
        <p:nvSpPr>
          <p:cNvPr id="4" name="Rezervirano mjesto sadržaja 3"/>
          <p:cNvSpPr>
            <a:spLocks noGrp="1"/>
          </p:cNvSpPr>
          <p:nvPr>
            <p:ph idx="1"/>
          </p:nvPr>
        </p:nvSpPr>
        <p:spPr>
          <a:xfrm>
            <a:off x="431999" y="1340768"/>
            <a:ext cx="4951600" cy="5220000"/>
          </a:xfrm>
        </p:spPr>
        <p:txBody>
          <a:bodyPr rIns="72000">
            <a:noAutofit/>
          </a:bodyPr>
          <a:lstStyle/>
          <a:p>
            <a:r>
              <a:rPr lang="vi-VN"/>
              <a:t>Od kraja 19. stoljeća i tijekom 20. stoljeća zamisao o identitetu dalje se proširivao. </a:t>
            </a:r>
            <a:endParaRPr lang="hr-HR" dirty="0" smtClean="0"/>
          </a:p>
          <a:p>
            <a:r>
              <a:rPr lang="vi-VN" smtClean="0"/>
              <a:t>Jedna </a:t>
            </a:r>
            <a:r>
              <a:rPr lang="vi-VN"/>
              <a:t>bitna novina bila je </a:t>
            </a:r>
            <a:r>
              <a:rPr lang="hr-HR" dirty="0" smtClean="0"/>
              <a:t>razrada</a:t>
            </a:r>
            <a:r>
              <a:rPr lang="vi-VN" smtClean="0"/>
              <a:t> </a:t>
            </a:r>
            <a:r>
              <a:rPr lang="hr-HR" dirty="0" smtClean="0"/>
              <a:t>značenja </a:t>
            </a:r>
            <a:r>
              <a:rPr lang="vi-VN" smtClean="0"/>
              <a:t>pojma </a:t>
            </a:r>
            <a:r>
              <a:rPr lang="vi-VN"/>
              <a:t>u </a:t>
            </a:r>
            <a:r>
              <a:rPr lang="vi-VN" smtClean="0"/>
              <a:t>psihoanalizi</a:t>
            </a:r>
            <a:r>
              <a:rPr lang="hr-HR" dirty="0" smtClean="0"/>
              <a:t>,</a:t>
            </a:r>
            <a:r>
              <a:rPr lang="vi-VN" smtClean="0"/>
              <a:t> </a:t>
            </a:r>
            <a:r>
              <a:rPr lang="vi-VN"/>
              <a:t>u kojoj će se istaknuti svijest o sebi, </a:t>
            </a:r>
            <a:r>
              <a:rPr lang="hr-HR" dirty="0" smtClean="0"/>
              <a:t>tj.</a:t>
            </a:r>
            <a:r>
              <a:rPr lang="vi-VN" smtClean="0"/>
              <a:t>"samosvijet</a:t>
            </a:r>
            <a:r>
              <a:rPr lang="vi-VN"/>
              <a:t>", </a:t>
            </a:r>
            <a:r>
              <a:rPr lang="hr-HR" dirty="0" smtClean="0"/>
              <a:t>kao </a:t>
            </a:r>
            <a:r>
              <a:rPr lang="vi-VN" smtClean="0"/>
              <a:t>i </a:t>
            </a:r>
            <a:r>
              <a:rPr lang="hr-HR" dirty="0"/>
              <a:t>"</a:t>
            </a:r>
            <a:r>
              <a:rPr lang="vi-VN" smtClean="0"/>
              <a:t>podsvijest</a:t>
            </a:r>
            <a:r>
              <a:rPr lang="hr-HR" dirty="0" smtClean="0"/>
              <a:t>"</a:t>
            </a:r>
            <a:r>
              <a:rPr lang="vi-VN" smtClean="0"/>
              <a:t> </a:t>
            </a:r>
            <a:r>
              <a:rPr lang="vi-VN"/>
              <a:t>u stvaranju identiteta.   </a:t>
            </a:r>
            <a:endParaRPr lang="hr-HR" dirty="0" smtClean="0"/>
          </a:p>
          <a:p>
            <a:r>
              <a:rPr lang="hr-HR" dirty="0" smtClean="0"/>
              <a:t>Smatra se da je </a:t>
            </a:r>
            <a:r>
              <a:rPr lang="vi-VN" smtClean="0"/>
              <a:t>Sigmund </a:t>
            </a:r>
            <a:r>
              <a:rPr lang="vi-VN"/>
              <a:t>Freud (1856–1939) </a:t>
            </a:r>
            <a:r>
              <a:rPr lang="hr-HR" dirty="0" smtClean="0"/>
              <a:t>na kraju 19. stoljeću </a:t>
            </a:r>
            <a:r>
              <a:rPr lang="vi-VN" smtClean="0"/>
              <a:t>u </a:t>
            </a:r>
            <a:r>
              <a:rPr lang="hr-HR" dirty="0" smtClean="0"/>
              <a:t>psihoanalizu i u druge </a:t>
            </a:r>
            <a:r>
              <a:rPr lang="vi-VN" smtClean="0"/>
              <a:t>znanost</a:t>
            </a:r>
            <a:r>
              <a:rPr lang="hr-HR" dirty="0" smtClean="0"/>
              <a:t>i </a:t>
            </a:r>
            <a:r>
              <a:rPr lang="vi-VN" smtClean="0"/>
              <a:t>uveo koncepciju "identifikacije"</a:t>
            </a:r>
            <a:r>
              <a:rPr lang="hr-HR" dirty="0" smtClean="0"/>
              <a:t>.</a:t>
            </a:r>
          </a:p>
        </p:txBody>
      </p:sp>
      <p:pic>
        <p:nvPicPr>
          <p:cNvPr id="7" name="Picture 2" descr="E:\users\emil\Downloads\freud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3599" y="1484784"/>
            <a:ext cx="3360373" cy="5040561"/>
          </a:xfrm>
          <a:prstGeom prst="rect">
            <a:avLst/>
          </a:prstGeom>
          <a:noFill/>
          <a:extLst>
            <a:ext uri="{909E8E84-426E-40DD-AFC4-6F175D3DCCD1}">
              <a14:hiddenFill xmlns:a14="http://schemas.microsoft.com/office/drawing/2010/main">
                <a:solidFill>
                  <a:srgbClr val="FFFFFF"/>
                </a:solidFill>
              </a14:hiddenFill>
            </a:ext>
          </a:extLst>
        </p:spPr>
      </p:pic>
      <p:sp>
        <p:nvSpPr>
          <p:cNvPr id="8" name="Pravokutnik 7"/>
          <p:cNvSpPr/>
          <p:nvPr/>
        </p:nvSpPr>
        <p:spPr>
          <a:xfrm>
            <a:off x="3743722" y="6139607"/>
            <a:ext cx="1440160" cy="307777"/>
          </a:xfrm>
          <a:prstGeom prst="rect">
            <a:avLst/>
          </a:prstGeom>
        </p:spPr>
        <p:txBody>
          <a:bodyPr wrap="square" lIns="0">
            <a:spAutoFit/>
          </a:bodyPr>
          <a:lstStyle/>
          <a:p>
            <a:r>
              <a:rPr lang="hr-HR" sz="1400" dirty="0" smtClean="0">
                <a:latin typeface="Arial" pitchFamily="34" charset="0"/>
                <a:cs typeface="Arial" pitchFamily="34" charset="0"/>
              </a:rPr>
              <a:t>Sigmund Freud</a:t>
            </a:r>
            <a:endParaRPr lang="hr-HR" sz="1400" dirty="0">
              <a:latin typeface="Arial" pitchFamily="34" charset="0"/>
              <a:cs typeface="Arial" pitchFamily="34" charset="0"/>
            </a:endParaRPr>
          </a:p>
        </p:txBody>
      </p:sp>
    </p:spTree>
    <p:extLst>
      <p:ext uri="{BB962C8B-B14F-4D97-AF65-F5344CB8AC3E}">
        <p14:creationId xmlns:p14="http://schemas.microsoft.com/office/powerpoint/2010/main" val="37945975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zervirano mjesto sadržaja 3"/>
          <p:cNvSpPr>
            <a:spLocks noGrp="1"/>
          </p:cNvSpPr>
          <p:nvPr>
            <p:ph idx="1"/>
          </p:nvPr>
        </p:nvSpPr>
        <p:spPr/>
        <p:txBody>
          <a:bodyPr tIns="72000">
            <a:noAutofit/>
          </a:bodyPr>
          <a:lstStyle/>
          <a:p>
            <a:r>
              <a:rPr lang="hr-HR" dirty="0" smtClean="0"/>
              <a:t>Taj će proces</a:t>
            </a:r>
            <a:r>
              <a:rPr lang="vi-VN" smtClean="0"/>
              <a:t> </a:t>
            </a:r>
            <a:r>
              <a:rPr lang="vi-VN"/>
              <a:t>biti određen u </a:t>
            </a:r>
            <a:r>
              <a:rPr lang="vi-VN" smtClean="0"/>
              <a:t>psihoanalizi </a:t>
            </a:r>
            <a:r>
              <a:rPr lang="vi-VN"/>
              <a:t>kao poistovjećivanje s obilježjima drugih pojedinaca, te </a:t>
            </a:r>
            <a:r>
              <a:rPr lang="hr-HR" dirty="0" smtClean="0"/>
              <a:t>usvajanje </a:t>
            </a:r>
            <a:r>
              <a:rPr lang="vi-VN" smtClean="0"/>
              <a:t>njihovih </a:t>
            </a:r>
            <a:r>
              <a:rPr lang="vi-VN"/>
              <a:t>obilježja, da bi se izgradila vlastita prepoznatljiva osobnost. </a:t>
            </a:r>
            <a:endParaRPr lang="hr-HR" dirty="0" smtClean="0"/>
          </a:p>
          <a:p>
            <a:r>
              <a:rPr lang="vi-VN" smtClean="0"/>
              <a:t>I </a:t>
            </a:r>
            <a:r>
              <a:rPr lang="vi-VN"/>
              <a:t>razumije se, takvo bi se </a:t>
            </a:r>
            <a:r>
              <a:rPr lang="vi-VN" smtClean="0"/>
              <a:t>poistovjećivanje</a:t>
            </a:r>
            <a:r>
              <a:rPr lang="hr-HR" dirty="0" smtClean="0"/>
              <a:t>,</a:t>
            </a:r>
            <a:r>
              <a:rPr lang="vi-VN" smtClean="0"/>
              <a:t> </a:t>
            </a:r>
            <a:r>
              <a:rPr lang="vi-VN"/>
              <a:t>u idućem </a:t>
            </a:r>
            <a:r>
              <a:rPr lang="vi-VN" smtClean="0"/>
              <a:t>koraku</a:t>
            </a:r>
            <a:r>
              <a:rPr lang="hr-HR" dirty="0" smtClean="0"/>
              <a:t>,</a:t>
            </a:r>
            <a:r>
              <a:rPr lang="vi-VN" smtClean="0"/>
              <a:t> </a:t>
            </a:r>
            <a:r>
              <a:rPr lang="vi-VN"/>
              <a:t>lako proširilo na zajednice kojima su pripadale osobe s kojima se pojedinci identificiraju, što bi </a:t>
            </a:r>
            <a:r>
              <a:rPr lang="vi-VN" smtClean="0"/>
              <a:t>stvaralo </a:t>
            </a:r>
            <a:r>
              <a:rPr lang="vi-VN"/>
              <a:t>skupne identitete</a:t>
            </a:r>
            <a:r>
              <a:rPr lang="vi-VN" smtClean="0"/>
              <a:t>.</a:t>
            </a:r>
            <a:endParaRPr lang="hr-HR" dirty="0" smtClean="0"/>
          </a:p>
          <a:p>
            <a:r>
              <a:rPr lang="hr-HR" spc="-10" dirty="0" smtClean="0"/>
              <a:t>T</a:t>
            </a:r>
            <a:r>
              <a:rPr lang="vi-VN" spc="-10" smtClean="0"/>
              <a:t>akva </a:t>
            </a:r>
            <a:r>
              <a:rPr lang="vi-VN" spc="-10"/>
              <a:t>shema </a:t>
            </a:r>
            <a:r>
              <a:rPr lang="hr-HR" spc="-10" dirty="0" smtClean="0"/>
              <a:t>znatno</a:t>
            </a:r>
            <a:r>
              <a:rPr lang="vi-VN" spc="-10" smtClean="0"/>
              <a:t> </a:t>
            </a:r>
            <a:r>
              <a:rPr lang="vi-VN" spc="-10"/>
              <a:t>je složenija od Millove zamisli o "identitetu </a:t>
            </a:r>
            <a:r>
              <a:rPr lang="vi-VN"/>
              <a:t>interesa", jer uključuju i mnoštvo kulturnih, običajnih, i drugh povijesno-naslijeđenih obilježja, primjerice jezik </a:t>
            </a:r>
            <a:r>
              <a:rPr lang="vi-VN" smtClean="0"/>
              <a:t>(</a:t>
            </a:r>
            <a:r>
              <a:rPr lang="hr-HR" dirty="0" smtClean="0"/>
              <a:t>odn. </a:t>
            </a:r>
            <a:r>
              <a:rPr lang="vi-VN" smtClean="0"/>
              <a:t>govor), </a:t>
            </a:r>
            <a:r>
              <a:rPr lang="vi-VN"/>
              <a:t>pravila ili norme ponašanja, koje osoba stječe u najranijoj dobi, i također određnice zavičaja ili zemlje u kojoj je rođena, itd. </a:t>
            </a:r>
            <a:endParaRPr lang="hr-HR" dirty="0" smtClean="0"/>
          </a:p>
          <a:p>
            <a:r>
              <a:rPr lang="hr-HR" dirty="0"/>
              <a:t>I u nastavku, ako bi skupine ljudi, živeći u zajednicama, razvile osobit zajednički </a:t>
            </a:r>
            <a:r>
              <a:rPr lang="hr-HR" dirty="0" smtClean="0"/>
              <a:t>identitet – ti </a:t>
            </a:r>
            <a:r>
              <a:rPr lang="hr-HR" dirty="0"/>
              <a:t>bi identiteti, po formalnoj logici, bili </a:t>
            </a:r>
            <a:r>
              <a:rPr lang="hr-HR" dirty="0" smtClean="0"/>
              <a:t>postojani u </a:t>
            </a:r>
            <a:r>
              <a:rPr lang="hr-HR" dirty="0"/>
              <a:t>vremenu sve dok </a:t>
            </a:r>
            <a:r>
              <a:rPr lang="hr-HR" dirty="0" smtClean="0"/>
              <a:t>su </a:t>
            </a:r>
            <a:r>
              <a:rPr lang="hr-HR" dirty="0"/>
              <a:t>dotične zajednice žive, bez obzira na promjene kroz koje bi prolazile. </a:t>
            </a:r>
          </a:p>
          <a:p>
            <a:endParaRPr lang="hr-HR" dirty="0" smtClean="0"/>
          </a:p>
        </p:txBody>
      </p:sp>
    </p:spTree>
    <p:extLst>
      <p:ext uri="{BB962C8B-B14F-4D97-AF65-F5344CB8AC3E}">
        <p14:creationId xmlns:p14="http://schemas.microsoft.com/office/powerpoint/2010/main" val="25744880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zervirano mjesto sadržaja 3"/>
          <p:cNvSpPr>
            <a:spLocks noGrp="1"/>
          </p:cNvSpPr>
          <p:nvPr>
            <p:ph idx="1"/>
          </p:nvPr>
        </p:nvSpPr>
        <p:spPr>
          <a:xfrm>
            <a:off x="432000" y="548680"/>
            <a:ext cx="5292524" cy="6012088"/>
          </a:xfrm>
        </p:spPr>
        <p:txBody>
          <a:bodyPr tIns="0">
            <a:noAutofit/>
          </a:bodyPr>
          <a:lstStyle/>
          <a:p>
            <a:r>
              <a:rPr lang="hr-HR" dirty="0" smtClean="0"/>
              <a:t>I</a:t>
            </a:r>
            <a:r>
              <a:rPr lang="vi-VN" smtClean="0"/>
              <a:t> upravo zbog neminovnosti </a:t>
            </a:r>
            <a:r>
              <a:rPr lang="vi-VN"/>
              <a:t>promjena tijekom povijesti zajednice bi imale i potrebe izgrađivati i održati trajne simbole svoga identiteta. </a:t>
            </a:r>
            <a:endParaRPr lang="hr-HR" dirty="0" smtClean="0"/>
          </a:p>
          <a:p>
            <a:pPr>
              <a:spcBef>
                <a:spcPts val="400"/>
              </a:spcBef>
            </a:pPr>
            <a:r>
              <a:rPr lang="vi-VN" smtClean="0"/>
              <a:t>I </a:t>
            </a:r>
            <a:r>
              <a:rPr lang="vi-VN"/>
              <a:t>simboli podrazumijevaju misaone apstrakcije, koje ti simboli održavaju</a:t>
            </a:r>
            <a:r>
              <a:rPr lang="vi-VN" smtClean="0"/>
              <a:t>.</a:t>
            </a:r>
            <a:endParaRPr lang="hr-HR" dirty="0" smtClean="0"/>
          </a:p>
          <a:p>
            <a:pPr>
              <a:spcBef>
                <a:spcPts val="400"/>
              </a:spcBef>
            </a:pPr>
            <a:r>
              <a:rPr lang="hr-HR" dirty="0" smtClean="0"/>
              <a:t>T</a:t>
            </a:r>
            <a:r>
              <a:rPr lang="vi-VN" smtClean="0"/>
              <a:t>eza </a:t>
            </a:r>
            <a:r>
              <a:rPr lang="vi-VN"/>
              <a:t>o naciji kao "zamišljenoj zajednici" koju je svojedobno predložio Benedict </a:t>
            </a:r>
            <a:r>
              <a:rPr lang="vi-VN" smtClean="0"/>
              <a:t>Anderson </a:t>
            </a:r>
            <a:r>
              <a:rPr lang="vi-VN"/>
              <a:t>(1936–) može se više-manje uklopiti u taj </a:t>
            </a:r>
            <a:r>
              <a:rPr lang="vi-VN" smtClean="0"/>
              <a:t>razvitak</a:t>
            </a:r>
            <a:r>
              <a:rPr lang="hr-HR" dirty="0" smtClean="0"/>
              <a:t>.</a:t>
            </a:r>
          </a:p>
          <a:p>
            <a:pPr>
              <a:spcBef>
                <a:spcPts val="400"/>
              </a:spcBef>
            </a:pPr>
            <a:r>
              <a:rPr lang="hr-HR" dirty="0" smtClean="0"/>
              <a:t>U međuvremenu, </a:t>
            </a:r>
            <a:r>
              <a:rPr lang="vi-VN" smtClean="0"/>
              <a:t>od </a:t>
            </a:r>
            <a:r>
              <a:rPr lang="vi-VN"/>
              <a:t>1960-ih </a:t>
            </a:r>
            <a:r>
              <a:rPr lang="hr-HR" dirty="0" smtClean="0"/>
              <a:t>godina, </a:t>
            </a:r>
            <a:r>
              <a:rPr lang="vi-VN" smtClean="0"/>
              <a:t>pojam </a:t>
            </a:r>
            <a:r>
              <a:rPr lang="vi-VN"/>
              <a:t>identiteta, </a:t>
            </a:r>
            <a:r>
              <a:rPr lang="hr-HR" dirty="0" smtClean="0"/>
              <a:t>i </a:t>
            </a:r>
            <a:r>
              <a:rPr lang="vi-VN" smtClean="0"/>
              <a:t>u </a:t>
            </a:r>
            <a:r>
              <a:rPr lang="hr-HR" dirty="0" smtClean="0"/>
              <a:t>pojedinačnom </a:t>
            </a:r>
            <a:r>
              <a:rPr lang="vi-VN" smtClean="0"/>
              <a:t>i </a:t>
            </a:r>
            <a:r>
              <a:rPr lang="vi-VN"/>
              <a:t>grupnom smislu, sve se više prihvaćao </a:t>
            </a:r>
            <a:r>
              <a:rPr lang="vi-VN" smtClean="0"/>
              <a:t>u </a:t>
            </a:r>
            <a:r>
              <a:rPr lang="hr-HR" dirty="0" smtClean="0"/>
              <a:t>raznim </a:t>
            </a:r>
            <a:r>
              <a:rPr lang="vi-VN" smtClean="0"/>
              <a:t>humanističkim i</a:t>
            </a:r>
            <a:r>
              <a:rPr lang="hr-HR" dirty="0" smtClean="0"/>
              <a:t> </a:t>
            </a:r>
            <a:r>
              <a:rPr lang="vi-VN" smtClean="0"/>
              <a:t>društvenim znanostima</a:t>
            </a:r>
            <a:r>
              <a:rPr lang="hr-HR" dirty="0" smtClean="0"/>
              <a:t>, a tu je velik </a:t>
            </a:r>
            <a:r>
              <a:rPr lang="hr-HR" smtClean="0"/>
              <a:t>utjecaj </a:t>
            </a:r>
            <a:r>
              <a:rPr lang="hr-HR" smtClean="0"/>
              <a:t>imao</a:t>
            </a:r>
            <a:r>
              <a:rPr lang="vi-VN" smtClean="0"/>
              <a:t> </a:t>
            </a:r>
            <a:r>
              <a:rPr lang="vi-VN" smtClean="0"/>
              <a:t>Erik Homburger Erikson (1902–1994) </a:t>
            </a:r>
            <a:endParaRPr lang="hr-HR" dirty="0"/>
          </a:p>
        </p:txBody>
      </p:sp>
      <p:sp>
        <p:nvSpPr>
          <p:cNvPr id="7" name="Pravokutnik 6"/>
          <p:cNvSpPr/>
          <p:nvPr/>
        </p:nvSpPr>
        <p:spPr>
          <a:xfrm>
            <a:off x="5724523" y="4852610"/>
            <a:ext cx="3019450" cy="523220"/>
          </a:xfrm>
          <a:prstGeom prst="rect">
            <a:avLst/>
          </a:prstGeom>
        </p:spPr>
        <p:txBody>
          <a:bodyPr wrap="square" lIns="0">
            <a:spAutoFit/>
          </a:bodyPr>
          <a:lstStyle/>
          <a:p>
            <a:r>
              <a:rPr lang="hr-HR" sz="1400" dirty="0" smtClean="0">
                <a:latin typeface="Arial" pitchFamily="34" charset="0"/>
                <a:cs typeface="Arial" pitchFamily="34" charset="0"/>
              </a:rPr>
              <a:t>Erik Erikson, njemačko-američki socijalni psiholog i psihoanalitičar.</a:t>
            </a:r>
            <a:endParaRPr lang="hr-HR" sz="1400" dirty="0">
              <a:latin typeface="Arial" pitchFamily="34" charset="0"/>
              <a:cs typeface="Arial" pitchFamily="34" charset="0"/>
            </a:endParaRPr>
          </a:p>
        </p:txBody>
      </p:sp>
      <p:pic>
        <p:nvPicPr>
          <p:cNvPr id="8" name="Picture 3" descr="E:\users\emil\Downloads\erik-erikson.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724523" y="692695"/>
            <a:ext cx="3019449" cy="4099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3150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noAutofit/>
          </a:bodyPr>
          <a:lstStyle/>
          <a:p>
            <a:r>
              <a:rPr lang="hr-HR" dirty="0" smtClean="0"/>
              <a:t>Erikson je </a:t>
            </a:r>
            <a:r>
              <a:rPr lang="hr-HR" dirty="0"/>
              <a:t>u svojim istraživanju migrantskih zajednica u SAD-u </a:t>
            </a:r>
            <a:r>
              <a:rPr lang="hr-HR" dirty="0" smtClean="0"/>
              <a:t>toliko </a:t>
            </a:r>
            <a:r>
              <a:rPr lang="hr-HR" dirty="0"/>
              <a:t>popularizirao ideju o identitetu, da je u mnogim kontekstima zamijenila pojmove "osobnost" ili "karakter". </a:t>
            </a:r>
            <a:endParaRPr lang="hr-HR" dirty="0" smtClean="0"/>
          </a:p>
          <a:p>
            <a:r>
              <a:rPr lang="hr-HR" dirty="0" smtClean="0"/>
              <a:t>I </a:t>
            </a:r>
            <a:r>
              <a:rPr lang="hr-HR" dirty="0"/>
              <a:t>bilo je to razumljivo, jer se ideja identitet doista pokazala kao vrlo fleksibilna </a:t>
            </a:r>
            <a:r>
              <a:rPr lang="hr-HR" dirty="0" smtClean="0"/>
              <a:t>odrednica.</a:t>
            </a:r>
          </a:p>
          <a:p>
            <a:r>
              <a:rPr lang="hr-HR" dirty="0" smtClean="0"/>
              <a:t>Nakon </a:t>
            </a:r>
            <a:r>
              <a:rPr lang="hr-HR" dirty="0"/>
              <a:t>što je </a:t>
            </a:r>
            <a:r>
              <a:rPr lang="hr-HR" dirty="0" smtClean="0"/>
              <a:t>izišla </a:t>
            </a:r>
            <a:r>
              <a:rPr lang="hr-HR" dirty="0"/>
              <a:t>iz retorta </a:t>
            </a:r>
            <a:r>
              <a:rPr lang="hr-HR" dirty="0" smtClean="0"/>
              <a:t>logike </a:t>
            </a:r>
            <a:r>
              <a:rPr lang="hr-HR" dirty="0"/>
              <a:t>i matematike, </a:t>
            </a:r>
            <a:r>
              <a:rPr lang="hr-HR" dirty="0" smtClean="0"/>
              <a:t>ta se ideja mogla (uz raznu doradu) </a:t>
            </a:r>
            <a:r>
              <a:rPr lang="hr-HR" dirty="0"/>
              <a:t>koristiti u odnosu na pojedince </a:t>
            </a:r>
            <a:r>
              <a:rPr lang="hr-HR" dirty="0" smtClean="0"/>
              <a:t>ili </a:t>
            </a:r>
            <a:r>
              <a:rPr lang="hr-HR" dirty="0"/>
              <a:t>skupine, u odnosu na različite vrste društava i zajednica (vjerskih, etničkih, nacionalnih, političkih, poslovnih, </a:t>
            </a:r>
            <a:r>
              <a:rPr lang="hr-HR" dirty="0" smtClean="0"/>
              <a:t>općenito interesnih, itd.).</a:t>
            </a:r>
          </a:p>
          <a:p>
            <a:r>
              <a:rPr lang="hr-HR" dirty="0" smtClean="0"/>
              <a:t>Identitet je imao i postojanu </a:t>
            </a:r>
            <a:r>
              <a:rPr lang="hr-HR" dirty="0"/>
              <a:t>i dinamičnu </a:t>
            </a:r>
            <a:r>
              <a:rPr lang="hr-HR" dirty="0" smtClean="0"/>
              <a:t>komponentu, </a:t>
            </a:r>
            <a:r>
              <a:rPr lang="hr-HR" dirty="0"/>
              <a:t>i ujedno i </a:t>
            </a:r>
            <a:r>
              <a:rPr lang="hr-HR"/>
              <a:t>razinu </a:t>
            </a:r>
            <a:r>
              <a:rPr lang="hr-HR" smtClean="0"/>
              <a:t>odražavanja svijesti</a:t>
            </a:r>
            <a:r>
              <a:rPr lang="hr-HR" dirty="0"/>
              <a:t>. </a:t>
            </a:r>
            <a:endParaRPr lang="hr-HR" dirty="0" smtClean="0"/>
          </a:p>
          <a:p>
            <a:r>
              <a:rPr lang="hr-HR" dirty="0" smtClean="0"/>
              <a:t>Sve </a:t>
            </a:r>
            <a:r>
              <a:rPr lang="hr-HR" dirty="0"/>
              <a:t>što pokazuje "nekakvu 'jednost' bitka", </a:t>
            </a:r>
            <a:r>
              <a:rPr lang="hr-HR" dirty="0" smtClean="0"/>
              <a:t>tj. sve što </a:t>
            </a:r>
            <a:r>
              <a:rPr lang="hr-HR" dirty="0"/>
              <a:t>se </a:t>
            </a:r>
            <a:r>
              <a:rPr lang="hr-HR" dirty="0" smtClean="0"/>
              <a:t>moglo </a:t>
            </a:r>
            <a:r>
              <a:rPr lang="hr-HR" dirty="0"/>
              <a:t>odrediti, moglo je imati identitet, a proces "identifikacije" išao je u smjeru da se </a:t>
            </a:r>
            <a:r>
              <a:rPr lang="hr-HR"/>
              <a:t>jedinke </a:t>
            </a:r>
            <a:r>
              <a:rPr lang="hr-HR" smtClean="0"/>
              <a:t>uklope </a:t>
            </a:r>
            <a:r>
              <a:rPr lang="hr-HR" dirty="0"/>
              <a:t>u identitete. </a:t>
            </a:r>
          </a:p>
        </p:txBody>
      </p:sp>
    </p:spTree>
    <p:extLst>
      <p:ext uri="{BB962C8B-B14F-4D97-AF65-F5344CB8AC3E}">
        <p14:creationId xmlns:p14="http://schemas.microsoft.com/office/powerpoint/2010/main" val="41887761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noAutofit/>
          </a:bodyPr>
          <a:lstStyle/>
          <a:p>
            <a:r>
              <a:rPr lang="hr-HR" dirty="0"/>
              <a:t>Na kraju se došlo do toga da sve </a:t>
            </a:r>
            <a:r>
              <a:rPr lang="hr-HR" i="1" dirty="0"/>
              <a:t>mora imati </a:t>
            </a:r>
            <a:r>
              <a:rPr lang="hr-HR" dirty="0"/>
              <a:t>nekakav identitet, ili možda nekakav prožet (višestruki) identitet, koji je opet tek neka vrsta osobitog identiteta. </a:t>
            </a:r>
            <a:endParaRPr lang="hr-HR" dirty="0" smtClean="0"/>
          </a:p>
          <a:p>
            <a:r>
              <a:rPr lang="hr-HR" dirty="0" smtClean="0"/>
              <a:t>I </a:t>
            </a:r>
            <a:r>
              <a:rPr lang="hr-HR" dirty="0"/>
              <a:t>to je opet logično, prema izvornom </a:t>
            </a:r>
            <a:r>
              <a:rPr lang="hr-HR" dirty="0" smtClean="0"/>
              <a:t>smislu, jer identitet </a:t>
            </a:r>
            <a:r>
              <a:rPr lang="hr-HR" dirty="0"/>
              <a:t>znači da se neki bitak (entitet) </a:t>
            </a:r>
            <a:r>
              <a:rPr lang="hr-HR" dirty="0" smtClean="0"/>
              <a:t>nastavlja </a:t>
            </a:r>
            <a:r>
              <a:rPr lang="hr-HR" dirty="0"/>
              <a:t>kroz vrijeme, bez obzira na </a:t>
            </a:r>
            <a:r>
              <a:rPr lang="hr-HR" dirty="0" smtClean="0"/>
              <a:t>promjene, </a:t>
            </a:r>
            <a:r>
              <a:rPr lang="hr-HR" dirty="0"/>
              <a:t>i da </a:t>
            </a:r>
            <a:r>
              <a:rPr lang="hr-HR" i="1" dirty="0" smtClean="0"/>
              <a:t>ponovimo</a:t>
            </a:r>
            <a:r>
              <a:rPr lang="hr-HR" dirty="0" smtClean="0"/>
              <a:t>, baš zbog </a:t>
            </a:r>
            <a:r>
              <a:rPr lang="hr-HR" dirty="0"/>
              <a:t>tih promjena, simbolika identiteta postaje važna, da bismo znali da je nešto to što </a:t>
            </a:r>
            <a:r>
              <a:rPr lang="hr-HR" dirty="0" smtClean="0"/>
              <a:t>jest.</a:t>
            </a:r>
          </a:p>
          <a:p>
            <a:r>
              <a:rPr lang="hr-HR" dirty="0"/>
              <a:t>Ako nam nešto miriši kao ruža, možemo li danas doista reći da je ruža, a ne neka </a:t>
            </a:r>
            <a:r>
              <a:rPr lang="hr-HR" dirty="0" smtClean="0"/>
              <a:t>sintetska kemijska </a:t>
            </a:r>
            <a:r>
              <a:rPr lang="hr-HR" dirty="0"/>
              <a:t>izmišljotina, koja nema nikakve veze s pravom ružom. </a:t>
            </a:r>
            <a:endParaRPr lang="hr-HR" dirty="0" smtClean="0"/>
          </a:p>
          <a:p>
            <a:r>
              <a:rPr lang="hr-HR" dirty="0" smtClean="0"/>
              <a:t>Jedino </a:t>
            </a:r>
            <a:r>
              <a:rPr lang="hr-HR" dirty="0"/>
              <a:t>će nas temeljni simbol, riječ (= </a:t>
            </a:r>
            <a:r>
              <a:rPr lang="el-GR" dirty="0"/>
              <a:t>λόγος), </a:t>
            </a:r>
            <a:r>
              <a:rPr lang="hr-HR" dirty="0"/>
              <a:t>tj. "ime ruže" – ako je ispravno korišten – upućivati na njezin identitet</a:t>
            </a:r>
            <a:r>
              <a:rPr lang="hr-HR" dirty="0" smtClean="0"/>
              <a:t>.</a:t>
            </a:r>
          </a:p>
          <a:p>
            <a:r>
              <a:rPr lang="hr-HR" dirty="0"/>
              <a:t>Živimo u svijetu u kojem su simboli identiteta sve važniji i </a:t>
            </a:r>
            <a:r>
              <a:rPr lang="hr-HR" dirty="0" smtClean="0"/>
              <a:t>u </a:t>
            </a:r>
            <a:r>
              <a:rPr lang="hr-HR" dirty="0"/>
              <a:t>kojem globalizacija dovodi ne samo do povezivanja svijeta, nego i do gušenja razlika. </a:t>
            </a:r>
          </a:p>
          <a:p>
            <a:endParaRPr lang="hr-HR" dirty="0"/>
          </a:p>
        </p:txBody>
      </p:sp>
    </p:spTree>
    <p:extLst>
      <p:ext uri="{BB962C8B-B14F-4D97-AF65-F5344CB8AC3E}">
        <p14:creationId xmlns:p14="http://schemas.microsoft.com/office/powerpoint/2010/main" val="10492320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noAutofit/>
          </a:bodyPr>
          <a:lstStyle/>
          <a:p>
            <a:r>
              <a:rPr lang="vi-VN"/>
              <a:t>Od 1990-ih godina, </a:t>
            </a:r>
            <a:r>
              <a:rPr lang="hr-HR" dirty="0" smtClean="0"/>
              <a:t>prvo </a:t>
            </a:r>
            <a:r>
              <a:rPr lang="vi-VN" smtClean="0"/>
              <a:t>u </a:t>
            </a:r>
            <a:r>
              <a:rPr lang="vi-VN"/>
              <a:t>SAD-u, počela se </a:t>
            </a:r>
            <a:r>
              <a:rPr lang="hr-HR" dirty="0" smtClean="0"/>
              <a:t>širiti</a:t>
            </a:r>
            <a:r>
              <a:rPr lang="vi-VN" smtClean="0"/>
              <a:t> </a:t>
            </a:r>
            <a:r>
              <a:rPr lang="vi-VN"/>
              <a:t>nezakonita pojava koji je dobio naziv "krađa identiteta". </a:t>
            </a:r>
            <a:endParaRPr lang="hr-HR" dirty="0" smtClean="0"/>
          </a:p>
          <a:p>
            <a:r>
              <a:rPr lang="vi-VN" smtClean="0"/>
              <a:t>I </a:t>
            </a:r>
            <a:r>
              <a:rPr lang="vi-VN"/>
              <a:t>to što se krade jesu simboli identiteti, jer u krajnoj liniji kradu se imena. </a:t>
            </a:r>
            <a:endParaRPr lang="hr-HR" dirty="0" smtClean="0"/>
          </a:p>
          <a:p>
            <a:r>
              <a:rPr lang="hr-HR" dirty="0" smtClean="0"/>
              <a:t>S</a:t>
            </a:r>
            <a:r>
              <a:rPr lang="vi-VN" smtClean="0"/>
              <a:t>imboli </a:t>
            </a:r>
            <a:r>
              <a:rPr lang="vi-VN"/>
              <a:t>identiteti postali su </a:t>
            </a:r>
            <a:r>
              <a:rPr lang="vi-VN" smtClean="0"/>
              <a:t>važni </a:t>
            </a:r>
            <a:r>
              <a:rPr lang="hr-HR" dirty="0" smtClean="0"/>
              <a:t>također  i </a:t>
            </a:r>
            <a:r>
              <a:rPr lang="vi-VN" smtClean="0"/>
              <a:t>na </a:t>
            </a:r>
            <a:r>
              <a:rPr lang="vi-VN"/>
              <a:t>međunarodnom </a:t>
            </a:r>
            <a:r>
              <a:rPr lang="vi-VN" smtClean="0"/>
              <a:t>tržištu</a:t>
            </a:r>
            <a:r>
              <a:rPr lang="hr-HR" dirty="0" smtClean="0"/>
              <a:t>, da bi uvijek potvrdili da je ruža doista ruža.</a:t>
            </a:r>
            <a:r>
              <a:rPr lang="vi-VN" smtClean="0"/>
              <a:t> </a:t>
            </a:r>
            <a:endParaRPr lang="hr-HR" dirty="0" smtClean="0"/>
          </a:p>
          <a:p>
            <a:r>
              <a:rPr lang="vi-VN" smtClean="0"/>
              <a:t>Proizvodi </a:t>
            </a:r>
            <a:r>
              <a:rPr lang="vi-VN"/>
              <a:t>se predstavljaju s pomoću svojih marki ili brendova, i isto tako ljudi i zajednice, narodi ili nacije, dobivaju marke i </a:t>
            </a:r>
            <a:r>
              <a:rPr lang="vi-VN" smtClean="0"/>
              <a:t>brendove</a:t>
            </a:r>
            <a:r>
              <a:rPr lang="hr-HR" dirty="0" smtClean="0"/>
              <a:t>, i mogli bismo pomisliti da ih to pretvara u nekakve ekonomske robe.</a:t>
            </a:r>
            <a:r>
              <a:rPr lang="vi-VN" smtClean="0"/>
              <a:t> </a:t>
            </a:r>
            <a:endParaRPr lang="hr-HR" dirty="0" smtClean="0"/>
          </a:p>
          <a:p>
            <a:r>
              <a:rPr lang="hr-HR" dirty="0" smtClean="0"/>
              <a:t>No</a:t>
            </a:r>
            <a:r>
              <a:rPr lang="vi-VN" smtClean="0"/>
              <a:t> </a:t>
            </a:r>
            <a:r>
              <a:rPr lang="vi-VN"/>
              <a:t>to nije nešto novo – pogotovo u slučajevima istaknutih osoba ili "političkih" naroda. </a:t>
            </a:r>
            <a:endParaRPr lang="hr-HR" dirty="0" smtClean="0"/>
          </a:p>
          <a:p>
            <a:r>
              <a:rPr lang="vi-VN" smtClean="0"/>
              <a:t>Zaštitni </a:t>
            </a:r>
            <a:r>
              <a:rPr lang="vi-VN"/>
              <a:t>znakovi, </a:t>
            </a:r>
            <a:r>
              <a:rPr lang="hr-HR" dirty="0" smtClean="0"/>
              <a:t>tj. </a:t>
            </a:r>
            <a:r>
              <a:rPr lang="vi-VN" smtClean="0"/>
              <a:t>znakovi </a:t>
            </a:r>
            <a:r>
              <a:rPr lang="vi-VN"/>
              <a:t>prepoznavanja koji prikazuju životinje, drveće, božanstva ili (u kršćanstvu) svece, u obliku insignija, grbova i zastava postoje već odavno. </a:t>
            </a:r>
            <a:endParaRPr lang="hr-HR" dirty="0"/>
          </a:p>
        </p:txBody>
      </p:sp>
    </p:spTree>
    <p:extLst>
      <p:ext uri="{BB962C8B-B14F-4D97-AF65-F5344CB8AC3E}">
        <p14:creationId xmlns:p14="http://schemas.microsoft.com/office/powerpoint/2010/main" val="41632857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a 5"/>
          <p:cNvGrpSpPr/>
          <p:nvPr/>
        </p:nvGrpSpPr>
        <p:grpSpPr>
          <a:xfrm>
            <a:off x="562732" y="1360350"/>
            <a:ext cx="8018536" cy="4137300"/>
            <a:chOff x="693465" y="1091900"/>
            <a:chExt cx="8018536" cy="4137300"/>
          </a:xfrm>
        </p:grpSpPr>
        <p:pic>
          <p:nvPicPr>
            <p:cNvPr id="1026" name="Picture 2" descr="e:\Users\emil\Desktop\Farage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04850" y="1091900"/>
              <a:ext cx="4371206" cy="3527677"/>
            </a:xfrm>
            <a:prstGeom prst="rect">
              <a:avLst/>
            </a:prstGeom>
            <a:noFill/>
            <a:extLst>
              <a:ext uri="{909E8E84-426E-40DD-AFC4-6F175D3DCCD1}">
                <a14:hiddenFill xmlns:a14="http://schemas.microsoft.com/office/drawing/2010/main">
                  <a:solidFill>
                    <a:srgbClr val="FFFFFF"/>
                  </a:solidFill>
                </a14:hiddenFill>
              </a:ext>
            </a:extLst>
          </p:spPr>
        </p:pic>
        <p:sp>
          <p:nvSpPr>
            <p:cNvPr id="4" name="Pravokutnik 3"/>
            <p:cNvSpPr/>
            <p:nvPr/>
          </p:nvSpPr>
          <p:spPr>
            <a:xfrm>
              <a:off x="5292080" y="1091900"/>
              <a:ext cx="3419921" cy="3931846"/>
            </a:xfrm>
            <a:prstGeom prst="rect">
              <a:avLst/>
            </a:prstGeom>
          </p:spPr>
          <p:txBody>
            <a:bodyPr wrap="square" lIns="0" tIns="0" rIns="0">
              <a:spAutoFit/>
            </a:bodyPr>
            <a:lstStyle/>
            <a:p>
              <a:r>
                <a:rPr lang="hr-HR" sz="1600" dirty="0"/>
                <a:t>"</a:t>
              </a:r>
              <a:r>
                <a:rPr lang="hr-HR" sz="1600"/>
                <a:t>Ali </a:t>
              </a:r>
              <a:r>
                <a:rPr lang="hr-HR" sz="1600" smtClean="0"/>
                <a:t>to je </a:t>
              </a:r>
              <a:r>
                <a:rPr lang="hr-HR" sz="1600" dirty="0"/>
                <a:t>još ozbiljnije od ekonomije. Jer, ako ljudima ukradete njihov identitet, ako im ukradete njihovu demokraciju, onda sve što im preostaje je nacionalizam i nasilje. Mogu se samo nadati i moliti da će tržišta uništiti euro projekt prije nego što se to stvarno </a:t>
              </a:r>
              <a:r>
                <a:rPr lang="hr-HR" sz="1600"/>
                <a:t>dogodi</a:t>
              </a:r>
              <a:r>
                <a:rPr lang="hr-HR" sz="1600" smtClean="0"/>
                <a:t>." </a:t>
              </a:r>
              <a:endParaRPr lang="hr-HR" sz="1600" dirty="0"/>
            </a:p>
            <a:p>
              <a:pPr>
                <a:spcBef>
                  <a:spcPts val="1500"/>
                </a:spcBef>
              </a:pPr>
              <a:r>
                <a:rPr lang="hr-HR" sz="1600" i="1" dirty="0" smtClean="0"/>
                <a:t>"</a:t>
              </a:r>
              <a:r>
                <a:rPr lang="en-US" sz="1600" i="1" dirty="0" smtClean="0"/>
                <a:t>But </a:t>
              </a:r>
              <a:r>
                <a:rPr lang="en-US" sz="1600" i="1" dirty="0"/>
                <a:t>its even more serious than economics. Because, if you rob people of their identity, if you rob them of their democracy, then all they are left with is nationalism and violence. I can only hope and pray than the euro project is destroyed by the markets before that really </a:t>
              </a:r>
              <a:r>
                <a:rPr lang="en-US" sz="1600" i="1" dirty="0" smtClean="0"/>
                <a:t>happens</a:t>
              </a:r>
              <a:r>
                <a:rPr lang="hr-HR" sz="1600" i="1" dirty="0" smtClean="0"/>
                <a:t>."</a:t>
              </a:r>
            </a:p>
          </p:txBody>
        </p:sp>
        <p:sp>
          <p:nvSpPr>
            <p:cNvPr id="7" name="Pravokutnik 6"/>
            <p:cNvSpPr/>
            <p:nvPr/>
          </p:nvSpPr>
          <p:spPr>
            <a:xfrm>
              <a:off x="693465" y="4682230"/>
              <a:ext cx="4513401" cy="546970"/>
            </a:xfrm>
            <a:prstGeom prst="rect">
              <a:avLst/>
            </a:prstGeom>
          </p:spPr>
          <p:txBody>
            <a:bodyPr wrap="square" lIns="0" tIns="0" rIns="0" bIns="54000">
              <a:spAutoFit/>
            </a:bodyPr>
            <a:lstStyle/>
            <a:p>
              <a:r>
                <a:rPr lang="hr-HR" sz="1600" dirty="0" smtClean="0"/>
                <a:t>Nigel Farage, za vrijeme svoga govora u Europskom parlamentu 28. XI. 2011. </a:t>
              </a:r>
              <a:endParaRPr lang="hr-HR" sz="1600" dirty="0"/>
            </a:p>
          </p:txBody>
        </p:sp>
      </p:grpSp>
    </p:spTree>
    <p:extLst>
      <p:ext uri="{BB962C8B-B14F-4D97-AF65-F5344CB8AC3E}">
        <p14:creationId xmlns:p14="http://schemas.microsoft.com/office/powerpoint/2010/main" val="35900749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a:xfrm>
            <a:off x="432000" y="548680"/>
            <a:ext cx="5399680" cy="6012088"/>
          </a:xfrm>
        </p:spPr>
        <p:txBody>
          <a:bodyPr/>
          <a:lstStyle/>
          <a:p>
            <a:r>
              <a:rPr lang="hr-HR" dirty="0"/>
              <a:t>U vremenima kada pismenost nije bila tako općenita kao danas, imati grb s crnim orlom ili vranom, </a:t>
            </a:r>
            <a:r>
              <a:rPr lang="hr-HR" dirty="0" smtClean="0"/>
              <a:t>tamgu ili </a:t>
            </a:r>
            <a:r>
              <a:rPr lang="hr-HR" dirty="0"/>
              <a:t>stijeg s vučjom glavom, prenosilo je poruku o </a:t>
            </a:r>
            <a:r>
              <a:rPr lang="hr-HR" dirty="0" smtClean="0"/>
              <a:t>identitetu.</a:t>
            </a:r>
          </a:p>
          <a:p>
            <a:r>
              <a:rPr lang="hr-HR" dirty="0"/>
              <a:t>Novost je u naše vrijeme </a:t>
            </a:r>
            <a:r>
              <a:rPr lang="hr-HR" dirty="0" smtClean="0"/>
              <a:t>je to da </a:t>
            </a:r>
            <a:r>
              <a:rPr lang="hr-HR" dirty="0"/>
              <a:t>se ti simboli moraju popuniti aktualnim sadržajima, dinamizirati, preoblikovati, prikazivati u raznim medijskim dimenzijama i učiniti danas privlačnima u procesu </a:t>
            </a:r>
            <a:r>
              <a:rPr lang="hr-HR" dirty="0" smtClean="0"/>
              <a:t>identifikacije. </a:t>
            </a:r>
            <a:endParaRPr lang="hr-HR" dirty="0"/>
          </a:p>
          <a:p>
            <a:endParaRPr lang="hr-HR" dirty="0"/>
          </a:p>
        </p:txBody>
      </p:sp>
      <p:sp>
        <p:nvSpPr>
          <p:cNvPr id="4" name="Pravokutnik 3"/>
          <p:cNvSpPr/>
          <p:nvPr/>
        </p:nvSpPr>
        <p:spPr>
          <a:xfrm>
            <a:off x="3203848" y="5011157"/>
            <a:ext cx="2460848" cy="584775"/>
          </a:xfrm>
          <a:prstGeom prst="rect">
            <a:avLst/>
          </a:prstGeom>
        </p:spPr>
        <p:txBody>
          <a:bodyPr wrap="square" lIns="0">
            <a:spAutoFit/>
          </a:bodyPr>
          <a:lstStyle/>
          <a:p>
            <a:r>
              <a:rPr lang="hr-HR" sz="1600" dirty="0" smtClean="0">
                <a:latin typeface="Arial" pitchFamily="34" charset="0"/>
                <a:cs typeface="Arial" pitchFamily="34" charset="0"/>
              </a:rPr>
              <a:t>Srednjoazijske tamge u modernom dizajnu.</a:t>
            </a:r>
            <a:endParaRPr lang="hr-HR" sz="1600" dirty="0">
              <a:latin typeface="Arial" pitchFamily="34" charset="0"/>
              <a:cs typeface="Arial" pitchFamily="34" charset="0"/>
            </a:endParaRPr>
          </a:p>
        </p:txBody>
      </p:sp>
      <p:grpSp>
        <p:nvGrpSpPr>
          <p:cNvPr id="5" name="Grupa 4"/>
          <p:cNvGrpSpPr/>
          <p:nvPr/>
        </p:nvGrpSpPr>
        <p:grpSpPr>
          <a:xfrm>
            <a:off x="5831680" y="692696"/>
            <a:ext cx="2880320" cy="5745986"/>
            <a:chOff x="5724128" y="764704"/>
            <a:chExt cx="2880320" cy="5890002"/>
          </a:xfrm>
        </p:grpSpPr>
        <p:pic>
          <p:nvPicPr>
            <p:cNvPr id="18434" name="Picture 2" descr="E:\users\emil\Downloads\26b99893cee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3789040"/>
              <a:ext cx="2865665" cy="2865666"/>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E:\users\emil\Downloads\4a284f8343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764704"/>
              <a:ext cx="2880320" cy="28803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831747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p:txBody>
          <a:bodyPr/>
          <a:lstStyle/>
          <a:p>
            <a:r>
              <a:rPr lang="hr-HR" dirty="0" smtClean="0"/>
              <a:t>Umjesto zaključka</a:t>
            </a:r>
            <a:endParaRPr lang="hr-HR" dirty="0"/>
          </a:p>
        </p:txBody>
      </p:sp>
      <p:sp>
        <p:nvSpPr>
          <p:cNvPr id="4" name="Rezervirano mjesto sadržaja 3"/>
          <p:cNvSpPr>
            <a:spLocks noGrp="1"/>
          </p:cNvSpPr>
          <p:nvPr>
            <p:ph idx="1"/>
          </p:nvPr>
        </p:nvSpPr>
        <p:spPr/>
        <p:txBody>
          <a:bodyPr>
            <a:normAutofit/>
          </a:bodyPr>
          <a:lstStyle/>
          <a:p>
            <a:r>
              <a:rPr lang="hr-HR" dirty="0"/>
              <a:t>Spomen marki i brendova u prethodnom odlomku implicitno nas vodi do područja </a:t>
            </a:r>
            <a:r>
              <a:rPr lang="hr-HR" dirty="0" smtClean="0"/>
              <a:t>moderne </a:t>
            </a:r>
            <a:r>
              <a:rPr lang="hr-HR" dirty="0"/>
              <a:t>ekonomije, zadnje sfere istraživanja u kojoj se nedavno afirmirao pojam identiteta. </a:t>
            </a:r>
            <a:endParaRPr lang="hr-HR" dirty="0" smtClean="0"/>
          </a:p>
          <a:p>
            <a:r>
              <a:rPr lang="hr-HR" dirty="0" smtClean="0"/>
              <a:t>U </a:t>
            </a:r>
            <a:r>
              <a:rPr lang="hr-HR" dirty="0"/>
              <a:t>knjizi </a:t>
            </a:r>
            <a:r>
              <a:rPr lang="hr-HR" i="1" dirty="0" smtClean="0"/>
              <a:t>Ekonomija </a:t>
            </a:r>
            <a:r>
              <a:rPr lang="hr-HR" i="1" dirty="0"/>
              <a:t>identitet </a:t>
            </a:r>
            <a:r>
              <a:rPr lang="hr-HR" dirty="0"/>
              <a:t>(izvorno </a:t>
            </a:r>
            <a:r>
              <a:rPr lang="hr-HR" i="1" dirty="0"/>
              <a:t>Identity Economics</a:t>
            </a:r>
            <a:r>
              <a:rPr lang="hr-HR" dirty="0"/>
              <a:t>) </a:t>
            </a:r>
            <a:r>
              <a:rPr lang="hr-HR" dirty="0" smtClean="0"/>
              <a:t>koju </a:t>
            </a:r>
            <a:r>
              <a:rPr lang="hr-HR" dirty="0"/>
              <a:t>će na hrvatskom jeziku uskoro objaviti nakladnička kuća MATE iz Zagreba, nobelovac George Akerlof (1940–) i njegova bivša studentica Rachel Kranton proučili su djelovanje identiteta u ekonomskim </a:t>
            </a:r>
            <a:r>
              <a:rPr lang="hr-HR" dirty="0" smtClean="0"/>
              <a:t>odnosima</a:t>
            </a:r>
            <a:r>
              <a:rPr lang="hr-HR" dirty="0"/>
              <a:t>.  </a:t>
            </a:r>
            <a:endParaRPr lang="hr-HR" dirty="0" smtClean="0"/>
          </a:p>
          <a:p>
            <a:r>
              <a:rPr lang="hr-HR" dirty="0" smtClean="0"/>
              <a:t>Autori </a:t>
            </a:r>
            <a:r>
              <a:rPr lang="hr-HR" dirty="0"/>
              <a:t>nisu ulazili u </a:t>
            </a:r>
            <a:r>
              <a:rPr lang="hr-HR" dirty="0" smtClean="0"/>
              <a:t>duboku </a:t>
            </a:r>
            <a:r>
              <a:rPr lang="hr-HR" dirty="0"/>
              <a:t>analizu </a:t>
            </a:r>
            <a:r>
              <a:rPr lang="hr-HR" dirty="0" smtClean="0"/>
              <a:t>raznih </a:t>
            </a:r>
            <a:r>
              <a:rPr lang="hr-HR" dirty="0"/>
              <a:t>definicija identiteta, nego su </a:t>
            </a:r>
            <a:r>
              <a:rPr lang="hr-HR" dirty="0" smtClean="0"/>
              <a:t>jednostavno </a:t>
            </a:r>
            <a:r>
              <a:rPr lang="hr-HR" dirty="0"/>
              <a:t>pretpostavili da identitet podrazumijeva sliku pojedinaca i skupina o sebi, ili točnije </a:t>
            </a:r>
            <a:r>
              <a:rPr lang="hr-HR" dirty="0" smtClean="0"/>
              <a:t>rečeno sliku </a:t>
            </a:r>
            <a:r>
              <a:rPr lang="hr-HR" dirty="0"/>
              <a:t>koju su prihvatili o tome "tko su oni", </a:t>
            </a:r>
            <a:r>
              <a:rPr lang="hr-HR" dirty="0" smtClean="0"/>
              <a:t>zajedno </a:t>
            </a:r>
            <a:r>
              <a:rPr lang="hr-HR" dirty="0"/>
              <a:t>s vrijednostima i ciljevima </a:t>
            </a:r>
            <a:r>
              <a:rPr lang="hr-HR" dirty="0" smtClean="0"/>
              <a:t>povezanim </a:t>
            </a:r>
            <a:r>
              <a:rPr lang="hr-HR" dirty="0"/>
              <a:t>s njom. </a:t>
            </a:r>
          </a:p>
        </p:txBody>
      </p:sp>
    </p:spTree>
    <p:extLst>
      <p:ext uri="{BB962C8B-B14F-4D97-AF65-F5344CB8AC3E}">
        <p14:creationId xmlns:p14="http://schemas.microsoft.com/office/powerpoint/2010/main" val="28555617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431999" y="548680"/>
            <a:ext cx="5471484" cy="6012088"/>
          </a:xfrm>
        </p:spPr>
        <p:txBody>
          <a:bodyPr>
            <a:noAutofit/>
          </a:bodyPr>
          <a:lstStyle/>
          <a:p>
            <a:r>
              <a:rPr lang="hr-HR" dirty="0" smtClean="0"/>
              <a:t>Ali mnogo važnije</a:t>
            </a:r>
            <a:r>
              <a:rPr lang="hr-HR" dirty="0"/>
              <a:t>, Akerlof i Krantova </a:t>
            </a:r>
            <a:r>
              <a:rPr lang="hr-HR" dirty="0" smtClean="0"/>
              <a:t>uveli su nov </a:t>
            </a:r>
            <a:r>
              <a:rPr lang="hr-HR" dirty="0"/>
              <a:t>pojam "identitetske koristi", koja bitno mijenja model klasičnih ekonomskih analiza. </a:t>
            </a:r>
            <a:endParaRPr lang="hr-HR" dirty="0" smtClean="0"/>
          </a:p>
          <a:p>
            <a:r>
              <a:rPr lang="hr-HR" dirty="0" smtClean="0"/>
              <a:t>U </a:t>
            </a:r>
            <a:r>
              <a:rPr lang="hr-HR" dirty="0"/>
              <a:t>klasičnim analizama, prema njima, pojedinac je zamišljen kao "štapićasti lik" </a:t>
            </a:r>
            <a:r>
              <a:rPr lang="hr-HR" dirty="0" smtClean="0"/>
              <a:t>(engl. </a:t>
            </a:r>
            <a:r>
              <a:rPr lang="hr-HR" i="1" dirty="0" smtClean="0"/>
              <a:t>stick figure, </a:t>
            </a:r>
            <a:r>
              <a:rPr lang="hr-HR" dirty="0" smtClean="0"/>
              <a:t>v. desno), </a:t>
            </a:r>
            <a:r>
              <a:rPr lang="hr-HR" i="1" dirty="0" smtClean="0"/>
              <a:t>Homo oeconomicus</a:t>
            </a:r>
            <a:r>
              <a:rPr lang="hr-HR" dirty="0" smtClean="0"/>
              <a:t>, koji </a:t>
            </a:r>
            <a:r>
              <a:rPr lang="hr-HR" dirty="0"/>
              <a:t>u svom životu uvijek </a:t>
            </a:r>
            <a:r>
              <a:rPr lang="hr-HR" dirty="0" smtClean="0"/>
              <a:t>donosi isključivo </a:t>
            </a:r>
            <a:r>
              <a:rPr lang="hr-HR" dirty="0"/>
              <a:t>racionalne ekonomske </a:t>
            </a:r>
            <a:r>
              <a:rPr lang="hr-HR" dirty="0" smtClean="0"/>
              <a:t>odluke (što je isto u skladu s liberalnom tradicijom "prazne ploče"). </a:t>
            </a:r>
          </a:p>
          <a:p>
            <a:r>
              <a:rPr lang="hr-HR" dirty="0" smtClean="0"/>
              <a:t>Međutim, prema </a:t>
            </a:r>
            <a:r>
              <a:rPr lang="hr-HR" dirty="0"/>
              <a:t>autorima, ljudi vrlo često </a:t>
            </a:r>
            <a:r>
              <a:rPr lang="hr-HR" dirty="0" smtClean="0"/>
              <a:t>ne </a:t>
            </a:r>
            <a:r>
              <a:rPr lang="hr-HR" dirty="0"/>
              <a:t>prave </a:t>
            </a:r>
            <a:r>
              <a:rPr lang="hr-HR" dirty="0" smtClean="0"/>
              <a:t>racionalne </a:t>
            </a:r>
            <a:r>
              <a:rPr lang="hr-HR" dirty="0"/>
              <a:t>odluke, nego daju prednost </a:t>
            </a:r>
            <a:r>
              <a:rPr lang="hr-HR" dirty="0" smtClean="0"/>
              <a:t>odlukama </a:t>
            </a:r>
            <a:r>
              <a:rPr lang="hr-HR" dirty="0"/>
              <a:t>koje im donose "identitetsku korist", čak i kada potonje nisu ekonomski racionalne.</a:t>
            </a:r>
          </a:p>
          <a:p>
            <a:endParaRPr lang="hr-HR" dirty="0"/>
          </a:p>
        </p:txBody>
      </p:sp>
      <p:pic>
        <p:nvPicPr>
          <p:cNvPr id="17410" name="Picture 2" descr="E:\users\emil\Downloads\12517962551900438138Stick_Figure.svg.h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3483" y="764704"/>
            <a:ext cx="2586976" cy="4608512"/>
          </a:xfrm>
          <a:prstGeom prst="rect">
            <a:avLst/>
          </a:prstGeom>
          <a:noFill/>
          <a:extLst>
            <a:ext uri="{909E8E84-426E-40DD-AFC4-6F175D3DCCD1}">
              <a14:hiddenFill xmlns:a14="http://schemas.microsoft.com/office/drawing/2010/main">
                <a:solidFill>
                  <a:srgbClr val="FFFFFF"/>
                </a:solidFill>
              </a14:hiddenFill>
            </a:ext>
          </a:extLst>
        </p:spPr>
      </p:pic>
      <p:sp>
        <p:nvSpPr>
          <p:cNvPr id="2" name="TekstniOkvir 1"/>
          <p:cNvSpPr txBox="1"/>
          <p:nvPr/>
        </p:nvSpPr>
        <p:spPr>
          <a:xfrm>
            <a:off x="6405889" y="5669210"/>
            <a:ext cx="1582164" cy="307777"/>
          </a:xfrm>
          <a:prstGeom prst="rect">
            <a:avLst/>
          </a:prstGeom>
          <a:noFill/>
        </p:spPr>
        <p:txBody>
          <a:bodyPr wrap="none" lIns="0" rIns="0" rtlCol="0">
            <a:spAutoFit/>
          </a:bodyPr>
          <a:lstStyle/>
          <a:p>
            <a:r>
              <a:rPr lang="hr-HR" sz="1400" i="1" dirty="0" smtClean="0">
                <a:latin typeface="Arial" pitchFamily="34" charset="0"/>
                <a:cs typeface="Arial" pitchFamily="34" charset="0"/>
              </a:rPr>
              <a:t>Homo oeconomicus</a:t>
            </a:r>
            <a:endParaRPr lang="hr-HR" sz="1400" i="1" dirty="0">
              <a:latin typeface="Arial" pitchFamily="34" charset="0"/>
              <a:cs typeface="Arial" pitchFamily="34" charset="0"/>
            </a:endParaRPr>
          </a:p>
        </p:txBody>
      </p:sp>
    </p:spTree>
    <p:extLst>
      <p:ext uri="{BB962C8B-B14F-4D97-AF65-F5344CB8AC3E}">
        <p14:creationId xmlns:p14="http://schemas.microsoft.com/office/powerpoint/2010/main" val="4251632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lstStyle/>
          <a:p>
            <a:r>
              <a:rPr lang="hr-HR" dirty="0" smtClean="0"/>
              <a:t>N</a:t>
            </a:r>
            <a:r>
              <a:rPr lang="vi-VN" smtClean="0"/>
              <a:t>a </a:t>
            </a:r>
            <a:r>
              <a:rPr lang="vi-VN"/>
              <a:t>kraju, da se vratimo zamisli izraženoj na početku </a:t>
            </a:r>
            <a:r>
              <a:rPr lang="hr-HR" dirty="0" smtClean="0"/>
              <a:t>izlaganja </a:t>
            </a:r>
            <a:r>
              <a:rPr lang="vi-VN" smtClean="0"/>
              <a:t>o troškovima </a:t>
            </a:r>
            <a:r>
              <a:rPr lang="vi-VN"/>
              <a:t>koje će zemlje, manje moćne u međunarodnim ekonomskim i inim procesima, tobože morati </a:t>
            </a:r>
            <a:r>
              <a:rPr lang="vi-VN" smtClean="0"/>
              <a:t>pretrpjeti </a:t>
            </a:r>
            <a:r>
              <a:rPr lang="vi-VN"/>
              <a:t>da bi održale svoje osobite identitete, mogli bismo zaključiti, prema tezama Akerlofa i Kantove, da ti troškovi možda </a:t>
            </a:r>
            <a:r>
              <a:rPr lang="vi-VN" smtClean="0"/>
              <a:t>nisu problem, </a:t>
            </a:r>
            <a:r>
              <a:rPr lang="vi-VN"/>
              <a:t>ukoliko povećavaju "identitetsku </a:t>
            </a:r>
            <a:r>
              <a:rPr lang="vi-VN" smtClean="0"/>
              <a:t>korisnost</a:t>
            </a:r>
            <a:r>
              <a:rPr lang="vi-VN"/>
              <a:t>" tih zemalja. </a:t>
            </a:r>
            <a:endParaRPr lang="hr-HR" dirty="0" smtClean="0"/>
          </a:p>
          <a:p>
            <a:r>
              <a:rPr lang="vi-VN" smtClean="0"/>
              <a:t>Štoviše</a:t>
            </a:r>
            <a:r>
              <a:rPr lang="vi-VN"/>
              <a:t>, možda su čak nužni, jer – ako bi komentar Faragea s kojim smo započeli ovaj tekst bio djelomično točan – gubitak identiteta doveo bi do gadnih posljedica. </a:t>
            </a:r>
            <a:endParaRPr lang="hr-HR" dirty="0" smtClean="0"/>
          </a:p>
          <a:p>
            <a:r>
              <a:rPr lang="vi-VN" smtClean="0"/>
              <a:t>U </a:t>
            </a:r>
            <a:r>
              <a:rPr lang="vi-VN"/>
              <a:t>svakom slučaju, </a:t>
            </a:r>
            <a:r>
              <a:rPr lang="hr-HR" dirty="0" smtClean="0"/>
              <a:t>današnji </a:t>
            </a:r>
            <a:r>
              <a:rPr lang="vi-VN" smtClean="0"/>
              <a:t>procesi europske integracije</a:t>
            </a:r>
            <a:r>
              <a:rPr lang="hr-HR" dirty="0" smtClean="0"/>
              <a:t> (i to ne isključivo u odnosu na EU)</a:t>
            </a:r>
            <a:r>
              <a:rPr lang="vi-VN" smtClean="0"/>
              <a:t> u</a:t>
            </a:r>
            <a:r>
              <a:rPr lang="hr-HR" dirty="0" smtClean="0"/>
              <a:t> </a:t>
            </a:r>
            <a:r>
              <a:rPr lang="vi-VN" smtClean="0"/>
              <a:t>velikoj </a:t>
            </a:r>
            <a:r>
              <a:rPr lang="vi-VN"/>
              <a:t>mjeri ovise o artikuliranju, </a:t>
            </a:r>
            <a:r>
              <a:rPr lang="vi-VN" smtClean="0"/>
              <a:t>prestavljanju </a:t>
            </a:r>
            <a:r>
              <a:rPr lang="vi-VN"/>
              <a:t>i razvijanju identiteta pojedinih </a:t>
            </a:r>
            <a:r>
              <a:rPr lang="vi-VN" smtClean="0"/>
              <a:t>država</a:t>
            </a:r>
            <a:r>
              <a:rPr lang="hr-HR" dirty="0" smtClean="0"/>
              <a:t> i naroda</a:t>
            </a:r>
            <a:r>
              <a:rPr lang="vi-VN" smtClean="0"/>
              <a:t>. </a:t>
            </a:r>
            <a:endParaRPr lang="hr-HR" dirty="0"/>
          </a:p>
        </p:txBody>
      </p:sp>
    </p:spTree>
    <p:extLst>
      <p:ext uri="{BB962C8B-B14F-4D97-AF65-F5344CB8AC3E}">
        <p14:creationId xmlns:p14="http://schemas.microsoft.com/office/powerpoint/2010/main" val="38008407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zervirano mjesto sadržaja 3"/>
          <p:cNvSpPr>
            <a:spLocks noGrp="1"/>
          </p:cNvSpPr>
          <p:nvPr>
            <p:ph idx="1"/>
          </p:nvPr>
        </p:nvSpPr>
        <p:spPr/>
        <p:txBody>
          <a:bodyPr anchor="ctr" anchorCtr="0">
            <a:noAutofit/>
          </a:bodyPr>
          <a:lstStyle/>
          <a:p>
            <a:r>
              <a:rPr lang="vi-VN"/>
              <a:t>Problem identiteta nacija, </a:t>
            </a:r>
            <a:r>
              <a:rPr lang="hr-HR" dirty="0" smtClean="0"/>
              <a:t>odnosno </a:t>
            </a:r>
            <a:r>
              <a:rPr lang="vi-VN" smtClean="0"/>
              <a:t>narodnih </a:t>
            </a:r>
            <a:r>
              <a:rPr lang="vi-VN"/>
              <a:t>ili </a:t>
            </a:r>
            <a:r>
              <a:rPr lang="hr-HR" dirty="0" smtClean="0"/>
              <a:t>pak </a:t>
            </a:r>
            <a:r>
              <a:rPr lang="vi-VN" smtClean="0"/>
              <a:t>kulturnih </a:t>
            </a:r>
            <a:r>
              <a:rPr lang="vi-VN"/>
              <a:t>skupina koje čine njihove okosnice, danas je ključno pitanje u Europi i u </a:t>
            </a:r>
            <a:r>
              <a:rPr lang="vi-VN" smtClean="0"/>
              <a:t>drugim </a:t>
            </a:r>
            <a:r>
              <a:rPr lang="hr-HR" dirty="0" smtClean="0"/>
              <a:t>dijelovima </a:t>
            </a:r>
            <a:r>
              <a:rPr lang="vi-VN" smtClean="0"/>
              <a:t>svijeta </a:t>
            </a:r>
            <a:r>
              <a:rPr lang="vi-VN"/>
              <a:t>zahvaćenim </a:t>
            </a:r>
            <a:r>
              <a:rPr lang="hr-HR" dirty="0" smtClean="0"/>
              <a:t>globalizacijskim </a:t>
            </a:r>
            <a:r>
              <a:rPr lang="vi-VN" smtClean="0"/>
              <a:t>procesima</a:t>
            </a:r>
            <a:r>
              <a:rPr lang="vi-VN"/>
              <a:t>. </a:t>
            </a:r>
            <a:endParaRPr lang="hr-HR" dirty="0" smtClean="0"/>
          </a:p>
          <a:p>
            <a:r>
              <a:rPr lang="vi-VN" smtClean="0"/>
              <a:t>Stvari </a:t>
            </a:r>
            <a:r>
              <a:rPr lang="vi-VN"/>
              <a:t>se danas vrlo </a:t>
            </a:r>
            <a:r>
              <a:rPr lang="hr-HR" dirty="0" smtClean="0"/>
              <a:t>brzo </a:t>
            </a:r>
            <a:r>
              <a:rPr lang="vi-VN" smtClean="0"/>
              <a:t>razvijaju</a:t>
            </a:r>
            <a:r>
              <a:rPr lang="vi-VN"/>
              <a:t>, i pred naletom svih vrsta novina koje utječu na predefiniranje svijeta, mnoge zajednice koje su </a:t>
            </a:r>
            <a:r>
              <a:rPr lang="hr-HR" dirty="0" smtClean="0"/>
              <a:t>se </a:t>
            </a:r>
            <a:r>
              <a:rPr lang="vi-VN" smtClean="0"/>
              <a:t>stoljećima </a:t>
            </a:r>
            <a:r>
              <a:rPr lang="hr-HR" dirty="0" smtClean="0"/>
              <a:t>gradile</a:t>
            </a:r>
            <a:r>
              <a:rPr lang="vi-VN" smtClean="0"/>
              <a:t>, </a:t>
            </a:r>
            <a:r>
              <a:rPr lang="vi-VN"/>
              <a:t>često uz </a:t>
            </a:r>
            <a:r>
              <a:rPr lang="hr-HR" dirty="0" smtClean="0"/>
              <a:t>velike </a:t>
            </a:r>
            <a:r>
              <a:rPr lang="vi-VN" smtClean="0"/>
              <a:t>muke </a:t>
            </a:r>
            <a:r>
              <a:rPr lang="vi-VN"/>
              <a:t>i žrtovanja, u naše vrijeme doživljaju različite "krize identiteta". </a:t>
            </a:r>
            <a:endParaRPr lang="hr-HR" dirty="0" smtClean="0"/>
          </a:p>
          <a:p>
            <a:r>
              <a:rPr lang="vi-VN" smtClean="0"/>
              <a:t>Informatička </a:t>
            </a:r>
            <a:r>
              <a:rPr lang="vi-VN"/>
              <a:t>revolucija smatra se pokretačkom silom iza tog </a:t>
            </a:r>
            <a:r>
              <a:rPr lang="vi-VN" smtClean="0"/>
              <a:t>predefiniranja </a:t>
            </a:r>
            <a:r>
              <a:rPr lang="vi-VN"/>
              <a:t>svijeta, ali isto tako ekonomski model ili prevlast opće sheme koju se vrlo često označuje kao neoliberalizam, ubrzava globalizaciju. </a:t>
            </a:r>
            <a:endParaRPr lang="hr-HR" dirty="0" smtClean="0"/>
          </a:p>
          <a:p>
            <a:r>
              <a:rPr lang="vi-VN" smtClean="0"/>
              <a:t>U </a:t>
            </a:r>
            <a:r>
              <a:rPr lang="vi-VN"/>
              <a:t>krajnjoj liniji "ekonomska održivost" </a:t>
            </a:r>
            <a:r>
              <a:rPr lang="hr-HR" dirty="0" smtClean="0"/>
              <a:t>nastupa kao </a:t>
            </a:r>
            <a:r>
              <a:rPr lang="vi-VN" smtClean="0"/>
              <a:t>izazov </a:t>
            </a:r>
            <a:r>
              <a:rPr lang="vi-VN"/>
              <a:t>za nacionalne identitete i </a:t>
            </a:r>
            <a:r>
              <a:rPr lang="hr-HR" dirty="0" smtClean="0"/>
              <a:t>u</a:t>
            </a:r>
            <a:r>
              <a:rPr lang="vi-VN" smtClean="0"/>
              <a:t>opće </a:t>
            </a:r>
            <a:r>
              <a:rPr lang="vi-VN"/>
              <a:t>za </a:t>
            </a:r>
            <a:r>
              <a:rPr lang="hr-HR" dirty="0" smtClean="0"/>
              <a:t>današnje </a:t>
            </a:r>
            <a:r>
              <a:rPr lang="vi-VN" smtClean="0"/>
              <a:t>države</a:t>
            </a:r>
            <a:r>
              <a:rPr lang="vi-VN"/>
              <a:t>, barem prema neoliberalnim kriterijama. </a:t>
            </a:r>
            <a:endParaRPr lang="hr-HR" dirty="0"/>
          </a:p>
        </p:txBody>
      </p:sp>
    </p:spTree>
    <p:extLst>
      <p:ext uri="{BB962C8B-B14F-4D97-AF65-F5344CB8AC3E}">
        <p14:creationId xmlns:p14="http://schemas.microsoft.com/office/powerpoint/2010/main" val="41087641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a:xfrm>
            <a:off x="432000" y="548680"/>
            <a:ext cx="8280000" cy="6012088"/>
          </a:xfrm>
        </p:spPr>
        <p:txBody>
          <a:bodyPr/>
          <a:lstStyle/>
          <a:p>
            <a:r>
              <a:rPr lang="vi-VN"/>
              <a:t>Taj se izazov najviše osjeti u tzv. "malim zemljama", ili točnije u </a:t>
            </a:r>
            <a:r>
              <a:rPr lang="vi-VN" smtClean="0"/>
              <a:t>zemljama </a:t>
            </a:r>
            <a:r>
              <a:rPr lang="vi-VN"/>
              <a:t>koje imaju </a:t>
            </a:r>
            <a:r>
              <a:rPr lang="vi-VN" smtClean="0"/>
              <a:t>razmjerno </a:t>
            </a:r>
            <a:r>
              <a:rPr lang="vi-VN"/>
              <a:t>slabiju moć u međunarodnim ekonomskim i inim procesima, i koje bi tobože morale pretrpjeti velike troškove ako bi htjele održati ili dalje razvijati svoje osobite identitete. </a:t>
            </a:r>
            <a:endParaRPr lang="hr-HR" dirty="0" smtClean="0"/>
          </a:p>
          <a:p>
            <a:r>
              <a:rPr lang="vi-VN" smtClean="0"/>
              <a:t>Takve </a:t>
            </a:r>
            <a:r>
              <a:rPr lang="vi-VN"/>
              <a:t>zemlje se nalaze pred pretiskom da promijene, ublaže ili da čak napuste svoje identitete, </a:t>
            </a:r>
            <a:r>
              <a:rPr lang="hr-HR" dirty="0" smtClean="0"/>
              <a:t>kako </a:t>
            </a:r>
            <a:r>
              <a:rPr lang="vi-VN" smtClean="0"/>
              <a:t>bi </a:t>
            </a:r>
            <a:r>
              <a:rPr lang="vi-VN"/>
              <a:t>se mogle nositi s jačim silama, ili postati dio njih. </a:t>
            </a:r>
          </a:p>
          <a:p>
            <a:endParaRPr lang="hr-HR" dirty="0"/>
          </a:p>
        </p:txBody>
      </p:sp>
      <p:sp>
        <p:nvSpPr>
          <p:cNvPr id="3" name="TekstniOkvir 2"/>
          <p:cNvSpPr txBox="1"/>
          <p:nvPr/>
        </p:nvSpPr>
        <p:spPr>
          <a:xfrm>
            <a:off x="5337398" y="3768470"/>
            <a:ext cx="3123034" cy="523220"/>
          </a:xfrm>
          <a:prstGeom prst="rect">
            <a:avLst/>
          </a:prstGeom>
          <a:noFill/>
        </p:spPr>
        <p:txBody>
          <a:bodyPr wrap="square" lIns="0" rIns="0" rtlCol="0">
            <a:spAutoFit/>
          </a:bodyPr>
          <a:lstStyle/>
          <a:p>
            <a:r>
              <a:rPr lang="hr-HR" sz="1400" dirty="0" smtClean="0">
                <a:latin typeface="Arial" pitchFamily="34" charset="0"/>
                <a:cs typeface="Arial" pitchFamily="34" charset="0"/>
              </a:rPr>
              <a:t>Ingram Pinn, "Plutanje malih zemalja", </a:t>
            </a:r>
            <a:r>
              <a:rPr lang="hr-HR" sz="1400" i="1" dirty="0" smtClean="0">
                <a:latin typeface="Arial" pitchFamily="34" charset="0"/>
                <a:cs typeface="Arial" pitchFamily="34" charset="0"/>
              </a:rPr>
              <a:t>Financial Times (</a:t>
            </a:r>
            <a:r>
              <a:rPr lang="hr-HR" sz="1400" dirty="0" smtClean="0">
                <a:latin typeface="Arial" pitchFamily="34" charset="0"/>
                <a:cs typeface="Arial" pitchFamily="34" charset="0"/>
              </a:rPr>
              <a:t>2009).</a:t>
            </a:r>
            <a:endParaRPr lang="hr-HR" sz="1400" dirty="0">
              <a:latin typeface="Arial" pitchFamily="34" charset="0"/>
              <a:cs typeface="Arial" pitchFamily="34" charset="0"/>
            </a:endParaRPr>
          </a:p>
        </p:txBody>
      </p:sp>
      <p:pic>
        <p:nvPicPr>
          <p:cNvPr id="2052" name="Picture 4" descr="E:\users\emil\Downloads\81ef608c-bcd2-11de-a7ec-00144feab49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768470"/>
            <a:ext cx="4385840" cy="2758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3673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p:txBody>
          <a:bodyPr>
            <a:normAutofit/>
          </a:bodyPr>
          <a:lstStyle/>
          <a:p>
            <a:r>
              <a:rPr lang="hr-HR" sz="3600" dirty="0" smtClean="0"/>
              <a:t>Temeljna definicija</a:t>
            </a:r>
            <a:endParaRPr lang="hr-HR" sz="3600" dirty="0"/>
          </a:p>
        </p:txBody>
      </p:sp>
      <p:sp>
        <p:nvSpPr>
          <p:cNvPr id="4" name="Rezervirano mjesto sadržaja 3"/>
          <p:cNvSpPr>
            <a:spLocks noGrp="1"/>
          </p:cNvSpPr>
          <p:nvPr>
            <p:ph idx="1"/>
          </p:nvPr>
        </p:nvSpPr>
        <p:spPr>
          <a:xfrm>
            <a:off x="432000" y="1340768"/>
            <a:ext cx="4356024" cy="5220000"/>
          </a:xfrm>
        </p:spPr>
        <p:txBody>
          <a:bodyPr/>
          <a:lstStyle/>
          <a:p>
            <a:r>
              <a:rPr lang="hr-HR" dirty="0"/>
              <a:t>Ali što je opće identitet</a:t>
            </a:r>
            <a:r>
              <a:rPr lang="hr-HR" dirty="0" smtClean="0"/>
              <a:t>?</a:t>
            </a:r>
          </a:p>
          <a:p>
            <a:r>
              <a:rPr lang="hr-HR" dirty="0" smtClean="0"/>
              <a:t>Osnovni </a:t>
            </a:r>
            <a:r>
              <a:rPr lang="hr-HR" dirty="0"/>
              <a:t>pojam </a:t>
            </a:r>
            <a:r>
              <a:rPr lang="hr-HR" dirty="0" smtClean="0"/>
              <a:t>identiteta </a:t>
            </a:r>
            <a:r>
              <a:rPr lang="hr-HR" dirty="0"/>
              <a:t>seže do </a:t>
            </a:r>
            <a:r>
              <a:rPr lang="hr-HR" dirty="0" smtClean="0"/>
              <a:t>klasične antike</a:t>
            </a:r>
            <a:r>
              <a:rPr lang="hr-HR" dirty="0"/>
              <a:t>, do Platona, Aristotela, Euklida i </a:t>
            </a:r>
            <a:r>
              <a:rPr lang="hr-HR" dirty="0" smtClean="0"/>
              <a:t>drugih antičkih filozofa i znanstvenika. </a:t>
            </a:r>
          </a:p>
          <a:p>
            <a:r>
              <a:rPr lang="hr-HR" dirty="0" smtClean="0"/>
              <a:t>Aristotel ga je </a:t>
            </a:r>
            <a:r>
              <a:rPr lang="hr-HR" dirty="0"/>
              <a:t>odredio u svojoj </a:t>
            </a:r>
            <a:r>
              <a:rPr lang="hr-HR" i="1" dirty="0"/>
              <a:t>Metafizici</a:t>
            </a:r>
            <a:r>
              <a:rPr lang="hr-HR" dirty="0"/>
              <a:t> </a:t>
            </a:r>
            <a:r>
              <a:rPr lang="hr-HR" dirty="0" smtClean="0"/>
              <a:t>općenito kao </a:t>
            </a:r>
            <a:r>
              <a:rPr lang="hr-HR" dirty="0"/>
              <a:t>"istost", grč. </a:t>
            </a:r>
            <a:r>
              <a:rPr lang="vi-VN"/>
              <a:t>ταὐτότης, </a:t>
            </a:r>
            <a:r>
              <a:rPr lang="hr-HR" dirty="0"/>
              <a:t>tj. kao "nekakvu 'jednost' </a:t>
            </a:r>
            <a:r>
              <a:rPr lang="hr-HR" dirty="0" smtClean="0"/>
              <a:t>bitka</a:t>
            </a:r>
            <a:r>
              <a:rPr lang="hr-HR" dirty="0"/>
              <a:t>" (1018a). </a:t>
            </a:r>
          </a:p>
        </p:txBody>
      </p:sp>
      <p:pic>
        <p:nvPicPr>
          <p:cNvPr id="8" name="Picture 4" descr="E:\users\emil\Downloads\35cqvf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413336"/>
            <a:ext cx="3851863" cy="5040000"/>
          </a:xfrm>
          <a:prstGeom prst="rect">
            <a:avLst/>
          </a:prstGeom>
          <a:noFill/>
          <a:extLst>
            <a:ext uri="{909E8E84-426E-40DD-AFC4-6F175D3DCCD1}">
              <a14:hiddenFill xmlns:a14="http://schemas.microsoft.com/office/drawing/2010/main">
                <a:solidFill>
                  <a:srgbClr val="FFFFFF"/>
                </a:solidFill>
              </a14:hiddenFill>
            </a:ext>
          </a:extLst>
        </p:spPr>
      </p:pic>
      <p:sp>
        <p:nvSpPr>
          <p:cNvPr id="9" name="TekstniOkvir 8"/>
          <p:cNvSpPr txBox="1"/>
          <p:nvPr/>
        </p:nvSpPr>
        <p:spPr>
          <a:xfrm>
            <a:off x="782663" y="5426060"/>
            <a:ext cx="3933354" cy="523220"/>
          </a:xfrm>
          <a:prstGeom prst="rect">
            <a:avLst/>
          </a:prstGeom>
          <a:noFill/>
        </p:spPr>
        <p:txBody>
          <a:bodyPr wrap="square" lIns="0" rIns="0" rtlCol="0">
            <a:spAutoFit/>
          </a:bodyPr>
          <a:lstStyle/>
          <a:p>
            <a:r>
              <a:rPr lang="hr-HR" sz="1400" dirty="0" smtClean="0">
                <a:latin typeface="Arial" pitchFamily="34" charset="0"/>
                <a:cs typeface="Arial" pitchFamily="34" charset="0"/>
              </a:rPr>
              <a:t>Platon (ili Leonardo da Vinci) i Aristotel, prikazani na freski Rafaela "Atenska škola" (1510-1511 ).</a:t>
            </a:r>
            <a:endParaRPr lang="hr-HR" sz="1400" dirty="0">
              <a:latin typeface="Arial" pitchFamily="34" charset="0"/>
              <a:cs typeface="Arial" pitchFamily="34" charset="0"/>
            </a:endParaRPr>
          </a:p>
        </p:txBody>
      </p:sp>
    </p:spTree>
    <p:extLst>
      <p:ext uri="{BB962C8B-B14F-4D97-AF65-F5344CB8AC3E}">
        <p14:creationId xmlns:p14="http://schemas.microsoft.com/office/powerpoint/2010/main" val="14348663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sadržaja 4"/>
          <p:cNvSpPr>
            <a:spLocks noGrp="1"/>
          </p:cNvSpPr>
          <p:nvPr>
            <p:ph idx="1"/>
          </p:nvPr>
        </p:nvSpPr>
        <p:spPr>
          <a:xfrm>
            <a:off x="432000" y="548680"/>
            <a:ext cx="4559450" cy="6012088"/>
          </a:xfrm>
        </p:spPr>
        <p:txBody>
          <a:bodyPr lIns="90000" tIns="36000" rIns="36000">
            <a:noAutofit/>
          </a:bodyPr>
          <a:lstStyle/>
          <a:p>
            <a:r>
              <a:rPr lang="hr-HR" dirty="0" smtClean="0"/>
              <a:t>Ukratko, svaka </a:t>
            </a:r>
            <a:r>
              <a:rPr lang="hr-HR" dirty="0"/>
              <a:t>je pojedina stvar to što jest, pa ako je kruh, onda se uvijek može </a:t>
            </a:r>
            <a:r>
              <a:rPr lang="hr-HR" dirty="0" smtClean="0"/>
              <a:t>jesti</a:t>
            </a:r>
            <a:r>
              <a:rPr lang="hr-HR" dirty="0"/>
              <a:t>, jer nije, recimo, željezo ili zmijski </a:t>
            </a:r>
            <a:r>
              <a:rPr lang="hr-HR" dirty="0" smtClean="0"/>
              <a:t>otrov.</a:t>
            </a:r>
          </a:p>
          <a:p>
            <a:r>
              <a:rPr lang="hr-HR" dirty="0" smtClean="0"/>
              <a:t>Iako su </a:t>
            </a:r>
            <a:r>
              <a:rPr lang="hr-HR" dirty="0"/>
              <a:t>Rimljani poznavali </a:t>
            </a:r>
            <a:r>
              <a:rPr lang="hr-HR" dirty="0" smtClean="0"/>
              <a:t>opće značenje pojma identiteta, lat. riječ </a:t>
            </a:r>
            <a:r>
              <a:rPr lang="hr-HR" i="1" dirty="0"/>
              <a:t>ĭdentĭtās</a:t>
            </a:r>
            <a:r>
              <a:rPr lang="hr-HR" dirty="0"/>
              <a:t> </a:t>
            </a:r>
            <a:r>
              <a:rPr lang="hr-HR" dirty="0" smtClean="0"/>
              <a:t>(&lt; </a:t>
            </a:r>
            <a:r>
              <a:rPr lang="hr-HR" i="1" dirty="0" smtClean="0"/>
              <a:t>ĭdemptĭtās</a:t>
            </a:r>
            <a:r>
              <a:rPr lang="hr-HR" dirty="0"/>
              <a:t>) </a:t>
            </a:r>
            <a:r>
              <a:rPr lang="hr-HR" dirty="0" smtClean="0"/>
              <a:t>iskovao je tek u ranom 6. stoljeću filozof Boetije, i to u svom prijevodu Euklidovih </a:t>
            </a:r>
            <a:r>
              <a:rPr lang="hr-HR" i="1" dirty="0" smtClean="0"/>
              <a:t>Elemenata</a:t>
            </a:r>
            <a:r>
              <a:rPr lang="hr-HR" dirty="0" smtClean="0"/>
              <a:t> (</a:t>
            </a:r>
            <a:r>
              <a:rPr lang="el-GR" dirty="0"/>
              <a:t>Στοιχεῖα</a:t>
            </a:r>
            <a:r>
              <a:rPr lang="hr-HR" dirty="0" smtClean="0"/>
              <a:t>).</a:t>
            </a:r>
          </a:p>
          <a:p>
            <a:r>
              <a:rPr lang="hr-HR" dirty="0"/>
              <a:t>Polazište </a:t>
            </a:r>
            <a:r>
              <a:rPr lang="hr-HR" dirty="0" smtClean="0"/>
              <a:t>je </a:t>
            </a:r>
            <a:r>
              <a:rPr lang="hr-HR" dirty="0"/>
              <a:t>bio </a:t>
            </a:r>
            <a:r>
              <a:rPr lang="hr-HR" dirty="0" smtClean="0"/>
              <a:t>prilog </a:t>
            </a:r>
            <a:r>
              <a:rPr lang="hr-HR" i="1" dirty="0" smtClean="0"/>
              <a:t>ĭdentĭdĕm</a:t>
            </a:r>
            <a:r>
              <a:rPr lang="hr-HR" dirty="0" smtClean="0"/>
              <a:t>, "opetovano, ponovno", </a:t>
            </a:r>
            <a:r>
              <a:rPr lang="hr-HR" dirty="0"/>
              <a:t>koji je </a:t>
            </a:r>
            <a:r>
              <a:rPr lang="hr-HR" dirty="0" smtClean="0"/>
              <a:t>nastao </a:t>
            </a:r>
            <a:r>
              <a:rPr lang="hr-HR" dirty="0"/>
              <a:t>sažimanjem sintagme </a:t>
            </a:r>
            <a:r>
              <a:rPr lang="hr-HR" i="1" dirty="0"/>
              <a:t>idem et idem</a:t>
            </a:r>
            <a:r>
              <a:rPr lang="hr-HR" dirty="0"/>
              <a:t>, "opet i opet", </a:t>
            </a:r>
            <a:r>
              <a:rPr lang="hr-HR" dirty="0" smtClean="0"/>
              <a:t>dakle od </a:t>
            </a:r>
            <a:r>
              <a:rPr lang="hr-HR" dirty="0"/>
              <a:t>pridjeva </a:t>
            </a:r>
            <a:r>
              <a:rPr lang="hr-HR" i="1" dirty="0"/>
              <a:t>īdem</a:t>
            </a:r>
            <a:r>
              <a:rPr lang="hr-HR" dirty="0"/>
              <a:t>, "isto, opet"</a:t>
            </a:r>
          </a:p>
        </p:txBody>
      </p:sp>
      <p:grpSp>
        <p:nvGrpSpPr>
          <p:cNvPr id="2" name="Grupa 1"/>
          <p:cNvGrpSpPr/>
          <p:nvPr/>
        </p:nvGrpSpPr>
        <p:grpSpPr>
          <a:xfrm>
            <a:off x="5143328" y="658927"/>
            <a:ext cx="3568670" cy="5506377"/>
            <a:chOff x="5143328" y="658927"/>
            <a:chExt cx="3568670" cy="5506377"/>
          </a:xfrm>
        </p:grpSpPr>
        <p:pic>
          <p:nvPicPr>
            <p:cNvPr id="4102" name="Picture 6" descr="e:\Users\emil\Desktop\Eukl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328" y="658927"/>
              <a:ext cx="3568670" cy="4930313"/>
            </a:xfrm>
            <a:prstGeom prst="rect">
              <a:avLst/>
            </a:prstGeom>
            <a:noFill/>
            <a:extLst>
              <a:ext uri="{909E8E84-426E-40DD-AFC4-6F175D3DCCD1}">
                <a14:hiddenFill xmlns:a14="http://schemas.microsoft.com/office/drawing/2010/main">
                  <a:solidFill>
                    <a:srgbClr val="FFFFFF"/>
                  </a:solidFill>
                </a14:hiddenFill>
              </a:ext>
            </a:extLst>
          </p:spPr>
        </p:pic>
        <p:sp>
          <p:nvSpPr>
            <p:cNvPr id="4" name="TekstniOkvir 3"/>
            <p:cNvSpPr txBox="1"/>
            <p:nvPr/>
          </p:nvSpPr>
          <p:spPr>
            <a:xfrm>
              <a:off x="5143328" y="5642084"/>
              <a:ext cx="3568670" cy="523220"/>
            </a:xfrm>
            <a:prstGeom prst="rect">
              <a:avLst/>
            </a:prstGeom>
            <a:noFill/>
          </p:spPr>
          <p:txBody>
            <a:bodyPr wrap="square" lIns="0" rIns="0" rtlCol="0">
              <a:spAutoFit/>
            </a:bodyPr>
            <a:lstStyle/>
            <a:p>
              <a:r>
                <a:rPr lang="hr-HR" sz="1400" dirty="0" smtClean="0">
                  <a:latin typeface="Arial" pitchFamily="34" charset="0"/>
                  <a:cs typeface="Arial" pitchFamily="34" charset="0"/>
                </a:rPr>
                <a:t>Boetijev prijevod Euklida, rukopis napisan oko 1294. godine. </a:t>
              </a:r>
              <a:endParaRPr lang="hr-HR" sz="1400" dirty="0">
                <a:latin typeface="Arial" pitchFamily="34" charset="0"/>
                <a:cs typeface="Arial" pitchFamily="34" charset="0"/>
              </a:endParaRPr>
            </a:p>
          </p:txBody>
        </p:sp>
      </p:grpSp>
    </p:spTree>
    <p:extLst>
      <p:ext uri="{BB962C8B-B14F-4D97-AF65-F5344CB8AC3E}">
        <p14:creationId xmlns:p14="http://schemas.microsoft.com/office/powerpoint/2010/main" val="18228494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p:cNvGrpSpPr/>
          <p:nvPr/>
        </p:nvGrpSpPr>
        <p:grpSpPr>
          <a:xfrm>
            <a:off x="431540" y="552001"/>
            <a:ext cx="7853146" cy="6001200"/>
            <a:chOff x="431540" y="552001"/>
            <a:chExt cx="7853146" cy="6001200"/>
          </a:xfrm>
        </p:grpSpPr>
        <p:pic>
          <p:nvPicPr>
            <p:cNvPr id="6146" name="Boetije malo" descr="E:\users\emil\Downloads\nb_miniatures_amadeus_boethius_instructing_his_students_and_boethius_in_pri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540" y="552001"/>
              <a:ext cx="4102549" cy="6001200"/>
            </a:xfrm>
            <a:prstGeom prst="rect">
              <a:avLst/>
            </a:prstGeom>
            <a:noFill/>
            <a:extLst>
              <a:ext uri="{909E8E84-426E-40DD-AFC4-6F175D3DCCD1}">
                <a14:hiddenFill xmlns:a14="http://schemas.microsoft.com/office/drawing/2010/main">
                  <a:solidFill>
                    <a:srgbClr val="FFFFFF"/>
                  </a:solidFill>
                </a14:hiddenFill>
              </a:ext>
            </a:extLst>
          </p:spPr>
        </p:pic>
        <p:sp>
          <p:nvSpPr>
            <p:cNvPr id="6" name="TekstniOkvir 5"/>
            <p:cNvSpPr txBox="1"/>
            <p:nvPr/>
          </p:nvSpPr>
          <p:spPr>
            <a:xfrm>
              <a:off x="4716016" y="601513"/>
              <a:ext cx="3568670" cy="1384995"/>
            </a:xfrm>
            <a:prstGeom prst="rect">
              <a:avLst/>
            </a:prstGeom>
            <a:noFill/>
          </p:spPr>
          <p:txBody>
            <a:bodyPr wrap="square" lIns="0" rIns="0" rtlCol="0">
              <a:spAutoFit/>
            </a:bodyPr>
            <a:lstStyle/>
            <a:p>
              <a:r>
                <a:rPr lang="hr-HR" sz="1400" dirty="0" smtClean="0">
                  <a:latin typeface="Arial" pitchFamily="34" charset="0"/>
                  <a:cs typeface="Arial" pitchFamily="34" charset="0"/>
                </a:rPr>
                <a:t>Minijature na rukopisu Boetijevog glavnog djela </a:t>
              </a:r>
              <a:r>
                <a:rPr lang="hr-HR" sz="1400" i="1" dirty="0" smtClean="0">
                  <a:latin typeface="Arial" pitchFamily="34" charset="0"/>
                  <a:cs typeface="Arial" pitchFamily="34" charset="0"/>
                </a:rPr>
                <a:t>De consolatione philosophiae </a:t>
              </a:r>
              <a:r>
                <a:rPr lang="hr-HR" sz="1400" dirty="0" smtClean="0">
                  <a:latin typeface="Arial" pitchFamily="34" charset="0"/>
                  <a:cs typeface="Arial" pitchFamily="34" charset="0"/>
                </a:rPr>
                <a:t>iz 1385. (Sveučilišna knjižnica u Glasgowu). Gore je prikazan Boetije sa svojim studentima i dolje također sa studentima, ali u tamnici, gdje je bio zatvor 521. godine.</a:t>
              </a:r>
              <a:endParaRPr lang="hr-HR" sz="1400" dirty="0">
                <a:latin typeface="Arial" pitchFamily="34" charset="0"/>
                <a:cs typeface="Arial" pitchFamily="34" charset="0"/>
              </a:endParaRPr>
            </a:p>
          </p:txBody>
        </p:sp>
      </p:grpSp>
      <p:pic>
        <p:nvPicPr>
          <p:cNvPr id="6147" name="Boetije_veliko" descr="E:\users\emil\Downloads\nb_miniatures_amadeus_boethius_instructing_his_students (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540" y="552001"/>
            <a:ext cx="8280920" cy="6000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43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wipe(right)">
                                      <p:cBhvr>
                                        <p:cTn id="7" dur="1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noAutofit/>
          </a:bodyPr>
          <a:lstStyle/>
          <a:p>
            <a:r>
              <a:rPr lang="hr-HR" dirty="0"/>
              <a:t>Od kraja srednjega vijeka riječ "identitet" se proširila u većinu europskih jezik: najprije se uvriježila u francuskom </a:t>
            </a:r>
            <a:r>
              <a:rPr lang="hr-HR" dirty="0" smtClean="0"/>
              <a:t>(</a:t>
            </a:r>
            <a:r>
              <a:rPr lang="hr-HR" i="1" dirty="0" smtClean="0"/>
              <a:t>ydemptité</a:t>
            </a:r>
            <a:r>
              <a:rPr lang="hr-HR" dirty="0"/>
              <a:t>, 14. stoljeće &gt; </a:t>
            </a:r>
            <a:r>
              <a:rPr lang="hr-HR" i="1" dirty="0"/>
              <a:t>identité</a:t>
            </a:r>
            <a:r>
              <a:rPr lang="hr-HR" dirty="0"/>
              <a:t>), zatim u engleskom </a:t>
            </a:r>
            <a:r>
              <a:rPr lang="hr-HR" dirty="0" smtClean="0"/>
              <a:t>(</a:t>
            </a:r>
            <a:r>
              <a:rPr lang="hr-HR" dirty="0"/>
              <a:t>idemptitie, 16. stoljeće &gt; </a:t>
            </a:r>
            <a:r>
              <a:rPr lang="hr-HR" i="1" dirty="0"/>
              <a:t>identity</a:t>
            </a:r>
            <a:r>
              <a:rPr lang="hr-HR" dirty="0"/>
              <a:t>), njemačkom (</a:t>
            </a:r>
            <a:r>
              <a:rPr lang="hr-HR" i="1" dirty="0"/>
              <a:t>Identität</a:t>
            </a:r>
            <a:r>
              <a:rPr lang="hr-HR" dirty="0"/>
              <a:t>, 15–16. stoljeća) i drugim jezicima</a:t>
            </a:r>
            <a:r>
              <a:rPr lang="hr-HR" dirty="0" smtClean="0"/>
              <a:t>.</a:t>
            </a:r>
          </a:p>
          <a:p>
            <a:r>
              <a:rPr lang="vi-VN"/>
              <a:t>U hrvatski </a:t>
            </a:r>
            <a:r>
              <a:rPr lang="hr-HR" dirty="0" smtClean="0"/>
              <a:t>jezik </a:t>
            </a:r>
            <a:r>
              <a:rPr lang="vi-VN" smtClean="0"/>
              <a:t>riječ </a:t>
            </a:r>
            <a:r>
              <a:rPr lang="vi-VN"/>
              <a:t>"identitet" </a:t>
            </a:r>
            <a:r>
              <a:rPr lang="vi-VN" smtClean="0"/>
              <a:t>ušla </a:t>
            </a:r>
            <a:r>
              <a:rPr lang="hr-HR" dirty="0"/>
              <a:t>je</a:t>
            </a:r>
            <a:r>
              <a:rPr lang="vi-VN"/>
              <a:t> </a:t>
            </a:r>
            <a:r>
              <a:rPr lang="hr-HR" dirty="0" smtClean="0"/>
              <a:t>zacijelo </a:t>
            </a:r>
            <a:r>
              <a:rPr lang="vi-VN" smtClean="0"/>
              <a:t>pod </a:t>
            </a:r>
            <a:r>
              <a:rPr lang="hr-HR" dirty="0" smtClean="0"/>
              <a:t>njemačkim </a:t>
            </a:r>
            <a:r>
              <a:rPr lang="vi-VN" smtClean="0"/>
              <a:t>utjecajem</a:t>
            </a:r>
            <a:r>
              <a:rPr lang="vi-VN"/>
              <a:t>, </a:t>
            </a:r>
            <a:r>
              <a:rPr lang="hr-HR" dirty="0" smtClean="0"/>
              <a:t>no</a:t>
            </a:r>
            <a:r>
              <a:rPr lang="vi-VN" smtClean="0"/>
              <a:t> </a:t>
            </a:r>
            <a:r>
              <a:rPr lang="vi-VN"/>
              <a:t>u svom rječnik </a:t>
            </a:r>
            <a:r>
              <a:rPr lang="vi-VN" smtClean="0"/>
              <a:t>hrvatskog </a:t>
            </a:r>
            <a:r>
              <a:rPr lang="vi-VN"/>
              <a:t>znanstvenog nazivlja iz 1874/1875. </a:t>
            </a:r>
            <a:r>
              <a:rPr lang="vi-VN" smtClean="0"/>
              <a:t>Boguslav Šulek (1816–1895) </a:t>
            </a:r>
            <a:r>
              <a:rPr lang="hr-HR" dirty="0" smtClean="0"/>
              <a:t>predložio</a:t>
            </a:r>
            <a:r>
              <a:rPr lang="vi-VN" smtClean="0"/>
              <a:t> </a:t>
            </a:r>
            <a:r>
              <a:rPr lang="hr-HR" dirty="0"/>
              <a:t>je </a:t>
            </a:r>
            <a:r>
              <a:rPr lang="hr-HR" dirty="0" smtClean="0"/>
              <a:t>hrv. oblik</a:t>
            </a:r>
            <a:r>
              <a:rPr lang="vi-VN" smtClean="0"/>
              <a:t> </a:t>
            </a:r>
            <a:r>
              <a:rPr lang="vi-VN" i="1" smtClean="0"/>
              <a:t>istovietnost</a:t>
            </a:r>
            <a:r>
              <a:rPr lang="vi-VN" smtClean="0"/>
              <a:t> </a:t>
            </a:r>
            <a:r>
              <a:rPr lang="vi-VN"/>
              <a:t>kao odgovarajući </a:t>
            </a:r>
            <a:r>
              <a:rPr lang="vi-VN" smtClean="0"/>
              <a:t>za </a:t>
            </a:r>
            <a:r>
              <a:rPr lang="vi-VN"/>
              <a:t>lat. </a:t>
            </a:r>
            <a:r>
              <a:rPr lang="vi-VN" i="1"/>
              <a:t>identitas</a:t>
            </a:r>
            <a:r>
              <a:rPr lang="vi-VN"/>
              <a:t>, njem. </a:t>
            </a:r>
            <a:r>
              <a:rPr lang="vi-VN" i="1"/>
              <a:t>Identität</a:t>
            </a:r>
            <a:r>
              <a:rPr lang="vi-VN"/>
              <a:t> i grč. </a:t>
            </a:r>
            <a:r>
              <a:rPr lang="vi-VN" smtClean="0"/>
              <a:t>ταυτότης</a:t>
            </a:r>
            <a:r>
              <a:rPr lang="hr-HR" dirty="0" smtClean="0"/>
              <a:t>.</a:t>
            </a:r>
          </a:p>
          <a:p>
            <a:r>
              <a:rPr lang="hr-HR" dirty="0" smtClean="0"/>
              <a:t>U </a:t>
            </a:r>
            <a:r>
              <a:rPr lang="hr-HR" dirty="0"/>
              <a:t>srednjem vijeku i ranom novovjekovlju skolastički pisci </a:t>
            </a:r>
            <a:r>
              <a:rPr lang="hr-HR" dirty="0" smtClean="0"/>
              <a:t>u pravilu su </a:t>
            </a:r>
            <a:r>
              <a:rPr lang="hr-HR" dirty="0"/>
              <a:t>slijedili Aristotelovu </a:t>
            </a:r>
            <a:r>
              <a:rPr lang="hr-HR" dirty="0" smtClean="0"/>
              <a:t>opću definiciju</a:t>
            </a:r>
            <a:r>
              <a:rPr lang="hr-HR" dirty="0"/>
              <a:t>, </a:t>
            </a:r>
            <a:r>
              <a:rPr lang="hr-HR" dirty="0" smtClean="0"/>
              <a:t>koja je također implicitna u </a:t>
            </a:r>
            <a:r>
              <a:rPr lang="hr-HR" dirty="0"/>
              <a:t>Shakespeareovom znamenitom opisu ruže, koja bi i dalje mirisala slatko (tj. ostalo </a:t>
            </a:r>
            <a:r>
              <a:rPr lang="hr-HR" i="1" dirty="0"/>
              <a:t>po svom bitku </a:t>
            </a:r>
            <a:r>
              <a:rPr lang="hr-HR" dirty="0" smtClean="0"/>
              <a:t>i dalje ruža</a:t>
            </a:r>
            <a:r>
              <a:rPr lang="hr-HR" dirty="0"/>
              <a:t>), bez obzira kako bismo je nazvali (</a:t>
            </a:r>
            <a:r>
              <a:rPr lang="hr-HR" i="1" dirty="0"/>
              <a:t>Romeo i Julija</a:t>
            </a:r>
            <a:r>
              <a:rPr lang="hr-HR" dirty="0"/>
              <a:t>, 1593). </a:t>
            </a:r>
          </a:p>
        </p:txBody>
      </p:sp>
    </p:spTree>
    <p:extLst>
      <p:ext uri="{BB962C8B-B14F-4D97-AF65-F5344CB8AC3E}">
        <p14:creationId xmlns:p14="http://schemas.microsoft.com/office/powerpoint/2010/main" val="356734748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1221</TotalTime>
  <Words>3579</Words>
  <Application>Microsoft Office PowerPoint</Application>
  <PresentationFormat>Prikaz na zaslonu (4:3)</PresentationFormat>
  <Paragraphs>139</Paragraphs>
  <Slides>33</Slides>
  <Notes>3</Notes>
  <HiddenSlides>0</HiddenSlides>
  <MMClips>0</MMClips>
  <ScaleCrop>false</ScaleCrop>
  <HeadingPairs>
    <vt:vector size="4" baseType="variant">
      <vt:variant>
        <vt:lpstr>Tema</vt:lpstr>
      </vt:variant>
      <vt:variant>
        <vt:i4>1</vt:i4>
      </vt:variant>
      <vt:variant>
        <vt:lpstr>Naslovi slajdova</vt:lpstr>
      </vt:variant>
      <vt:variant>
        <vt:i4>33</vt:i4>
      </vt:variant>
    </vt:vector>
  </HeadingPairs>
  <TitlesOfParts>
    <vt:vector size="34" baseType="lpstr">
      <vt:lpstr>NewsPrint</vt:lpstr>
      <vt:lpstr>Identitet i dalje</vt:lpstr>
      <vt:lpstr>Uvod</vt:lpstr>
      <vt:lpstr>PowerPointova prezentacija</vt:lpstr>
      <vt:lpstr>PowerPointova prezentacija</vt:lpstr>
      <vt:lpstr>PowerPointova prezentacija</vt:lpstr>
      <vt:lpstr>Temeljna definicija</vt:lpstr>
      <vt:lpstr>PowerPointova prezentacija</vt:lpstr>
      <vt:lpstr>PowerPointova prezentacija</vt:lpstr>
      <vt:lpstr>PowerPointova prezentacija</vt:lpstr>
      <vt:lpstr>PowerPointova prezentacija</vt:lpstr>
      <vt:lpstr>PowerPointova prezentacija</vt:lpstr>
      <vt:lpstr>Od fizike do pojedinca i društva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Razvitak identiteta</vt:lpstr>
      <vt:lpstr>PowerPointova prezentacija</vt:lpstr>
      <vt:lpstr>PowerPointova prezentacija</vt:lpstr>
      <vt:lpstr>PowerPointova prezentacija</vt:lpstr>
      <vt:lpstr>PowerPointova prezentacija</vt:lpstr>
      <vt:lpstr>PowerPointova prezentacija</vt:lpstr>
      <vt:lpstr>PowerPointova prezentacija</vt:lpstr>
      <vt:lpstr>Umjesto zaključka</vt:lpstr>
      <vt:lpstr>PowerPointova prezentacija</vt:lpstr>
      <vt:lpstr>PowerPointova prezentacija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Identitet i dalje</dc:title>
  <dc:creator>Emil</dc:creator>
  <cp:lastModifiedBy>Emil</cp:lastModifiedBy>
  <cp:revision>86</cp:revision>
  <dcterms:created xsi:type="dcterms:W3CDTF">2011-12-16T20:13:35Z</dcterms:created>
  <dcterms:modified xsi:type="dcterms:W3CDTF">2011-12-20T02:33:04Z</dcterms:modified>
</cp:coreProperties>
</file>