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0" r:id="rId2"/>
    <p:sldId id="312" r:id="rId3"/>
    <p:sldId id="257" r:id="rId4"/>
    <p:sldId id="260" r:id="rId5"/>
    <p:sldId id="258" r:id="rId6"/>
    <p:sldId id="262" r:id="rId7"/>
    <p:sldId id="318" r:id="rId8"/>
    <p:sldId id="261" r:id="rId9"/>
    <p:sldId id="314" r:id="rId10"/>
    <p:sldId id="315" r:id="rId11"/>
    <p:sldId id="316" r:id="rId12"/>
    <p:sldId id="317" r:id="rId13"/>
    <p:sldId id="285" r:id="rId14"/>
    <p:sldId id="286" r:id="rId15"/>
    <p:sldId id="287" r:id="rId16"/>
    <p:sldId id="288" r:id="rId17"/>
    <p:sldId id="289" r:id="rId18"/>
    <p:sldId id="290" r:id="rId19"/>
    <p:sldId id="307" r:id="rId20"/>
    <p:sldId id="309" r:id="rId21"/>
    <p:sldId id="310" r:id="rId22"/>
    <p:sldId id="311" r:id="rId23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>
        <p:scale>
          <a:sx n="100" d="100"/>
          <a:sy n="100" d="100"/>
        </p:scale>
        <p:origin x="-123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735E9-3697-44C8-A6E3-7BA659104BE4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C736B-9799-4B87-A4EE-7B0C428AB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C736B-9799-4B87-A4EE-7B0C428AB9DD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AEBAE-7C3E-4129-862B-3A8B0B06E9A8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C9D73-9D38-4217-A09E-314B6C8C1A23}" type="datetimeFigureOut">
              <a:rPr lang="hr-HR" smtClean="0"/>
              <a:pPr/>
              <a:t>26.07.2012.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990A-C9B3-4CD5-B5B9-58953722B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400" b="1" dirty="0" smtClean="0"/>
              <a:t>Okrugli stol</a:t>
            </a:r>
            <a:br>
              <a:rPr lang="hr-HR" sz="2400" b="1" dirty="0" smtClean="0"/>
            </a:br>
            <a:r>
              <a:rPr lang="hr-HR" sz="2400" b="1" dirty="0" smtClean="0"/>
              <a:t>“Položaj nacionalnih manjina ulaskom Hrvatske u EU – Ostvarivanje kulturne autonomije nacionalnih manjina u RH”</a:t>
            </a:r>
            <a:endParaRPr lang="hr-HR" sz="24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b="1" i="1" dirty="0"/>
          </a:p>
          <a:p>
            <a:pPr lvl="0" algn="l">
              <a:spcBef>
                <a:spcPts val="0"/>
              </a:spcBef>
            </a:pPr>
            <a:r>
              <a:rPr lang="hr-HR" sz="1600" b="1" i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hr-HR" sz="1900" b="1" i="1" dirty="0" smtClean="0"/>
              <a:t>25 08 2012</a:t>
            </a:r>
            <a:endParaRPr lang="hr-HR" sz="1900" b="1" i="1" dirty="0"/>
          </a:p>
        </p:txBody>
      </p:sp>
      <p:sp>
        <p:nvSpPr>
          <p:cNvPr id="5" name="TekstniOkvir 4"/>
          <p:cNvSpPr txBox="1"/>
          <p:nvPr/>
        </p:nvSpPr>
        <p:spPr>
          <a:xfrm>
            <a:off x="6858016" y="1142984"/>
            <a:ext cx="64294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600" b="1" i="1" dirty="0" smtClean="0">
                <a:solidFill>
                  <a:srgbClr val="0000FF"/>
                </a:solidFill>
              </a:rPr>
              <a:t> 2012</a:t>
            </a:r>
            <a:endParaRPr lang="hr-HR" sz="1600" b="1" i="1" dirty="0">
              <a:solidFill>
                <a:srgbClr val="0000FF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571472" y="500042"/>
            <a:ext cx="7858180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71472" y="500042"/>
            <a:ext cx="7858180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b="1" i="1" dirty="0">
              <a:solidFill>
                <a:srgbClr val="0000F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9715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76339" t="22856" r="16518" b="66429"/>
          <a:stretch>
            <a:fillRect/>
          </a:stretch>
        </p:blipFill>
        <p:spPr bwMode="auto">
          <a:xfrm>
            <a:off x="7286643" y="500042"/>
            <a:ext cx="129540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Pravokutnik 9"/>
          <p:cNvSpPr/>
          <p:nvPr/>
        </p:nvSpPr>
        <p:spPr>
          <a:xfrm>
            <a:off x="1500166" y="121442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i="1" dirty="0" smtClean="0">
                <a:solidFill>
                  <a:srgbClr val="0000FF"/>
                </a:solidFill>
              </a:rPr>
              <a:t>www.lipovljani.hr                LIPOVLJANSKI   SUSRETI     2012</a:t>
            </a:r>
            <a:endParaRPr lang="hr-HR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500034" y="500042"/>
            <a:ext cx="8072494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57158" y="192880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Međukulturni</a:t>
            </a:r>
            <a:r>
              <a:rPr lang="en-GB" dirty="0" smtClean="0"/>
              <a:t> </a:t>
            </a:r>
            <a:r>
              <a:rPr lang="en-GB" dirty="0" err="1" smtClean="0"/>
              <a:t>dijalog</a:t>
            </a:r>
            <a:r>
              <a:rPr lang="en-GB" dirty="0" smtClean="0"/>
              <a:t> =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otvorena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učtiva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razmjena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stajališta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pojedincima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skupinama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različitom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etničkom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kulturološkom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vjerskom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jezičnom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pozadinom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naslijeđem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temelju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uzajamnog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razumijevanja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uvažavanja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dirty="0" err="1" smtClean="0"/>
              <a:t>Bijela</a:t>
            </a:r>
            <a:r>
              <a:rPr lang="en-GB" dirty="0" smtClean="0"/>
              <a:t> </a:t>
            </a:r>
            <a:r>
              <a:rPr lang="en-GB" dirty="0" err="1" smtClean="0"/>
              <a:t>knjiga</a:t>
            </a:r>
            <a:r>
              <a:rPr lang="en-GB" dirty="0" smtClean="0"/>
              <a:t> </a:t>
            </a:r>
            <a:r>
              <a:rPr lang="en-GB" dirty="0" err="1" smtClean="0"/>
              <a:t>Vijeća</a:t>
            </a:r>
            <a:r>
              <a:rPr lang="en-GB" dirty="0" smtClean="0"/>
              <a:t> Europe o </a:t>
            </a:r>
            <a:r>
              <a:rPr lang="en-GB" dirty="0" err="1" smtClean="0"/>
              <a:t>međukulturnom</a:t>
            </a:r>
            <a:r>
              <a:rPr lang="en-GB" dirty="0" smtClean="0"/>
              <a:t> </a:t>
            </a:r>
            <a:r>
              <a:rPr lang="en-GB" dirty="0" err="1" smtClean="0"/>
              <a:t>dijalogu</a:t>
            </a:r>
            <a:r>
              <a:rPr lang="en-GB" dirty="0" smtClean="0"/>
              <a:t> (2000) 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Dokument Bijel</a:t>
            </a:r>
            <a:r>
              <a:rPr lang="hr-HR" dirty="0" smtClean="0">
                <a:latin typeface="Century Schoolbook" pitchFamily="18" charset="0"/>
              </a:rPr>
              <a:t>u</a:t>
            </a:r>
            <a:r>
              <a:rPr lang="vi-VN" dirty="0" smtClean="0"/>
              <a:t> knjiga o međukulturnom dijalogu (»Živimo zajedno jednaki u dostojanstvu«) usvojili su ministri vanjskih poslova Vijeća Europe</a:t>
            </a:r>
            <a:r>
              <a:rPr lang="hr-HR" dirty="0" smtClean="0">
                <a:latin typeface="Century Schoolbook" pitchFamily="18" charset="0"/>
              </a:rPr>
              <a:t>, </a:t>
            </a:r>
            <a:r>
              <a:rPr lang="vi-VN" dirty="0" smtClean="0"/>
              <a:t>Strasbourg, 7. svibnja 2008</a:t>
            </a:r>
            <a:r>
              <a:rPr lang="hr-HR" dirty="0" smtClean="0">
                <a:latin typeface="Century Schoolbook" pitchFamily="18" charset="0"/>
              </a:rPr>
              <a:t>.</a:t>
            </a:r>
          </a:p>
          <a:p>
            <a:r>
              <a:rPr lang="hr-HR" i="1" dirty="0" smtClean="0"/>
              <a:t>Odražava svijest europskih političkih elita da stari pristupi upravljanju kulturnom raznolikošću više nisu prikladni za europska društva u kojima postoji visok stupanj raznolikosti u stalnom porastu </a:t>
            </a:r>
          </a:p>
          <a:p>
            <a:r>
              <a:rPr lang="hr-HR" i="1" dirty="0" smtClean="0"/>
              <a:t>Pojašnjava kako </a:t>
            </a:r>
            <a:r>
              <a:rPr lang="vi-VN" dirty="0" smtClean="0"/>
              <a:t>međukulturni dijalog može pomoći </a:t>
            </a:r>
            <a:r>
              <a:rPr lang="hr-HR" dirty="0" smtClean="0"/>
              <a:t>poštivanje </a:t>
            </a:r>
            <a:r>
              <a:rPr lang="vi-VN" dirty="0" smtClean="0"/>
              <a:t>raznolikost</a:t>
            </a:r>
            <a:r>
              <a:rPr lang="hr-HR" dirty="0" smtClean="0"/>
              <a:t>i</a:t>
            </a:r>
            <a:r>
              <a:rPr lang="vi-VN" dirty="0" smtClean="0"/>
              <a:t>,</a:t>
            </a:r>
            <a:r>
              <a:rPr lang="hr-HR" dirty="0" smtClean="0"/>
              <a:t> uz </a:t>
            </a:r>
            <a:r>
              <a:rPr lang="vi-VN" dirty="0" smtClean="0"/>
              <a:t>istodobno podržava</a:t>
            </a:r>
            <a:r>
              <a:rPr lang="hr-HR" dirty="0" smtClean="0"/>
              <a:t>nje</a:t>
            </a:r>
            <a:r>
              <a:rPr lang="vi-VN" dirty="0" smtClean="0"/>
              <a:t> socijaln</a:t>
            </a:r>
            <a:r>
              <a:rPr lang="hr-HR" dirty="0" smtClean="0"/>
              <a:t>e</a:t>
            </a:r>
            <a:r>
              <a:rPr lang="vi-VN" dirty="0" smtClean="0"/>
              <a:t> kohezij</a:t>
            </a:r>
            <a:r>
              <a:rPr lang="hr-HR" dirty="0" smtClean="0"/>
              <a:t>e</a:t>
            </a:r>
            <a:r>
              <a:rPr lang="vi-VN" dirty="0" smtClean="0"/>
              <a:t>. </a:t>
            </a:r>
            <a:endParaRPr lang="hr-HR" i="1" dirty="0" smtClean="0"/>
          </a:p>
          <a:p>
            <a:endParaRPr lang="hr-HR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Međukulturni</a:t>
            </a:r>
            <a:r>
              <a:rPr lang="en-GB" dirty="0" smtClean="0"/>
              <a:t> </a:t>
            </a:r>
            <a:r>
              <a:rPr lang="en-GB" dirty="0" err="1" smtClean="0"/>
              <a:t>dijalog</a:t>
            </a:r>
            <a:r>
              <a:rPr lang="en-GB" dirty="0" smtClean="0"/>
              <a:t> </a:t>
            </a:r>
            <a:r>
              <a:rPr lang="en-GB" dirty="0" err="1" smtClean="0"/>
              <a:t>definiran</a:t>
            </a:r>
            <a:r>
              <a:rPr lang="en-GB" dirty="0" smtClean="0"/>
              <a:t> je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način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promicanja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svijesti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razumijevanja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pomirenja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tolerancije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sprečavanja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konflikata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postizanja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čvrste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integracije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kohezije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društvu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vladavine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prava</a:t>
            </a:r>
            <a:r>
              <a:rPr lang="en-GB" dirty="0" smtClean="0"/>
              <a:t>. </a:t>
            </a:r>
            <a:endParaRPr lang="hr-HR" dirty="0" smtClean="0"/>
          </a:p>
          <a:p>
            <a:r>
              <a:rPr lang="en-GB" dirty="0" smtClean="0"/>
              <a:t>Promicanje </a:t>
            </a:r>
            <a:r>
              <a:rPr lang="en-GB" dirty="0" err="1" smtClean="0"/>
              <a:t>međukulturnog</a:t>
            </a:r>
            <a:r>
              <a:rPr lang="en-GB" dirty="0" smtClean="0"/>
              <a:t> </a:t>
            </a:r>
            <a:r>
              <a:rPr lang="en-GB" dirty="0" err="1" smtClean="0"/>
              <a:t>dijaloga</a:t>
            </a:r>
            <a:r>
              <a:rPr lang="en-GB" dirty="0" smtClean="0"/>
              <a:t> </a:t>
            </a:r>
            <a:r>
              <a:rPr lang="en-GB" dirty="0" err="1" smtClean="0"/>
              <a:t>pridonosi</a:t>
            </a:r>
            <a:r>
              <a:rPr lang="en-GB" dirty="0" smtClean="0"/>
              <a:t> </a:t>
            </a:r>
            <a:r>
              <a:rPr lang="en-GB" dirty="0" err="1" smtClean="0"/>
              <a:t>temeljnom</a:t>
            </a:r>
            <a:r>
              <a:rPr lang="en-GB" dirty="0" smtClean="0"/>
              <a:t> </a:t>
            </a:r>
            <a:r>
              <a:rPr lang="en-GB" dirty="0" err="1" smtClean="0"/>
              <a:t>cilju</a:t>
            </a:r>
            <a:r>
              <a:rPr lang="en-GB" dirty="0" smtClean="0"/>
              <a:t> </a:t>
            </a:r>
            <a:r>
              <a:rPr lang="en-GB" dirty="0" err="1" smtClean="0"/>
              <a:t>Vijeća</a:t>
            </a:r>
            <a:r>
              <a:rPr lang="en-GB" dirty="0" smtClean="0"/>
              <a:t> Europe – </a:t>
            </a:r>
            <a:r>
              <a:rPr lang="en-GB" dirty="0" err="1" smtClean="0"/>
              <a:t>zaštiti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promicanju</a:t>
            </a:r>
            <a:r>
              <a:rPr lang="en-GB" dirty="0" smtClean="0"/>
              <a:t> </a:t>
            </a:r>
            <a:r>
              <a:rPr lang="en-GB" dirty="0" err="1" smtClean="0"/>
              <a:t>ljudskih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, </a:t>
            </a:r>
            <a:r>
              <a:rPr lang="en-GB" dirty="0" err="1" smtClean="0"/>
              <a:t>demokracije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vladavini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 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Međukulturni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</a:t>
            </a:r>
            <a:r>
              <a:rPr lang="en-GB" dirty="0" smtClean="0"/>
              <a:t>: </a:t>
            </a:r>
            <a:r>
              <a:rPr lang="en-GB" dirty="0" err="1" smtClean="0"/>
              <a:t>održivi</a:t>
            </a:r>
            <a:r>
              <a:rPr lang="en-GB" dirty="0" smtClean="0"/>
              <a:t> model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upravljanje</a:t>
            </a:r>
            <a:r>
              <a:rPr lang="en-GB" dirty="0" smtClean="0"/>
              <a:t> </a:t>
            </a:r>
            <a:r>
              <a:rPr lang="en-GB" dirty="0" err="1" smtClean="0"/>
              <a:t>kulturnom</a:t>
            </a:r>
            <a:r>
              <a:rPr lang="en-GB" dirty="0" smtClean="0"/>
              <a:t> </a:t>
            </a:r>
            <a:r>
              <a:rPr lang="en-GB" dirty="0" err="1" smtClean="0"/>
              <a:t>raznolikošću</a:t>
            </a:r>
            <a:r>
              <a:rPr lang="en-GB" dirty="0" smtClean="0"/>
              <a:t> </a:t>
            </a:r>
            <a:r>
              <a:rPr lang="en-GB" dirty="0" err="1" smtClean="0"/>
              <a:t>okrenut</a:t>
            </a:r>
            <a:r>
              <a:rPr lang="en-GB" dirty="0" smtClean="0"/>
              <a:t> </a:t>
            </a:r>
            <a:r>
              <a:rPr lang="en-GB" dirty="0" err="1" smtClean="0"/>
              <a:t>budućnosti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međukulturnog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dijaloga</a:t>
            </a:r>
            <a:r>
              <a:rPr lang="en-GB" dirty="0" smtClean="0"/>
              <a:t>: </a:t>
            </a:r>
            <a:r>
              <a:rPr lang="en-GB" dirty="0" err="1" smtClean="0"/>
              <a:t>spriječiti</a:t>
            </a:r>
            <a:r>
              <a:rPr lang="en-GB" dirty="0" smtClean="0"/>
              <a:t> </a:t>
            </a:r>
            <a:r>
              <a:rPr lang="en-GB" dirty="0" err="1" smtClean="0"/>
              <a:t>etničke</a:t>
            </a:r>
            <a:r>
              <a:rPr lang="en-GB" dirty="0" smtClean="0"/>
              <a:t>, </a:t>
            </a:r>
            <a:r>
              <a:rPr lang="en-GB" dirty="0" err="1" smtClean="0"/>
              <a:t>vjerske</a:t>
            </a:r>
            <a:r>
              <a:rPr lang="en-GB" dirty="0" smtClean="0"/>
              <a:t>, </a:t>
            </a:r>
            <a:r>
              <a:rPr lang="en-GB" dirty="0" err="1" smtClean="0"/>
              <a:t>jezične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kulturne</a:t>
            </a:r>
            <a:r>
              <a:rPr lang="en-GB" dirty="0" smtClean="0"/>
              <a:t> </a:t>
            </a:r>
            <a:r>
              <a:rPr lang="en-GB" dirty="0" err="1" smtClean="0"/>
              <a:t>podjele</a:t>
            </a:r>
            <a:r>
              <a:rPr lang="en-GB" dirty="0" smtClean="0"/>
              <a:t> u </a:t>
            </a:r>
            <a:r>
              <a:rPr lang="en-GB" dirty="0" err="1" smtClean="0"/>
              <a:t>društvu</a:t>
            </a:r>
            <a:endParaRPr lang="hr-HR" dirty="0" smtClean="0"/>
          </a:p>
          <a:p>
            <a:r>
              <a:rPr lang="en-GB" dirty="0" err="1" smtClean="0"/>
              <a:t>Međutim</a:t>
            </a:r>
            <a:r>
              <a:rPr lang="en-GB" dirty="0" smtClean="0"/>
              <a:t>, </a:t>
            </a:r>
            <a:r>
              <a:rPr lang="en-GB" dirty="0" err="1" smtClean="0"/>
              <a:t>međukulturni</a:t>
            </a:r>
            <a:r>
              <a:rPr lang="en-GB" dirty="0" smtClean="0"/>
              <a:t> </a:t>
            </a:r>
            <a:r>
              <a:rPr lang="en-GB" dirty="0" err="1" smtClean="0"/>
              <a:t>dijalog</a:t>
            </a:r>
            <a:r>
              <a:rPr lang="en-GB" dirty="0" smtClean="0"/>
              <a:t> ne </a:t>
            </a:r>
            <a:r>
              <a:rPr lang="en-GB" dirty="0" err="1" smtClean="0"/>
              <a:t>može</a:t>
            </a:r>
            <a:r>
              <a:rPr lang="en-GB" dirty="0" smtClean="0"/>
              <a:t> se </a:t>
            </a:r>
            <a:r>
              <a:rPr lang="en-GB" dirty="0" err="1" smtClean="0"/>
              <a:t>zakonski</a:t>
            </a:r>
            <a:r>
              <a:rPr lang="en-GB" dirty="0" smtClean="0"/>
              <a:t> </a:t>
            </a:r>
            <a:r>
              <a:rPr lang="en-GB" dirty="0" err="1" smtClean="0"/>
              <a:t>propisati</a:t>
            </a:r>
            <a:r>
              <a:rPr lang="en-GB" dirty="0" smtClean="0"/>
              <a:t> : </a:t>
            </a:r>
            <a:r>
              <a:rPr lang="en-GB" dirty="0" err="1" smtClean="0"/>
              <a:t>njegova</a:t>
            </a:r>
            <a:r>
              <a:rPr lang="en-GB" dirty="0" smtClean="0"/>
              <a:t> </a:t>
            </a:r>
            <a:r>
              <a:rPr lang="en-GB" dirty="0" err="1" smtClean="0"/>
              <a:t>načela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oživjeti</a:t>
            </a:r>
            <a:r>
              <a:rPr lang="en-GB" dirty="0" smtClean="0"/>
              <a:t> u </a:t>
            </a:r>
            <a:r>
              <a:rPr lang="en-GB" dirty="0" err="1" smtClean="0"/>
              <a:t>zakonodavstva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praksi</a:t>
            </a:r>
            <a:r>
              <a:rPr lang="en-GB" dirty="0" smtClean="0"/>
              <a:t> 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Priručnik za odgojiteljice i odgojitelje djece predškolske (vrtićke) dobi „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Djeca-čuvari djedovine: Model vrtića s hrvatskim identitetom i njegovanjem </a:t>
            </a:r>
            <a:r>
              <a:rPr lang="hr-H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interkulturalnosti</a:t>
            </a:r>
            <a:r>
              <a:rPr lang="hr-HR" dirty="0" smtClean="0"/>
              <a:t>“ </a:t>
            </a:r>
          </a:p>
          <a:p>
            <a:r>
              <a:rPr lang="hr-HR" dirty="0" smtClean="0"/>
              <a:t>Sadrži praktične upute i primjere kako učiti </a:t>
            </a:r>
            <a:r>
              <a:rPr lang="hr-HR" dirty="0" err="1" smtClean="0"/>
              <a:t>predškolce</a:t>
            </a:r>
            <a:r>
              <a:rPr lang="hr-HR" dirty="0" smtClean="0"/>
              <a:t> poštovati ljude različitih kultura i zemalja, prihvaćanju različitosti, kao i osvješćivati njihovo kulturno  nasljeđe. 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Nansen Dijalog Centar </a:t>
            </a:r>
          </a:p>
          <a:p>
            <a:pPr lvl="1"/>
            <a:r>
              <a:rPr lang="hr-HR" dirty="0" smtClean="0"/>
              <a:t>projekt “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 zajedno</a:t>
            </a:r>
            <a:r>
              <a:rPr lang="hr-HR" dirty="0" smtClean="0"/>
              <a:t>” od 2008. godine s ciljem integriranog i međukulturnog učenja kroz radionice u etnički podijeljenim vrtićima u Vukovarsko-srijemskoj županiji.</a:t>
            </a:r>
          </a:p>
          <a:p>
            <a:pPr lvl="1"/>
            <a:r>
              <a:rPr lang="hr-HR" dirty="0" smtClean="0"/>
              <a:t>projekt „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Nova škola</a:t>
            </a:r>
            <a:r>
              <a:rPr lang="hr-HR" dirty="0" smtClean="0"/>
              <a:t>“ ponuđen je kao alternativa onim roditeljima koji nisu zadovoljni s postojećim obrazovnim, etnički </a:t>
            </a:r>
            <a:r>
              <a:rPr lang="hr-HR" dirty="0" err="1" smtClean="0"/>
              <a:t>segregirajućim</a:t>
            </a:r>
            <a:r>
              <a:rPr lang="hr-HR" dirty="0" smtClean="0"/>
              <a:t> modelima osnovnih škola, prepoznat kao primjer dobre prakse u Vladinom Nacionalnom planu aktivnosti za prava i interese djece od 2006. do 2012. godine. 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Nansen Dijalog Centar predložio je uvođenje predmeta  “Kulturna i duhovna baština zavičaja“ s ciljem razvoj međukulturalnih kompetencija kod osnovnoškolaca. </a:t>
            </a:r>
          </a:p>
          <a:p>
            <a:r>
              <a:rPr lang="hr-HR" dirty="0" smtClean="0"/>
              <a:t>Izborni doduše, predmet omogućava učenje o kulturi i običajima svih naroda zavičaja što sprečava  obrazovno-kulturnu getoizaciju koja je sada prisutna</a:t>
            </a:r>
          </a:p>
          <a:p>
            <a:r>
              <a:rPr lang="hr-HR" dirty="0" smtClean="0"/>
              <a:t>U Hrvatskoj manjine uče isključivo o kulturnom nasljeđu svoje zajednice, a djeca pripadnici većinskog naroda o većinskoj kulturi i ostavštini. 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Inicijatori projekta smatraju da je razvoj međukulturalnih kompetencija osnova prevladavanja ratnih posljedica, doprinosi i procesu uspostave povjerenja među pripadnicima različitih etničkih skupina, ali i način pripreme mladih ljudi za budući život u ujedinjenoj </a:t>
            </a:r>
            <a:r>
              <a:rPr lang="hr-HR" dirty="0" err="1" smtClean="0"/>
              <a:t>multikulturalnoj</a:t>
            </a:r>
            <a:r>
              <a:rPr lang="hr-HR" dirty="0" smtClean="0"/>
              <a:t> Europi. </a:t>
            </a:r>
          </a:p>
          <a:p>
            <a:r>
              <a:rPr lang="hr-HR" dirty="0" smtClean="0"/>
              <a:t>Sljedeći je korak verifikacija Metodičkog priručnika za provedbu predmeta „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Kulturna i duhovna baština zavičaja</a:t>
            </a:r>
            <a:r>
              <a:rPr lang="hr-HR" dirty="0" smtClean="0"/>
              <a:t>“, što bi ga uvrstilo u katalog udžbenika za učenike svih hrvatskih škola. 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71472" y="500042"/>
            <a:ext cx="800105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IDEJA MEĐUKULTURNOG DIJALOGA I PRIMJERI DOBRE PRAKSE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Želeći u obrazovnom procesu članovima različitih etničkih skupina  ponuditi informacije o ostalim zajednicama, Ured visokog povjerenika nacionalnih manjina inicirao je izradu udžbenik o svim zajednicama koje žive na Kosovu. </a:t>
            </a:r>
          </a:p>
          <a:p>
            <a:r>
              <a:rPr lang="hr-HR" dirty="0" smtClean="0"/>
              <a:t>Udžbenik sadrži informacije o povijesti i životu svih zajednica koji tradicionalno žive na Kosovu i zahtjeva korištenje interaktivne metodologiju. </a:t>
            </a:r>
          </a:p>
          <a:p>
            <a:r>
              <a:rPr lang="hr-HR" dirty="0" smtClean="0"/>
              <a:t>Na ovaj se način nastoji promicati međusobno razumijevanje i poštovanje.</a:t>
            </a:r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571472" y="500042"/>
            <a:ext cx="800105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571472" y="500042"/>
            <a:ext cx="7858180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MEĐUKULTURNI DIJALOG KAO SREDSTVO OČUVANJA  KULTURNE AUTONOMIJE NACIONALNIH MANJINA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Antonija Petričušić</a:t>
            </a:r>
          </a:p>
          <a:p>
            <a:r>
              <a:rPr lang="hr-HR" dirty="0" smtClean="0"/>
              <a:t>Pravni fakultet u Zagrebu</a:t>
            </a:r>
          </a:p>
          <a:p>
            <a:r>
              <a:rPr lang="hr-HR" dirty="0" smtClean="0"/>
              <a:t>Katedra za sociologiju</a:t>
            </a:r>
            <a:endParaRPr lang="hr-H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9715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286643" y="500042"/>
            <a:ext cx="129540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niOkvir 8"/>
          <p:cNvSpPr txBox="1"/>
          <p:nvPr/>
        </p:nvSpPr>
        <p:spPr>
          <a:xfrm>
            <a:off x="1500166" y="1214422"/>
            <a:ext cx="574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 smtClean="0">
                <a:solidFill>
                  <a:srgbClr val="0000FF"/>
                </a:solidFill>
              </a:rPr>
              <a:t>www.lipovljani.hr                LIPOVLJANSKI   SUSRETI     2012</a:t>
            </a:r>
            <a:endParaRPr lang="hr-HR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MULTIKULTURNI DIJALOG –</a:t>
            </a:r>
            <a:br>
              <a:rPr lang="hr-HR" sz="3600" b="1" dirty="0" smtClean="0"/>
            </a:br>
            <a:r>
              <a:rPr lang="hr-HR" sz="3600" b="1" dirty="0" smtClean="0"/>
              <a:t> UTOPIJA ILI NE?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Manjinski kulturni identiteti ne štite se tako da se u multikulturnim sredinama inzistira na sasvim odvojenom opstanku etničkih i kulturnih zajednica</a:t>
            </a:r>
          </a:p>
          <a:p>
            <a:r>
              <a:rPr lang="hr-HR" dirty="0" smtClean="0"/>
              <a:t>Ne život jednih pored drugih, nego tek aktivan suživot i poznavanje običaja, kulture, povijesti, prepoznavanje povijesnih  događaja koji su zajednički svim članovima društvene zajednice, sve to doprinosi i očuvanju manjinske kulturne autonomije, i izostanku sukoba u multikulturnom sredinama. </a:t>
            </a:r>
          </a:p>
          <a:p>
            <a:r>
              <a:rPr lang="hr-HR" dirty="0" smtClean="0"/>
              <a:t>Tek učenjem o kulturalnom nasljeđu i tradiciji drugih, prihvaćanjem činjenice  (od strane većinskog naroda) da nacionalne manjine mjerama kulturne autonomije efektivno štite i čuvaju svoje kulturno blago,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osigurava se dugoročna zaštita kulturnog pluralizma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57166"/>
            <a:ext cx="8229600" cy="104648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MULTIKULTURNI DIJALOG – </a:t>
            </a:r>
            <a:br>
              <a:rPr lang="hr-HR" sz="3600" b="1" dirty="0" smtClean="0"/>
            </a:br>
            <a:r>
              <a:rPr lang="hr-HR" sz="3600" b="1" dirty="0" smtClean="0"/>
              <a:t>UTOPIJA ILI NE?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Mainstream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medijski pristup manjinama </a:t>
            </a:r>
            <a:r>
              <a:rPr lang="hr-HR" dirty="0" smtClean="0"/>
              <a:t>ne koristi etničko </a:t>
            </a:r>
            <a:r>
              <a:rPr lang="hr-HR" dirty="0" err="1" smtClean="0"/>
              <a:t>stereotipoziranje</a:t>
            </a:r>
            <a:r>
              <a:rPr lang="hr-HR" dirty="0" smtClean="0"/>
              <a:t> prilikom izvješćivanja, informira o stavovima pripadnika nacionalnih manjina i na prvim stranicama novina i glavnih informativnih </a:t>
            </a:r>
            <a:r>
              <a:rPr lang="hr-HR" dirty="0" err="1" smtClean="0"/>
              <a:t>programh</a:t>
            </a:r>
            <a:r>
              <a:rPr lang="hr-HR" dirty="0" smtClean="0"/>
              <a:t> televizijskih  i radiostanica</a:t>
            </a:r>
          </a:p>
          <a:p>
            <a:r>
              <a:rPr lang="hr-HR" dirty="0" smtClean="0"/>
              <a:t>Manjine koje postaju stalno prisutne u medijima, predstavljene u svim programima javnih, ali u programima privatnih medija, efektivno su integrirane u društvo, a ne getoizirane</a:t>
            </a:r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00034" y="428604"/>
            <a:ext cx="8072494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MULTIKULTURNI DIJALOG –</a:t>
            </a:r>
            <a:br>
              <a:rPr lang="hr-HR" sz="3600" b="1" dirty="0" smtClean="0"/>
            </a:br>
            <a:r>
              <a:rPr lang="hr-HR" sz="3600" b="1" dirty="0" smtClean="0"/>
              <a:t> UTOPIJA ILI NE?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Mjere očuvanja manjinske kulturne specifičnosti efikasne su tek ako </a:t>
            </a:r>
            <a:r>
              <a:rPr lang="hr-HR" dirty="0" err="1" smtClean="0"/>
              <a:t>upoznavaju</a:t>
            </a:r>
            <a:r>
              <a:rPr lang="hr-HR" dirty="0" smtClean="0"/>
              <a:t> cjelokupno stanovništvo s kulturnom blagom i nasljeđem svih etničkih skupina neke društvene zajednice. </a:t>
            </a:r>
          </a:p>
          <a:p>
            <a:r>
              <a:rPr lang="hr-HR" dirty="0" smtClean="0"/>
              <a:t>Samo na taj način promiče se razumijevanja među nacionalnim manjinama i većinskim stanovništvom i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postiže međusobno uvažavanje i kvalitetan, uzajamno obogaćujući suživot</a:t>
            </a:r>
            <a:r>
              <a:rPr lang="hr-HR" dirty="0" smtClean="0"/>
              <a:t>. 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71472" y="500042"/>
            <a:ext cx="8001056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06047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KULTURNA AUTONOMIJA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en-GB" sz="3600" b="1" dirty="0" smtClean="0"/>
              <a:t>NACIONALNIH MANJINA 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N</a:t>
            </a:r>
            <a:r>
              <a:rPr lang="hr-HR" dirty="0" smtClean="0"/>
              <a:t>iz mjera kojima se osigurava očuvanje posebnosti nacionalnih manjina: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pravo uporabu i javno isticanje nacionalnih simbola i obilježavanje nacionalnih praznika;</a:t>
            </a:r>
          </a:p>
          <a:p>
            <a:pPr lvl="1"/>
            <a:r>
              <a:rPr lang="hr-HR" dirty="0" smtClean="0"/>
              <a:t>uporaba jezika i pisma u privatnoj, javnoj i službenoj upotrebi; </a:t>
            </a:r>
          </a:p>
          <a:p>
            <a:pPr lvl="1"/>
            <a:r>
              <a:rPr lang="hr-HR" dirty="0" smtClean="0"/>
              <a:t>školovanje na manjinskom jeziku i pismu u državnim ustanovama; </a:t>
            </a:r>
          </a:p>
          <a:p>
            <a:pPr lvl="1"/>
            <a:r>
              <a:rPr lang="hr-HR" dirty="0" smtClean="0"/>
              <a:t>uporaba manjinskog jezika pred javnim tijelima,</a:t>
            </a:r>
          </a:p>
          <a:p>
            <a:pPr lvl="1"/>
            <a:r>
              <a:rPr lang="hr-HR" dirty="0" smtClean="0"/>
              <a:t> suradnja s matičnom državom, posebice u sferi zaštite kulturnog identiteta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7147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71472" y="500042"/>
            <a:ext cx="800105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 jedne strane održavanje i razvoj kulture i bitnih elemenata identiteta pripadnika nacionalnih manjina</a:t>
            </a:r>
          </a:p>
          <a:p>
            <a:r>
              <a:rPr lang="hr-HR" dirty="0" smtClean="0"/>
              <a:t>S druge osiguravanje njihove slobodne integracije i učešća u društvima u kojima žive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500034" y="500042"/>
            <a:ext cx="8072494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KULTURNA AUTONOMIJA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en-GB" sz="3600" b="1" dirty="0" smtClean="0"/>
              <a:t>NACIONALNIH MANJINA 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71472" y="500042"/>
            <a:ext cx="800105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AUTONOMIJA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Etničkim i drugim manjinskim grupama, koje imaju različite identitete, osigurava kontrolu nad poslovima koji su od posebnog interesa za njih, ujedno dajući većem entitetu ovlasti nad pitanjima od zajedničkog interesa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71472" y="500042"/>
            <a:ext cx="800105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INTEGRACIJA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Dvosmjeran proces i sposobnost da ljudi žive zajedno uvažavajući dostojanstvo svakog pojedinca, opće dobro, pluralizam i raznolikost, nenasilje i solidarnost, kao i sposobnost da sudjeluju u društvenom, kulturnom, ekonomskom i političkom životu</a:t>
            </a:r>
          </a:p>
          <a:p>
            <a:pPr lvl="1"/>
            <a:r>
              <a:rPr lang="hr-HR" dirty="0" smtClean="0"/>
              <a:t>obuhvaća sve aspekte društvenog razvoja i cjelokupnu politiku. </a:t>
            </a:r>
          </a:p>
          <a:p>
            <a:pPr lvl="1"/>
            <a:r>
              <a:rPr lang="hr-HR" dirty="0" smtClean="0"/>
              <a:t>traži da se slabiji zaštite, kao i da svatko ima pravo da bude različit i očuva svoju etničku, kulturnu, vjersku, jezičnu specifičnost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71472" y="500042"/>
            <a:ext cx="800105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AUTONOMIJA PLUS INTEGRACIJA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Manjine trebaju poseban set prava (</a:t>
            </a:r>
            <a:r>
              <a:rPr lang="hr-HR" dirty="0" err="1" smtClean="0"/>
              <a:t>tj</a:t>
            </a:r>
            <a:r>
              <a:rPr lang="hr-HR" dirty="0" smtClean="0"/>
              <a:t>. prava koje zajednički nazivamo kulturnom autonomijom), kako bi bile u mogućnosti očuvati svoj identitet i </a:t>
            </a:r>
            <a:r>
              <a:rPr lang="hr-HR" dirty="0" err="1" smtClean="0"/>
              <a:t>etnokulturološku</a:t>
            </a:r>
            <a:r>
              <a:rPr lang="hr-HR" dirty="0" smtClean="0"/>
              <a:t> različitost</a:t>
            </a:r>
          </a:p>
          <a:p>
            <a:r>
              <a:rPr lang="hr-HR" dirty="0" smtClean="0"/>
              <a:t>Istovremeno, država treba osigurati različite načine integracije manjina prvenstveno putem zakona, institucija i politika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71472" y="428604"/>
            <a:ext cx="8001056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KULTURNA RAZNOLIKOST / MULTIKULTURALNOST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Zahtjeva uvažavanje činjenice </a:t>
            </a:r>
            <a:r>
              <a:rPr lang="vi-VN" sz="2800" dirty="0" smtClean="0"/>
              <a:t>postojanju različitih kultura na određenom prostoru ili u okviru jednog društva </a:t>
            </a:r>
            <a:endParaRPr lang="hr-HR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71472" y="428604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428604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571472" y="500042"/>
            <a:ext cx="800105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4348" y="307181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IDEJA MEĐUKULTURNOG DIJALOGA I PRIMJERI DOBRE PRAKSE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42910" y="4643446"/>
            <a:ext cx="7772400" cy="1500187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33482" t="22856" r="61161" b="66429"/>
          <a:stretch>
            <a:fillRect/>
          </a:stretch>
        </p:blipFill>
        <p:spPr bwMode="auto">
          <a:xfrm>
            <a:off x="514322" y="500042"/>
            <a:ext cx="4572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76339" t="22856" r="16518" b="66429"/>
          <a:stretch>
            <a:fillRect/>
          </a:stretch>
        </p:blipFill>
        <p:spPr bwMode="auto">
          <a:xfrm>
            <a:off x="7929586" y="500042"/>
            <a:ext cx="623892" cy="5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ovljanski susreti 2012_PREDLOŽAK PREZ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Lipovljanski susreti 2012_PREDLOŽAK PREZENT</Template>
  <TotalTime>151</TotalTime>
  <Words>1117</Words>
  <Application>Microsoft Office PowerPoint</Application>
  <PresentationFormat>Prikaz na zaslonu (4:3)</PresentationFormat>
  <Paragraphs>78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Lipovljanski susreti 2012_PREDLOŽAK PREZENT</vt:lpstr>
      <vt:lpstr> Okrugli stol “Položaj nacionalnih manjina ulaskom Hrvatske u EU – Ostvarivanje kulturne autonomije nacionalnih manjina u RH”</vt:lpstr>
      <vt:lpstr>MEĐUKULTURNI DIJALOG KAO SREDSTVO OČUVANJA  KULTURNE AUTONOMIJE NACIONALNIH MANJINA </vt:lpstr>
      <vt:lpstr>KULTURNA AUTONOMIJA  NACIONALNIH MANJINA </vt:lpstr>
      <vt:lpstr>KULTURNA AUTONOMIJA  NACIONALNIH MANJINA </vt:lpstr>
      <vt:lpstr>AUTONOMIJA</vt:lpstr>
      <vt:lpstr>INTEGRACIJA</vt:lpstr>
      <vt:lpstr>AUTONOMIJA PLUS INTEGRACIJA</vt:lpstr>
      <vt:lpstr>KULTURNA RAZNOLIKOST / MULTIKULTURALNOST</vt:lpstr>
      <vt:lpstr>IDEJA MEĐUKULTURNOG DIJALOGA I PRIMJERI DOBRE PRAKSE </vt:lpstr>
      <vt:lpstr>IDEJA MEĐUKULTURNOG DIJALOGA I PRIMJERI DOBRE PRAKSE</vt:lpstr>
      <vt:lpstr>IDEJA MEĐUKULTURNOG DIJALOGA I PRIMJERI DOBRE PRAKSE</vt:lpstr>
      <vt:lpstr>IDEJA MEĐUKULTURNOG DIJALOGA I PRIMJERI DOBRE PRAKSE</vt:lpstr>
      <vt:lpstr>IDEJA MEĐUKULTURNOG DIJALOGA I PRIMJERI DOBRE PRAKSE</vt:lpstr>
      <vt:lpstr>IDEJA MEĐUKULTURNOG DIJALOGA I PRIMJERI DOBRE PRAKSE</vt:lpstr>
      <vt:lpstr>IDEJA MEĐUKULTURNOG DIJALOGA I PRIMJERI DOBRE PRAKSE</vt:lpstr>
      <vt:lpstr>IDEJA MEĐUKULTURNOG DIJALOGA I PRIMJERI DOBRE PRAKSE</vt:lpstr>
      <vt:lpstr>IDEJA MEĐUKULTURNOG DIJALOGA I PRIMJERI DOBRE PRAKSE</vt:lpstr>
      <vt:lpstr>IDEJA MEĐUKULTURNOG DIJALOGA I PRIMJERI DOBRE PRAKSE</vt:lpstr>
      <vt:lpstr>ZAKLJUČCI</vt:lpstr>
      <vt:lpstr>MULTIKULTURNI DIJALOG –  UTOPIJA ILI NE?</vt:lpstr>
      <vt:lpstr>MULTIKULTURNI DIJALOG –  UTOPIJA ILI NE?</vt:lpstr>
      <vt:lpstr>MULTIKULTURNI DIJALOG –  UTOPIJA ILI NE?</vt:lpstr>
    </vt:vector>
  </TitlesOfParts>
  <Company>PBZ d.d.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Okrugli stol “Položaj nacionalnih manjina ulaskom Hrvatske u EU – Ostvarivanje kulturne autonomije nacionalnih manjina u RH”</dc:title>
  <dc:creator>Windows User</dc:creator>
  <cp:lastModifiedBy>Windows User</cp:lastModifiedBy>
  <cp:revision>17</cp:revision>
  <dcterms:created xsi:type="dcterms:W3CDTF">2012-07-12T13:05:10Z</dcterms:created>
  <dcterms:modified xsi:type="dcterms:W3CDTF">2012-07-26T08:12:29Z</dcterms:modified>
</cp:coreProperties>
</file>