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3" r:id="rId2"/>
    <p:sldId id="363" r:id="rId3"/>
    <p:sldId id="329" r:id="rId4"/>
    <p:sldId id="365" r:id="rId5"/>
    <p:sldId id="374" r:id="rId6"/>
    <p:sldId id="375" r:id="rId7"/>
    <p:sldId id="366" r:id="rId8"/>
    <p:sldId id="367" r:id="rId9"/>
    <p:sldId id="370" r:id="rId10"/>
    <p:sldId id="371" r:id="rId11"/>
    <p:sldId id="372" r:id="rId12"/>
    <p:sldId id="378" r:id="rId13"/>
    <p:sldId id="377" r:id="rId14"/>
    <p:sldId id="376" r:id="rId15"/>
    <p:sldId id="379" r:id="rId16"/>
    <p:sldId id="380" r:id="rId17"/>
    <p:sldId id="355" r:id="rId18"/>
    <p:sldId id="322" r:id="rId19"/>
  </p:sldIdLst>
  <p:sldSz cx="9144000" cy="6858000" type="screen4x3"/>
  <p:notesSz cx="7099300" cy="10234613"/>
  <p:defaultTextStyle>
    <a:defPPr>
      <a:defRPr lang="sv-SE"/>
    </a:defPPr>
    <a:lvl1pPr algn="l" rtl="0" fontAlgn="base">
      <a:lnSpc>
        <a:spcPct val="90000"/>
      </a:lnSpc>
      <a:spcBef>
        <a:spcPct val="20000"/>
      </a:spcBef>
      <a:spcAft>
        <a:spcPct val="0"/>
      </a:spcAft>
      <a:defRPr sz="2400" kern="1200">
        <a:solidFill>
          <a:schemeClr val="tx1"/>
        </a:solidFill>
        <a:latin typeface="Verdana" charset="0"/>
        <a:ea typeface="ＭＳ Ｐゴシック" charset="0"/>
        <a:cs typeface="+mn-cs"/>
      </a:defRPr>
    </a:lvl1pPr>
    <a:lvl2pPr marL="457200" algn="l" rtl="0" fontAlgn="base">
      <a:lnSpc>
        <a:spcPct val="90000"/>
      </a:lnSpc>
      <a:spcBef>
        <a:spcPct val="20000"/>
      </a:spcBef>
      <a:spcAft>
        <a:spcPct val="0"/>
      </a:spcAft>
      <a:defRPr sz="2400" kern="1200">
        <a:solidFill>
          <a:schemeClr val="tx1"/>
        </a:solidFill>
        <a:latin typeface="Verdana" charset="0"/>
        <a:ea typeface="ＭＳ Ｐゴシック" charset="0"/>
        <a:cs typeface="+mn-cs"/>
      </a:defRPr>
    </a:lvl2pPr>
    <a:lvl3pPr marL="914400" algn="l" rtl="0" fontAlgn="base">
      <a:lnSpc>
        <a:spcPct val="90000"/>
      </a:lnSpc>
      <a:spcBef>
        <a:spcPct val="20000"/>
      </a:spcBef>
      <a:spcAft>
        <a:spcPct val="0"/>
      </a:spcAft>
      <a:defRPr sz="2400" kern="1200">
        <a:solidFill>
          <a:schemeClr val="tx1"/>
        </a:solidFill>
        <a:latin typeface="Verdana" charset="0"/>
        <a:ea typeface="ＭＳ Ｐゴシック" charset="0"/>
        <a:cs typeface="+mn-cs"/>
      </a:defRPr>
    </a:lvl3pPr>
    <a:lvl4pPr marL="1371600" algn="l" rtl="0" fontAlgn="base">
      <a:lnSpc>
        <a:spcPct val="90000"/>
      </a:lnSpc>
      <a:spcBef>
        <a:spcPct val="20000"/>
      </a:spcBef>
      <a:spcAft>
        <a:spcPct val="0"/>
      </a:spcAft>
      <a:defRPr sz="2400" kern="1200">
        <a:solidFill>
          <a:schemeClr val="tx1"/>
        </a:solidFill>
        <a:latin typeface="Verdana" charset="0"/>
        <a:ea typeface="ＭＳ Ｐゴシック" charset="0"/>
        <a:cs typeface="+mn-cs"/>
      </a:defRPr>
    </a:lvl4pPr>
    <a:lvl5pPr marL="1828800" algn="l" rtl="0" fontAlgn="base">
      <a:lnSpc>
        <a:spcPct val="90000"/>
      </a:lnSpc>
      <a:spcBef>
        <a:spcPct val="20000"/>
      </a:spcBef>
      <a:spcAft>
        <a:spcPct val="0"/>
      </a:spcAft>
      <a:defRPr sz="2400" kern="1200">
        <a:solidFill>
          <a:schemeClr val="tx1"/>
        </a:solidFill>
        <a:latin typeface="Verdana" charset="0"/>
        <a:ea typeface="ＭＳ Ｐゴシック" charset="0"/>
        <a:cs typeface="+mn-cs"/>
      </a:defRPr>
    </a:lvl5pPr>
    <a:lvl6pPr marL="2286000" algn="l" defTabSz="457200" rtl="0" eaLnBrk="1" latinLnBrk="0" hangingPunct="1">
      <a:defRPr sz="2400" kern="1200">
        <a:solidFill>
          <a:schemeClr val="tx1"/>
        </a:solidFill>
        <a:latin typeface="Verdana" charset="0"/>
        <a:ea typeface="ＭＳ Ｐゴシック" charset="0"/>
        <a:cs typeface="+mn-cs"/>
      </a:defRPr>
    </a:lvl6pPr>
    <a:lvl7pPr marL="2743200" algn="l" defTabSz="457200" rtl="0" eaLnBrk="1" latinLnBrk="0" hangingPunct="1">
      <a:defRPr sz="2400" kern="1200">
        <a:solidFill>
          <a:schemeClr val="tx1"/>
        </a:solidFill>
        <a:latin typeface="Verdana" charset="0"/>
        <a:ea typeface="ＭＳ Ｐゴシック" charset="0"/>
        <a:cs typeface="+mn-cs"/>
      </a:defRPr>
    </a:lvl7pPr>
    <a:lvl8pPr marL="3200400" algn="l" defTabSz="457200" rtl="0" eaLnBrk="1" latinLnBrk="0" hangingPunct="1">
      <a:defRPr sz="2400" kern="1200">
        <a:solidFill>
          <a:schemeClr val="tx1"/>
        </a:solidFill>
        <a:latin typeface="Verdana" charset="0"/>
        <a:ea typeface="ＭＳ Ｐゴシック" charset="0"/>
        <a:cs typeface="+mn-cs"/>
      </a:defRPr>
    </a:lvl8pPr>
    <a:lvl9pPr marL="3657600" algn="l" defTabSz="457200" rtl="0" eaLnBrk="1" latinLnBrk="0" hangingPunct="1">
      <a:defRPr sz="2400" kern="1200">
        <a:solidFill>
          <a:schemeClr val="tx1"/>
        </a:solidFill>
        <a:latin typeface="Verdan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33CC"/>
    <a:srgbClr val="FFCC66"/>
    <a:srgbClr val="CCFF99"/>
    <a:srgbClr val="FFFF99"/>
    <a:srgbClr val="FF9900"/>
    <a:srgbClr val="33CC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141" autoAdjust="0"/>
  </p:normalViewPr>
  <p:slideViewPr>
    <p:cSldViewPr>
      <p:cViewPr varScale="1">
        <p:scale>
          <a:sx n="97" d="100"/>
          <a:sy n="97" d="100"/>
        </p:scale>
        <p:origin x="-190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44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nSpc>
                <a:spcPct val="100000"/>
              </a:lnSpc>
              <a:spcBef>
                <a:spcPct val="0"/>
              </a:spcBef>
              <a:defRPr sz="1200">
                <a:latin typeface="Arial" charset="0"/>
                <a:ea typeface="+mn-ea"/>
              </a:defRPr>
            </a:lvl1pPr>
          </a:lstStyle>
          <a:p>
            <a:pPr>
              <a:defRPr/>
            </a:pPr>
            <a:endParaRPr lang="sv-SE"/>
          </a:p>
        </p:txBody>
      </p:sp>
      <p:sp>
        <p:nvSpPr>
          <p:cNvPr id="1024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lnSpc>
                <a:spcPct val="100000"/>
              </a:lnSpc>
              <a:spcBef>
                <a:spcPct val="0"/>
              </a:spcBef>
              <a:defRPr sz="1200">
                <a:latin typeface="Arial" charset="0"/>
                <a:ea typeface="+mn-ea"/>
              </a:defRPr>
            </a:lvl1pPr>
          </a:lstStyle>
          <a:p>
            <a:pPr>
              <a:defRPr/>
            </a:pPr>
            <a:endParaRPr lang="sv-SE"/>
          </a:p>
        </p:txBody>
      </p:sp>
      <p:sp>
        <p:nvSpPr>
          <p:cNvPr id="1024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nSpc>
                <a:spcPct val="100000"/>
              </a:lnSpc>
              <a:spcBef>
                <a:spcPct val="0"/>
              </a:spcBef>
              <a:defRPr sz="1200">
                <a:latin typeface="Arial" charset="0"/>
                <a:ea typeface="+mn-ea"/>
              </a:defRPr>
            </a:lvl1pPr>
          </a:lstStyle>
          <a:p>
            <a:pPr>
              <a:defRPr/>
            </a:pPr>
            <a:endParaRPr lang="sv-SE"/>
          </a:p>
        </p:txBody>
      </p:sp>
      <p:sp>
        <p:nvSpPr>
          <p:cNvPr id="1024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lnSpc>
                <a:spcPct val="100000"/>
              </a:lnSpc>
              <a:spcBef>
                <a:spcPct val="0"/>
              </a:spcBef>
              <a:defRPr sz="1200">
                <a:latin typeface="Arial" charset="0"/>
              </a:defRPr>
            </a:lvl1pPr>
          </a:lstStyle>
          <a:p>
            <a:fld id="{4D1B8D22-7F9E-064D-8A01-B1B858C463D6}" type="slidenum">
              <a:rPr lang="sv-SE"/>
              <a:pPr/>
              <a:t>‹#›</a:t>
            </a:fld>
            <a:endParaRPr lang="sv-SE"/>
          </a:p>
        </p:txBody>
      </p:sp>
    </p:spTree>
    <p:extLst>
      <p:ext uri="{BB962C8B-B14F-4D97-AF65-F5344CB8AC3E}">
        <p14:creationId xmlns:p14="http://schemas.microsoft.com/office/powerpoint/2010/main" val="356198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nSpc>
                <a:spcPct val="100000"/>
              </a:lnSpc>
              <a:spcBef>
                <a:spcPct val="0"/>
              </a:spcBef>
              <a:defRPr sz="1200">
                <a:latin typeface="Arial" charset="0"/>
                <a:ea typeface="+mn-ea"/>
              </a:defRPr>
            </a:lvl1pPr>
          </a:lstStyle>
          <a:p>
            <a:pPr>
              <a:defRPr/>
            </a:pPr>
            <a:endParaRPr lang="sv-SE"/>
          </a:p>
        </p:txBody>
      </p:sp>
      <p:sp>
        <p:nvSpPr>
          <p:cNvPr id="921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lnSpc>
                <a:spcPct val="100000"/>
              </a:lnSpc>
              <a:spcBef>
                <a:spcPct val="0"/>
              </a:spcBef>
              <a:defRPr sz="1200">
                <a:latin typeface="Arial" charset="0"/>
                <a:ea typeface="+mn-ea"/>
              </a:defRPr>
            </a:lvl1pPr>
          </a:lstStyle>
          <a:p>
            <a:pPr>
              <a:defRPr/>
            </a:pPr>
            <a:endParaRPr lang="sv-SE"/>
          </a:p>
        </p:txBody>
      </p:sp>
      <p:sp>
        <p:nvSpPr>
          <p:cNvPr id="2048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22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nSpc>
                <a:spcPct val="100000"/>
              </a:lnSpc>
              <a:spcBef>
                <a:spcPct val="0"/>
              </a:spcBef>
              <a:defRPr sz="1200">
                <a:latin typeface="Arial" charset="0"/>
                <a:ea typeface="+mn-ea"/>
              </a:defRPr>
            </a:lvl1pPr>
          </a:lstStyle>
          <a:p>
            <a:pPr>
              <a:defRPr/>
            </a:pPr>
            <a:endParaRPr lang="sv-SE"/>
          </a:p>
        </p:txBody>
      </p:sp>
      <p:sp>
        <p:nvSpPr>
          <p:cNvPr id="922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lnSpc>
                <a:spcPct val="100000"/>
              </a:lnSpc>
              <a:spcBef>
                <a:spcPct val="0"/>
              </a:spcBef>
              <a:defRPr sz="1200">
                <a:latin typeface="Arial" charset="0"/>
              </a:defRPr>
            </a:lvl1pPr>
          </a:lstStyle>
          <a:p>
            <a:fld id="{208B4D2E-D2C8-A94B-BD63-DE161899381D}" type="slidenum">
              <a:rPr lang="sv-SE"/>
              <a:pPr/>
              <a:t>‹#›</a:t>
            </a:fld>
            <a:endParaRPr lang="sv-SE"/>
          </a:p>
        </p:txBody>
      </p:sp>
    </p:spTree>
    <p:extLst>
      <p:ext uri="{BB962C8B-B14F-4D97-AF65-F5344CB8AC3E}">
        <p14:creationId xmlns:p14="http://schemas.microsoft.com/office/powerpoint/2010/main" val="2398452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74A4373B-303A-9F48-87AD-7E1BF14A59C9}" type="slidenum">
              <a:rPr lang="sv-SE" sz="1200">
                <a:latin typeface="Arial" charset="0"/>
              </a:rPr>
              <a:pPr eaLnBrk="1" hangingPunct="1"/>
              <a:t>2</a:t>
            </a:fld>
            <a:endParaRPr lang="sv-SE"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4E6DE004-FA22-E941-99D0-FDC41BCB582F}" type="slidenum">
              <a:rPr lang="sv-SE" sz="1200">
                <a:latin typeface="Arial" charset="0"/>
              </a:rPr>
              <a:pPr eaLnBrk="1" hangingPunct="1"/>
              <a:t>11</a:t>
            </a:fld>
            <a:endParaRPr lang="sv-SE" sz="12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B124563C-2ADC-2741-9431-B06CC35CD36B}" type="slidenum">
              <a:rPr lang="sv-SE" sz="1200">
                <a:latin typeface="Arial" charset="0"/>
              </a:rPr>
              <a:pPr eaLnBrk="1" hangingPunct="1"/>
              <a:t>12</a:t>
            </a:fld>
            <a:endParaRPr lang="sv-SE"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3485C556-B9C9-0B41-B1E3-F399F94B6E81}" type="slidenum">
              <a:rPr lang="sv-SE" sz="1200">
                <a:latin typeface="Arial" charset="0"/>
              </a:rPr>
              <a:pPr eaLnBrk="1" hangingPunct="1"/>
              <a:t>13</a:t>
            </a:fld>
            <a:endParaRPr lang="sv-SE"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9FF9F3E0-942C-4344-BB79-90E841907E05}" type="slidenum">
              <a:rPr lang="sv-SE" sz="1200">
                <a:latin typeface="Arial" charset="0"/>
              </a:rPr>
              <a:pPr eaLnBrk="1" hangingPunct="1"/>
              <a:t>14</a:t>
            </a:fld>
            <a:endParaRPr lang="sv-SE"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9FF9F3E0-942C-4344-BB79-90E841907E05}" type="slidenum">
              <a:rPr lang="sv-SE" sz="1200">
                <a:latin typeface="Arial" charset="0"/>
              </a:rPr>
              <a:pPr eaLnBrk="1" hangingPunct="1"/>
              <a:t>15</a:t>
            </a:fld>
            <a:endParaRPr lang="sv-SE"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9FF9F3E0-942C-4344-BB79-90E841907E05}" type="slidenum">
              <a:rPr lang="sv-SE" sz="1200">
                <a:latin typeface="Arial" charset="0"/>
              </a:rPr>
              <a:pPr eaLnBrk="1" hangingPunct="1"/>
              <a:t>16</a:t>
            </a:fld>
            <a:endParaRPr lang="sv-SE"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F55B7D40-CE7F-8542-943F-08C423A68C98}" type="slidenum">
              <a:rPr lang="sv-SE" sz="1200">
                <a:latin typeface="Arial" charset="0"/>
              </a:rPr>
              <a:pPr eaLnBrk="1" hangingPunct="1"/>
              <a:t>3</a:t>
            </a:fld>
            <a:endParaRPr lang="sv-SE" sz="12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7ECE9A06-78C3-C34A-AB57-4CCF23C8D1A7}" type="slidenum">
              <a:rPr lang="sv-SE" sz="1200">
                <a:latin typeface="Arial" charset="0"/>
              </a:rPr>
              <a:pPr eaLnBrk="1" hangingPunct="1"/>
              <a:t>4</a:t>
            </a:fld>
            <a:endParaRPr lang="sv-SE" sz="120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CA208C9F-BE05-7048-BBB3-023889702344}" type="slidenum">
              <a:rPr lang="sv-SE" sz="1200">
                <a:latin typeface="Arial" charset="0"/>
              </a:rPr>
              <a:pPr eaLnBrk="1" hangingPunct="1"/>
              <a:t>5</a:t>
            </a:fld>
            <a:endParaRPr lang="sv-SE" sz="120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91661B3D-B3A4-4C4E-822C-88E4A640A2BB}" type="slidenum">
              <a:rPr lang="sv-SE" sz="1200">
                <a:latin typeface="Arial" charset="0"/>
              </a:rPr>
              <a:pPr eaLnBrk="1" hangingPunct="1"/>
              <a:t>6</a:t>
            </a:fld>
            <a:endParaRPr lang="sv-SE" sz="120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C794751D-4ACA-2F4D-952B-87C78483DA2A}" type="slidenum">
              <a:rPr lang="sv-SE" sz="1200">
                <a:latin typeface="Arial" charset="0"/>
              </a:rPr>
              <a:pPr eaLnBrk="1" hangingPunct="1"/>
              <a:t>7</a:t>
            </a:fld>
            <a:endParaRPr lang="sv-SE"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900DAEEC-4B73-404D-85CB-C161F207A611}" type="slidenum">
              <a:rPr lang="sv-SE" sz="1200">
                <a:latin typeface="Arial" charset="0"/>
              </a:rPr>
              <a:pPr eaLnBrk="1" hangingPunct="1"/>
              <a:t>8</a:t>
            </a:fld>
            <a:endParaRPr lang="sv-SE"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2F98D243-FE48-7D4D-8E24-35EDE70B130C}" type="slidenum">
              <a:rPr lang="sv-SE" sz="1200">
                <a:latin typeface="Arial" charset="0"/>
              </a:rPr>
              <a:pPr eaLnBrk="1" hangingPunct="1"/>
              <a:t>9</a:t>
            </a:fld>
            <a:endParaRPr lang="sv-SE" sz="120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1AD20CB6-4A57-B044-9B23-C47D2335CBAF}" type="slidenum">
              <a:rPr lang="sv-SE" sz="1200">
                <a:latin typeface="Arial" charset="0"/>
              </a:rPr>
              <a:pPr eaLnBrk="1" hangingPunct="1"/>
              <a:t>10</a:t>
            </a:fld>
            <a:endParaRPr lang="sv-SE" sz="120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0856C830-4C70-4362-80B4-89192A22E684@loc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356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36568"/>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5" name="Rectangle 14"/>
          <p:cNvSpPr>
            <a:spLocks noGrp="1" noChangeArrowheads="1"/>
          </p:cNvSpPr>
          <p:nvPr>
            <p:ph type="sldNum" sz="quarter" idx="11"/>
          </p:nvPr>
        </p:nvSpPr>
        <p:spPr>
          <a:ln/>
        </p:spPr>
        <p:txBody>
          <a:bodyPr/>
          <a:lstStyle>
            <a:lvl1pPr>
              <a:defRPr/>
            </a:lvl1pPr>
          </a:lstStyle>
          <a:p>
            <a:fld id="{9F30F448-0D76-374D-B1D9-8DAF82895D6D}" type="slidenum">
              <a:rPr lang="sv-SE"/>
              <a:pPr/>
              <a:t>‹#›</a:t>
            </a:fld>
            <a:endParaRPr lang="sv-SE"/>
          </a:p>
        </p:txBody>
      </p:sp>
    </p:spTree>
    <p:extLst>
      <p:ext uri="{BB962C8B-B14F-4D97-AF65-F5344CB8AC3E}">
        <p14:creationId xmlns:p14="http://schemas.microsoft.com/office/powerpoint/2010/main" val="379633845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476250"/>
            <a:ext cx="1676400" cy="564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476250"/>
            <a:ext cx="4878387" cy="564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5" name="Rectangle 14"/>
          <p:cNvSpPr>
            <a:spLocks noGrp="1" noChangeArrowheads="1"/>
          </p:cNvSpPr>
          <p:nvPr>
            <p:ph type="sldNum" sz="quarter" idx="11"/>
          </p:nvPr>
        </p:nvSpPr>
        <p:spPr>
          <a:ln/>
        </p:spPr>
        <p:txBody>
          <a:bodyPr/>
          <a:lstStyle>
            <a:lvl1pPr>
              <a:defRPr/>
            </a:lvl1pPr>
          </a:lstStyle>
          <a:p>
            <a:fld id="{DD58A071-1C81-2C44-855A-FF05F99CA037}" type="slidenum">
              <a:rPr lang="sv-SE"/>
              <a:pPr/>
              <a:t>‹#›</a:t>
            </a:fld>
            <a:endParaRPr lang="sv-SE"/>
          </a:p>
        </p:txBody>
      </p:sp>
    </p:spTree>
    <p:extLst>
      <p:ext uri="{BB962C8B-B14F-4D97-AF65-F5344CB8AC3E}">
        <p14:creationId xmlns:p14="http://schemas.microsoft.com/office/powerpoint/2010/main" val="3670237480"/>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LogoFondBlancPowerPoint_CS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3" y="0"/>
            <a:ext cx="12287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bwMode="auto">
          <a:xfrm>
            <a:off x="0" y="6524625"/>
            <a:ext cx="9144000" cy="333375"/>
          </a:xfrm>
          <a:prstGeom prst="rect">
            <a:avLst/>
          </a:prstGeom>
          <a:solidFill>
            <a:schemeClr val="bg2">
              <a:lumMod val="50000"/>
            </a:schemeClr>
          </a:solidFill>
          <a:ln w="9525" cap="flat" cmpd="sng" algn="ctr">
            <a:noFill/>
            <a:prstDash val="solid"/>
            <a:round/>
            <a:headEnd type="none" w="med" len="med"/>
            <a:tailEnd type="none" w="med" len="med"/>
          </a:ln>
          <a:effectLst/>
        </p:spPr>
        <p:txBody>
          <a:bodyPr/>
          <a:lstStyle/>
          <a:p>
            <a:pPr marL="342900" indent="-342900">
              <a:defRPr/>
            </a:pPr>
            <a:endParaRPr lang="en-GB">
              <a:latin typeface="Verdana" pitchFamily="34" charset="0"/>
              <a:ea typeface="+mn-ea"/>
            </a:endParaRPr>
          </a:p>
        </p:txBody>
      </p:sp>
      <p:cxnSp>
        <p:nvCxnSpPr>
          <p:cNvPr id="6" name="Straight Connector 7"/>
          <p:cNvCxnSpPr>
            <a:cxnSpLocks noChangeShapeType="1"/>
          </p:cNvCxnSpPr>
          <p:nvPr userDrawn="1"/>
        </p:nvCxnSpPr>
        <p:spPr bwMode="auto">
          <a:xfrm rot="5400000" flipH="1" flipV="1">
            <a:off x="1164431" y="6606382"/>
            <a:ext cx="24606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7" name="Straight Connector 6"/>
          <p:cNvCxnSpPr/>
          <p:nvPr userDrawn="1"/>
        </p:nvCxnSpPr>
        <p:spPr bwMode="auto">
          <a:xfrm rot="5400000">
            <a:off x="-5280025" y="3082925"/>
            <a:ext cx="6165850" cy="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2" name="Title 1"/>
          <p:cNvSpPr>
            <a:spLocks noGrp="1"/>
          </p:cNvSpPr>
          <p:nvPr>
            <p:ph type="title"/>
          </p:nvPr>
        </p:nvSpPr>
        <p:spPr>
          <a:xfrm>
            <a:off x="971600" y="1208087"/>
            <a:ext cx="6635179" cy="720725"/>
          </a:xfrm>
        </p:spPr>
        <p:txBody>
          <a:bodyPr/>
          <a:lstStyle>
            <a:lvl1pPr>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71600" y="2332037"/>
            <a:ext cx="6635179" cy="4525963"/>
          </a:xfrm>
        </p:spPr>
        <p:txBody>
          <a:bodyPr/>
          <a:lstStyle>
            <a:lvl1pPr>
              <a:defRPr sz="22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14"/>
          <p:cNvSpPr>
            <a:spLocks noGrp="1" noChangeArrowheads="1"/>
          </p:cNvSpPr>
          <p:nvPr>
            <p:ph type="sldNum" sz="quarter" idx="10"/>
          </p:nvPr>
        </p:nvSpPr>
        <p:spPr>
          <a:xfrm>
            <a:off x="944563" y="6529388"/>
            <a:ext cx="358775" cy="285750"/>
          </a:xfrm>
        </p:spPr>
        <p:txBody>
          <a:bodyPr/>
          <a:lstStyle>
            <a:lvl1pPr algn="l">
              <a:defRPr>
                <a:solidFill>
                  <a:srgbClr val="FF0000"/>
                </a:solidFill>
              </a:defRPr>
            </a:lvl1pPr>
          </a:lstStyle>
          <a:p>
            <a:fld id="{0C5B78AC-7928-4F49-9EB4-C518150ADD9A}" type="slidenum">
              <a:rPr lang="sv-SE"/>
              <a:pPr/>
              <a:t>‹#›</a:t>
            </a:fld>
            <a:endParaRPr lang="sv-SE"/>
          </a:p>
        </p:txBody>
      </p:sp>
      <p:sp>
        <p:nvSpPr>
          <p:cNvPr id="9" name="Rectangle 13"/>
          <p:cNvSpPr>
            <a:spLocks noGrp="1" noChangeArrowheads="1"/>
          </p:cNvSpPr>
          <p:nvPr>
            <p:ph type="ftr" sz="quarter" idx="11"/>
          </p:nvPr>
        </p:nvSpPr>
        <p:spPr>
          <a:xfrm>
            <a:off x="1317625" y="6535738"/>
            <a:ext cx="6178550" cy="322262"/>
          </a:xfrm>
        </p:spPr>
        <p:txBody>
          <a:bodyPr/>
          <a:lstStyle>
            <a:lvl1pPr>
              <a:defRPr>
                <a:solidFill>
                  <a:schemeClr val="bg1"/>
                </a:solidFill>
              </a:defRPr>
            </a:lvl1pPr>
          </a:lstStyle>
          <a:p>
            <a:pPr>
              <a:defRPr/>
            </a:pPr>
            <a:r>
              <a:rPr lang="sv-SE"/>
              <a:t>About the European Science Foundation</a:t>
            </a:r>
          </a:p>
        </p:txBody>
      </p:sp>
    </p:spTree>
    <p:extLst>
      <p:ext uri="{BB962C8B-B14F-4D97-AF65-F5344CB8AC3E}">
        <p14:creationId xmlns:p14="http://schemas.microsoft.com/office/powerpoint/2010/main" val="2592226508"/>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5" name="Rectangle 14"/>
          <p:cNvSpPr>
            <a:spLocks noGrp="1" noChangeArrowheads="1"/>
          </p:cNvSpPr>
          <p:nvPr>
            <p:ph type="sldNum" sz="quarter" idx="11"/>
          </p:nvPr>
        </p:nvSpPr>
        <p:spPr>
          <a:ln/>
        </p:spPr>
        <p:txBody>
          <a:bodyPr/>
          <a:lstStyle>
            <a:lvl1pPr>
              <a:defRPr/>
            </a:lvl1pPr>
          </a:lstStyle>
          <a:p>
            <a:fld id="{65B0AF61-D283-084D-BFD7-4F2F02E35B76}" type="slidenum">
              <a:rPr lang="sv-SE"/>
              <a:pPr/>
              <a:t>‹#›</a:t>
            </a:fld>
            <a:endParaRPr lang="sv-SE"/>
          </a:p>
        </p:txBody>
      </p:sp>
    </p:spTree>
    <p:extLst>
      <p:ext uri="{BB962C8B-B14F-4D97-AF65-F5344CB8AC3E}">
        <p14:creationId xmlns:p14="http://schemas.microsoft.com/office/powerpoint/2010/main" val="2297263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8613" y="1600200"/>
            <a:ext cx="32781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6" name="Rectangle 14"/>
          <p:cNvSpPr>
            <a:spLocks noGrp="1" noChangeArrowheads="1"/>
          </p:cNvSpPr>
          <p:nvPr>
            <p:ph type="sldNum" sz="quarter" idx="11"/>
          </p:nvPr>
        </p:nvSpPr>
        <p:spPr>
          <a:ln/>
        </p:spPr>
        <p:txBody>
          <a:bodyPr/>
          <a:lstStyle>
            <a:lvl1pPr>
              <a:defRPr/>
            </a:lvl1pPr>
          </a:lstStyle>
          <a:p>
            <a:fld id="{92EFE4FE-648A-174A-8AD1-70FD1E03DFE7}" type="slidenum">
              <a:rPr lang="sv-SE"/>
              <a:pPr/>
              <a:t>‹#›</a:t>
            </a:fld>
            <a:endParaRPr lang="sv-SE"/>
          </a:p>
        </p:txBody>
      </p:sp>
    </p:spTree>
    <p:extLst>
      <p:ext uri="{BB962C8B-B14F-4D97-AF65-F5344CB8AC3E}">
        <p14:creationId xmlns:p14="http://schemas.microsoft.com/office/powerpoint/2010/main" val="113513689"/>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8" name="Rectangle 14"/>
          <p:cNvSpPr>
            <a:spLocks noGrp="1" noChangeArrowheads="1"/>
          </p:cNvSpPr>
          <p:nvPr>
            <p:ph type="sldNum" sz="quarter" idx="11"/>
          </p:nvPr>
        </p:nvSpPr>
        <p:spPr>
          <a:ln/>
        </p:spPr>
        <p:txBody>
          <a:bodyPr/>
          <a:lstStyle>
            <a:lvl1pPr>
              <a:defRPr/>
            </a:lvl1pPr>
          </a:lstStyle>
          <a:p>
            <a:fld id="{05C46558-63FB-514E-9444-FDEEFF3FC3AD}" type="slidenum">
              <a:rPr lang="sv-SE"/>
              <a:pPr/>
              <a:t>‹#›</a:t>
            </a:fld>
            <a:endParaRPr lang="sv-SE"/>
          </a:p>
        </p:txBody>
      </p:sp>
    </p:spTree>
    <p:extLst>
      <p:ext uri="{BB962C8B-B14F-4D97-AF65-F5344CB8AC3E}">
        <p14:creationId xmlns:p14="http://schemas.microsoft.com/office/powerpoint/2010/main" val="275589548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4" name="Rectangle 14"/>
          <p:cNvSpPr>
            <a:spLocks noGrp="1" noChangeArrowheads="1"/>
          </p:cNvSpPr>
          <p:nvPr>
            <p:ph type="sldNum" sz="quarter" idx="11"/>
          </p:nvPr>
        </p:nvSpPr>
        <p:spPr>
          <a:ln/>
        </p:spPr>
        <p:txBody>
          <a:bodyPr/>
          <a:lstStyle>
            <a:lvl1pPr>
              <a:defRPr/>
            </a:lvl1pPr>
          </a:lstStyle>
          <a:p>
            <a:fld id="{2938B4E1-7D2D-A04C-A948-FB72B4C20005}" type="slidenum">
              <a:rPr lang="sv-SE"/>
              <a:pPr/>
              <a:t>‹#›</a:t>
            </a:fld>
            <a:endParaRPr lang="sv-SE"/>
          </a:p>
        </p:txBody>
      </p:sp>
    </p:spTree>
    <p:extLst>
      <p:ext uri="{BB962C8B-B14F-4D97-AF65-F5344CB8AC3E}">
        <p14:creationId xmlns:p14="http://schemas.microsoft.com/office/powerpoint/2010/main" val="1171298848"/>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3" name="Rectangle 14"/>
          <p:cNvSpPr>
            <a:spLocks noGrp="1" noChangeArrowheads="1"/>
          </p:cNvSpPr>
          <p:nvPr>
            <p:ph type="sldNum" sz="quarter" idx="11"/>
          </p:nvPr>
        </p:nvSpPr>
        <p:spPr>
          <a:ln/>
        </p:spPr>
        <p:txBody>
          <a:bodyPr/>
          <a:lstStyle>
            <a:lvl1pPr>
              <a:defRPr/>
            </a:lvl1pPr>
          </a:lstStyle>
          <a:p>
            <a:fld id="{7C8905AA-867C-794A-A56E-716E11486BDF}" type="slidenum">
              <a:rPr lang="sv-SE"/>
              <a:pPr/>
              <a:t>‹#›</a:t>
            </a:fld>
            <a:endParaRPr lang="sv-SE"/>
          </a:p>
        </p:txBody>
      </p:sp>
    </p:spTree>
    <p:extLst>
      <p:ext uri="{BB962C8B-B14F-4D97-AF65-F5344CB8AC3E}">
        <p14:creationId xmlns:p14="http://schemas.microsoft.com/office/powerpoint/2010/main" val="2988052186"/>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6" name="Rectangle 14"/>
          <p:cNvSpPr>
            <a:spLocks noGrp="1" noChangeArrowheads="1"/>
          </p:cNvSpPr>
          <p:nvPr>
            <p:ph type="sldNum" sz="quarter" idx="11"/>
          </p:nvPr>
        </p:nvSpPr>
        <p:spPr>
          <a:ln/>
        </p:spPr>
        <p:txBody>
          <a:bodyPr/>
          <a:lstStyle>
            <a:lvl1pPr>
              <a:defRPr/>
            </a:lvl1pPr>
          </a:lstStyle>
          <a:p>
            <a:fld id="{2A762B80-EE38-2C4D-B44C-B37D6D0CE2A6}" type="slidenum">
              <a:rPr lang="sv-SE"/>
              <a:pPr/>
              <a:t>‹#›</a:t>
            </a:fld>
            <a:endParaRPr lang="sv-SE"/>
          </a:p>
        </p:txBody>
      </p:sp>
    </p:spTree>
    <p:extLst>
      <p:ext uri="{BB962C8B-B14F-4D97-AF65-F5344CB8AC3E}">
        <p14:creationId xmlns:p14="http://schemas.microsoft.com/office/powerpoint/2010/main" val="388038973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a:ln/>
        </p:spPr>
        <p:txBody>
          <a:bodyPr/>
          <a:lstStyle>
            <a:lvl1pPr>
              <a:defRPr/>
            </a:lvl1pPr>
          </a:lstStyle>
          <a:p>
            <a:pPr>
              <a:defRPr/>
            </a:pPr>
            <a:r>
              <a:rPr lang="en-US"/>
              <a:t>About the European Science Foundation</a:t>
            </a:r>
            <a:endParaRPr lang="sv-SE"/>
          </a:p>
        </p:txBody>
      </p:sp>
      <p:sp>
        <p:nvSpPr>
          <p:cNvPr id="6" name="Rectangle 14"/>
          <p:cNvSpPr>
            <a:spLocks noGrp="1" noChangeArrowheads="1"/>
          </p:cNvSpPr>
          <p:nvPr>
            <p:ph type="sldNum" sz="quarter" idx="11"/>
          </p:nvPr>
        </p:nvSpPr>
        <p:spPr>
          <a:ln/>
        </p:spPr>
        <p:txBody>
          <a:bodyPr/>
          <a:lstStyle>
            <a:lvl1pPr>
              <a:defRPr/>
            </a:lvl1pPr>
          </a:lstStyle>
          <a:p>
            <a:fld id="{3578A66D-CD8B-5243-B09B-C537F55C3A3D}" type="slidenum">
              <a:rPr lang="sv-SE"/>
              <a:pPr/>
              <a:t>‹#›</a:t>
            </a:fld>
            <a:endParaRPr lang="sv-SE"/>
          </a:p>
        </p:txBody>
      </p:sp>
    </p:spTree>
    <p:extLst>
      <p:ext uri="{BB962C8B-B14F-4D97-AF65-F5344CB8AC3E}">
        <p14:creationId xmlns:p14="http://schemas.microsoft.com/office/powerpoint/2010/main" val="1175717347"/>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79613" y="476250"/>
            <a:ext cx="6707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1979613" y="1600200"/>
            <a:ext cx="6707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37" name="Rectangle 13"/>
          <p:cNvSpPr>
            <a:spLocks noGrp="1" noChangeArrowheads="1"/>
          </p:cNvSpPr>
          <p:nvPr>
            <p:ph type="ftr" sz="quarter" idx="3"/>
          </p:nvPr>
        </p:nvSpPr>
        <p:spPr bwMode="auto">
          <a:xfrm>
            <a:off x="1963738" y="6500813"/>
            <a:ext cx="56324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bg2"/>
                </a:solidFill>
                <a:latin typeface="Arial" charset="0"/>
                <a:ea typeface="+mn-ea"/>
              </a:defRPr>
            </a:lvl1pPr>
          </a:lstStyle>
          <a:p>
            <a:pPr>
              <a:defRPr/>
            </a:pPr>
            <a:r>
              <a:rPr lang="en-US"/>
              <a:t>About the European Science Foundation</a:t>
            </a:r>
            <a:endParaRPr lang="sv-SE"/>
          </a:p>
        </p:txBody>
      </p:sp>
      <p:sp>
        <p:nvSpPr>
          <p:cNvPr id="1038" name="Rectangle 14"/>
          <p:cNvSpPr>
            <a:spLocks noGrp="1" noChangeArrowheads="1"/>
          </p:cNvSpPr>
          <p:nvPr>
            <p:ph type="sldNum" sz="quarter" idx="4"/>
          </p:nvPr>
        </p:nvSpPr>
        <p:spPr bwMode="auto">
          <a:xfrm>
            <a:off x="8027988" y="6500813"/>
            <a:ext cx="687387"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bg2"/>
                </a:solidFill>
                <a:latin typeface="Arial" charset="0"/>
              </a:defRPr>
            </a:lvl1pPr>
          </a:lstStyle>
          <a:p>
            <a:fld id="{17183AE2-0704-144E-8752-CA5F7CA59D76}"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5065" r:id="rId1"/>
    <p:sldLayoutId id="2147485066"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Lst>
  <p:transition xmlns:p14="http://schemas.microsoft.com/office/powerpoint/2010/main">
    <p:fade/>
  </p:transition>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Verdana" pitchFamily="34" charset="0"/>
          <a:ea typeface="ＭＳ Ｐゴシック" charset="0"/>
        </a:defRPr>
      </a:lvl2pPr>
      <a:lvl3pPr algn="l" rtl="0" eaLnBrk="0" fontAlgn="base" hangingPunct="0">
        <a:spcBef>
          <a:spcPct val="0"/>
        </a:spcBef>
        <a:spcAft>
          <a:spcPct val="0"/>
        </a:spcAft>
        <a:defRPr sz="4000">
          <a:solidFill>
            <a:schemeClr val="tx2"/>
          </a:solidFill>
          <a:latin typeface="Verdana" pitchFamily="34" charset="0"/>
          <a:ea typeface="ＭＳ Ｐゴシック" charset="0"/>
        </a:defRPr>
      </a:lvl3pPr>
      <a:lvl4pPr algn="l" rtl="0" eaLnBrk="0" fontAlgn="base" hangingPunct="0">
        <a:spcBef>
          <a:spcPct val="0"/>
        </a:spcBef>
        <a:spcAft>
          <a:spcPct val="0"/>
        </a:spcAft>
        <a:defRPr sz="4000">
          <a:solidFill>
            <a:schemeClr val="tx2"/>
          </a:solidFill>
          <a:latin typeface="Verdana" pitchFamily="34" charset="0"/>
          <a:ea typeface="ＭＳ Ｐゴシック" charset="0"/>
        </a:defRPr>
      </a:lvl4pPr>
      <a:lvl5pPr algn="l" rtl="0" eaLnBrk="0" fontAlgn="base" hangingPunct="0">
        <a:spcBef>
          <a:spcPct val="0"/>
        </a:spcBef>
        <a:spcAft>
          <a:spcPct val="0"/>
        </a:spcAft>
        <a:defRPr sz="4000">
          <a:solidFill>
            <a:schemeClr val="tx2"/>
          </a:solidFill>
          <a:latin typeface="Verdana" pitchFamily="34" charset="0"/>
          <a:ea typeface="ＭＳ Ｐゴシック" charset="0"/>
        </a:defRPr>
      </a:lvl5pPr>
      <a:lvl6pPr marL="457200" algn="l" rtl="0" fontAlgn="base">
        <a:spcBef>
          <a:spcPct val="0"/>
        </a:spcBef>
        <a:spcAft>
          <a:spcPct val="0"/>
        </a:spcAft>
        <a:defRPr sz="4000">
          <a:solidFill>
            <a:schemeClr val="tx2"/>
          </a:solidFill>
          <a:latin typeface="Verdana" pitchFamily="34" charset="0"/>
        </a:defRPr>
      </a:lvl6pPr>
      <a:lvl7pPr marL="914400" algn="l" rtl="0" fontAlgn="base">
        <a:spcBef>
          <a:spcPct val="0"/>
        </a:spcBef>
        <a:spcAft>
          <a:spcPct val="0"/>
        </a:spcAft>
        <a:defRPr sz="4000">
          <a:solidFill>
            <a:schemeClr val="tx2"/>
          </a:solidFill>
          <a:latin typeface="Verdana" pitchFamily="34" charset="0"/>
        </a:defRPr>
      </a:lvl7pPr>
      <a:lvl8pPr marL="1371600" algn="l" rtl="0" fontAlgn="base">
        <a:spcBef>
          <a:spcPct val="0"/>
        </a:spcBef>
        <a:spcAft>
          <a:spcPct val="0"/>
        </a:spcAft>
        <a:defRPr sz="4000">
          <a:solidFill>
            <a:schemeClr val="tx2"/>
          </a:solidFill>
          <a:latin typeface="Verdana" pitchFamily="34" charset="0"/>
        </a:defRPr>
      </a:lvl8pPr>
      <a:lvl9pPr marL="1828800" algn="l"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71550" y="1208088"/>
            <a:ext cx="7129463" cy="720725"/>
          </a:xfrm>
        </p:spPr>
        <p:txBody>
          <a:bodyPr/>
          <a:lstStyle/>
          <a:p>
            <a:pPr algn="ctr"/>
            <a:r>
              <a:rPr lang="ta-IN" sz="2400">
                <a:latin typeface="Arial" charset="0"/>
                <a:cs typeface="Arial" charset="0"/>
              </a:rPr>
              <a:t>ESF </a:t>
            </a:r>
            <a:r>
              <a:rPr lang="en-US" sz="2400">
                <a:latin typeface="Arial" charset="0"/>
                <a:cs typeface="Arial" charset="0"/>
              </a:rPr>
              <a:t>Science Policy Briefing</a:t>
            </a:r>
            <a:r>
              <a:rPr lang="ta-IN" sz="2400">
                <a:latin typeface="Arial" charset="0"/>
                <a:cs typeface="Arial" charset="0"/>
              </a:rPr>
              <a:t> 42</a:t>
            </a:r>
            <a:endParaRPr lang="en-GB" sz="2400">
              <a:latin typeface="Arial" charset="0"/>
              <a:cs typeface="Arial" charset="0"/>
            </a:endParaRPr>
          </a:p>
        </p:txBody>
      </p:sp>
      <p:sp>
        <p:nvSpPr>
          <p:cNvPr id="4099" name="Content Placeholder 2"/>
          <p:cNvSpPr>
            <a:spLocks noGrp="1"/>
          </p:cNvSpPr>
          <p:nvPr>
            <p:ph idx="1"/>
          </p:nvPr>
        </p:nvSpPr>
        <p:spPr>
          <a:xfrm>
            <a:off x="827088" y="1989138"/>
            <a:ext cx="7489825" cy="4868862"/>
          </a:xfrm>
        </p:spPr>
        <p:txBody>
          <a:bodyPr/>
          <a:lstStyle/>
          <a:p>
            <a:pPr marL="0" indent="0" algn="ctr">
              <a:spcBef>
                <a:spcPct val="0"/>
              </a:spcBef>
              <a:spcAft>
                <a:spcPts val="2400"/>
              </a:spcAft>
              <a:buFontTx/>
              <a:buNone/>
            </a:pPr>
            <a:r>
              <a:rPr lang="en-US" sz="3200" b="1" i="1">
                <a:solidFill>
                  <a:schemeClr val="tx2"/>
                </a:solidFill>
                <a:latin typeface="Arial" charset="0"/>
                <a:cs typeface="Arial" charset="0"/>
              </a:rPr>
              <a:t>Research Infrastructures</a:t>
            </a:r>
            <a:br>
              <a:rPr lang="en-US" sz="3200" b="1" i="1">
                <a:solidFill>
                  <a:schemeClr val="tx2"/>
                </a:solidFill>
                <a:latin typeface="Arial" charset="0"/>
                <a:cs typeface="Arial" charset="0"/>
              </a:rPr>
            </a:br>
            <a:r>
              <a:rPr lang="en-US" sz="3200" b="1" i="1">
                <a:solidFill>
                  <a:schemeClr val="tx2"/>
                </a:solidFill>
                <a:latin typeface="Arial" charset="0"/>
                <a:cs typeface="Arial" charset="0"/>
              </a:rPr>
              <a:t>in the Digital Humanities</a:t>
            </a:r>
            <a:r>
              <a:rPr lang="sv-SE" i="1">
                <a:solidFill>
                  <a:schemeClr val="tx2"/>
                </a:solidFill>
                <a:latin typeface="Arial" charset="0"/>
                <a:cs typeface="Arial" charset="0"/>
              </a:rPr>
              <a:t/>
            </a:r>
            <a:br>
              <a:rPr lang="sv-SE" i="1">
                <a:solidFill>
                  <a:schemeClr val="tx2"/>
                </a:solidFill>
                <a:latin typeface="Arial" charset="0"/>
                <a:cs typeface="Arial" charset="0"/>
              </a:rPr>
            </a:br>
            <a:endParaRPr lang="en-US" i="1">
              <a:solidFill>
                <a:schemeClr val="tx2"/>
              </a:solidFill>
              <a:latin typeface="Arial" charset="0"/>
              <a:cs typeface="Arial" charset="0"/>
            </a:endParaRPr>
          </a:p>
          <a:p>
            <a:pPr marL="0" indent="0" algn="ctr">
              <a:spcBef>
                <a:spcPct val="0"/>
              </a:spcBef>
              <a:spcAft>
                <a:spcPts val="2400"/>
              </a:spcAft>
              <a:buFontTx/>
              <a:buNone/>
            </a:pPr>
            <a:r>
              <a:rPr lang="en-US" i="1">
                <a:solidFill>
                  <a:schemeClr val="tx2"/>
                </a:solidFill>
                <a:latin typeface="Arial" charset="0"/>
                <a:cs typeface="Arial" charset="0"/>
              </a:rPr>
              <a:t>MERIL/MOFRI Final Workshop</a:t>
            </a:r>
            <a:r>
              <a:rPr lang="sv-SE" i="1">
                <a:solidFill>
                  <a:schemeClr val="tx2"/>
                </a:solidFill>
                <a:latin typeface="Arial" charset="0"/>
                <a:cs typeface="Arial" charset="0"/>
              </a:rPr>
              <a:t/>
            </a:r>
            <a:br>
              <a:rPr lang="sv-SE" i="1">
                <a:solidFill>
                  <a:schemeClr val="tx2"/>
                </a:solidFill>
                <a:latin typeface="Arial" charset="0"/>
                <a:cs typeface="Arial" charset="0"/>
              </a:rPr>
            </a:br>
            <a:r>
              <a:rPr lang="ta-IN" i="1">
                <a:solidFill>
                  <a:schemeClr val="tx2"/>
                </a:solidFill>
                <a:latin typeface="Arial" charset="0"/>
                <a:cs typeface="Arial" charset="0"/>
              </a:rPr>
              <a:t>Strasbourg</a:t>
            </a:r>
            <a:r>
              <a:rPr lang="sv-SE" i="1">
                <a:solidFill>
                  <a:schemeClr val="tx2"/>
                </a:solidFill>
                <a:latin typeface="Arial" charset="0"/>
                <a:cs typeface="Arial" charset="0"/>
              </a:rPr>
              <a:t>, 1</a:t>
            </a:r>
            <a:r>
              <a:rPr lang="ta-IN" i="1">
                <a:solidFill>
                  <a:schemeClr val="tx2"/>
                </a:solidFill>
                <a:latin typeface="Arial" charset="0"/>
                <a:cs typeface="Arial" charset="0"/>
              </a:rPr>
              <a:t>2-13 November 2012</a:t>
            </a:r>
            <a:endParaRPr lang="sv-SE" i="1">
              <a:solidFill>
                <a:schemeClr val="tx2"/>
              </a:solidFill>
              <a:latin typeface="Arial" charset="0"/>
              <a:cs typeface="Arial" charset="0"/>
            </a:endParaRPr>
          </a:p>
          <a:p>
            <a:pPr marL="0" indent="0" algn="ctr">
              <a:spcBef>
                <a:spcPct val="0"/>
              </a:spcBef>
              <a:buFontTx/>
              <a:buNone/>
            </a:pPr>
            <a:r>
              <a:rPr lang="sv-SE" b="1">
                <a:solidFill>
                  <a:schemeClr val="tx2"/>
                </a:solidFill>
                <a:latin typeface="Arial" charset="0"/>
                <a:cs typeface="Arial" charset="0"/>
              </a:rPr>
              <a:t>Milena </a:t>
            </a:r>
            <a:r>
              <a:rPr lang="hr-HR" b="1">
                <a:solidFill>
                  <a:schemeClr val="tx2"/>
                </a:solidFill>
                <a:latin typeface="Arial" charset="0"/>
                <a:cs typeface="Arial" charset="0"/>
              </a:rPr>
              <a:t>Žic Fuchs</a:t>
            </a:r>
            <a:r>
              <a:rPr lang="en-US" b="1">
                <a:solidFill>
                  <a:schemeClr val="tx2"/>
                </a:solidFill>
                <a:latin typeface="Arial" charset="0"/>
                <a:cs typeface="Arial" charset="0"/>
              </a:rPr>
              <a:t/>
            </a:r>
            <a:br>
              <a:rPr lang="en-US" b="1">
                <a:solidFill>
                  <a:schemeClr val="tx2"/>
                </a:solidFill>
                <a:latin typeface="Arial" charset="0"/>
                <a:cs typeface="Arial" charset="0"/>
              </a:rPr>
            </a:br>
            <a:r>
              <a:rPr lang="hr-HR" sz="1800" b="1">
                <a:solidFill>
                  <a:schemeClr val="tx2"/>
                </a:solidFill>
                <a:latin typeface="Arial" charset="0"/>
                <a:cs typeface="Arial" charset="0"/>
              </a:rPr>
              <a:t>Chair of the </a:t>
            </a:r>
            <a:r>
              <a:rPr lang="en-US" sz="1800" b="1">
                <a:solidFill>
                  <a:schemeClr val="tx2"/>
                </a:solidFill>
                <a:latin typeface="Arial" charset="0"/>
                <a:cs typeface="Arial" charset="0"/>
              </a:rPr>
              <a:t>Standing Committee for the Humanities</a:t>
            </a:r>
            <a:r>
              <a:rPr lang="hr-HR" sz="1800" b="1">
                <a:solidFill>
                  <a:schemeClr val="tx2"/>
                </a:solidFill>
                <a:latin typeface="Arial" charset="0"/>
                <a:cs typeface="Arial" charset="0"/>
              </a:rPr>
              <a:t>, ESF</a:t>
            </a:r>
            <a:r>
              <a:rPr lang="en-US" sz="1800" b="1">
                <a:solidFill>
                  <a:schemeClr val="tx2"/>
                </a:solidFill>
                <a:latin typeface="Arial" charset="0"/>
                <a:cs typeface="Arial" charset="0"/>
              </a:rPr>
              <a:t/>
            </a:r>
            <a:br>
              <a:rPr lang="en-US" sz="1800" b="1">
                <a:solidFill>
                  <a:schemeClr val="tx2"/>
                </a:solidFill>
                <a:latin typeface="Arial" charset="0"/>
                <a:cs typeface="Arial" charset="0"/>
              </a:rPr>
            </a:br>
            <a:r>
              <a:rPr lang="en-US" sz="1800" b="1">
                <a:solidFill>
                  <a:schemeClr val="tx2"/>
                </a:solidFill>
                <a:latin typeface="Arial" charset="0"/>
                <a:cs typeface="Arial" charset="0"/>
              </a:rPr>
              <a:t>University of Zagreb, Faculty of Humanities and Social Sciences</a:t>
            </a:r>
            <a:endParaRPr lang="hr-HR" sz="1800" b="1">
              <a:solidFill>
                <a:schemeClr val="tx2"/>
              </a:solidFill>
              <a:latin typeface="Arial" charset="0"/>
              <a:cs typeface="Arial" charset="0"/>
            </a:endParaRPr>
          </a:p>
          <a:p>
            <a:pPr marL="0" indent="0" algn="ctr">
              <a:spcBef>
                <a:spcPct val="0"/>
              </a:spcBef>
              <a:buFontTx/>
              <a:buNone/>
            </a:pPr>
            <a:endParaRPr lang="hr-HR" sz="1800" b="1">
              <a:solidFill>
                <a:schemeClr val="tx2"/>
              </a:solidFill>
              <a:latin typeface="Arial" charset="0"/>
              <a:cs typeface="Arial" charset="0"/>
            </a:endParaRPr>
          </a:p>
          <a:p>
            <a:pPr marL="0" indent="0" algn="ctr">
              <a:spcBef>
                <a:spcPct val="0"/>
              </a:spcBef>
              <a:buFontTx/>
              <a:buNone/>
            </a:pPr>
            <a:r>
              <a:rPr lang="sv-SE" b="1">
                <a:solidFill>
                  <a:schemeClr val="tx2"/>
                </a:solidFill>
                <a:latin typeface="Arial" charset="0"/>
                <a:cs typeface="Arial" charset="0"/>
              </a:rPr>
              <a:t>M</a:t>
            </a:r>
            <a:r>
              <a:rPr lang="hr-HR" b="1">
                <a:solidFill>
                  <a:schemeClr val="tx2"/>
                </a:solidFill>
                <a:latin typeface="Arial" charset="0"/>
                <a:cs typeface="Arial" charset="0"/>
              </a:rPr>
              <a:t>arko Tadić</a:t>
            </a:r>
            <a:r>
              <a:rPr lang="en-US" b="1">
                <a:solidFill>
                  <a:schemeClr val="tx2"/>
                </a:solidFill>
                <a:latin typeface="Arial" charset="0"/>
                <a:cs typeface="Arial" charset="0"/>
              </a:rPr>
              <a:t/>
            </a:r>
            <a:br>
              <a:rPr lang="en-US" b="1">
                <a:solidFill>
                  <a:schemeClr val="tx2"/>
                </a:solidFill>
                <a:latin typeface="Arial" charset="0"/>
                <a:cs typeface="Arial" charset="0"/>
              </a:rPr>
            </a:br>
            <a:r>
              <a:rPr lang="en-US" sz="1800" b="1">
                <a:solidFill>
                  <a:schemeClr val="tx2"/>
                </a:solidFill>
                <a:latin typeface="Arial" charset="0"/>
                <a:cs typeface="Arial" charset="0"/>
              </a:rPr>
              <a:t>University of Zagreb, Faculty of Humanities and Social Sciences</a:t>
            </a:r>
            <a:endParaRPr lang="en-GB" sz="1800">
              <a:latin typeface="Arial" charset="0"/>
              <a:cs typeface="Arial" charset="0"/>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45889272-5023-3843-BDFC-D642FCCF39CC}" type="slidenum">
              <a:rPr lang="sv-SE" sz="1200">
                <a:solidFill>
                  <a:srgbClr val="FF0000"/>
                </a:solidFill>
                <a:latin typeface="Arial" charset="0"/>
              </a:rPr>
              <a:pPr eaLnBrk="1" hangingPunct="1"/>
              <a:t>1</a:t>
            </a:fld>
            <a:endParaRPr lang="sv-SE" sz="1200">
              <a:solidFill>
                <a:srgbClr val="FF0000"/>
              </a:solidFill>
              <a:latin typeface="Arial" charset="0"/>
            </a:endParaRPr>
          </a:p>
        </p:txBody>
      </p:sp>
      <p:sp>
        <p:nvSpPr>
          <p:cNvPr id="4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196975"/>
            <a:ext cx="54308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ED142757-4DBA-6040-AD6F-30CF45228BDA}" type="slidenum">
              <a:rPr lang="sv-SE" sz="1200">
                <a:solidFill>
                  <a:srgbClr val="FF0000"/>
                </a:solidFill>
                <a:latin typeface="Arial" charset="0"/>
              </a:rPr>
              <a:pPr eaLnBrk="1" hangingPunct="1"/>
              <a:t>10</a:t>
            </a:fld>
            <a:endParaRPr lang="sv-SE" sz="1200">
              <a:solidFill>
                <a:srgbClr val="FF0000"/>
              </a:solidFill>
              <a:latin typeface="Arial" charset="0"/>
            </a:endParaRPr>
          </a:p>
        </p:txBody>
      </p:sp>
      <p:sp>
        <p:nvSpPr>
          <p:cNvPr id="13316"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Academic Recognition</a:t>
            </a:r>
            <a:endParaRPr lang="sv-SE">
              <a:latin typeface="Arial" charset="0"/>
              <a:cs typeface="Arial" charset="0"/>
            </a:endParaRPr>
          </a:p>
        </p:txBody>
      </p:sp>
      <p:sp>
        <p:nvSpPr>
          <p:cNvPr id="6" name="Rectangle 3"/>
          <p:cNvSpPr txBox="1">
            <a:spLocks noChangeArrowheads="1"/>
          </p:cNvSpPr>
          <p:nvPr/>
        </p:nvSpPr>
        <p:spPr bwMode="auto">
          <a:xfrm>
            <a:off x="3779838" y="1341438"/>
            <a:ext cx="5184775"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change </a:t>
            </a:r>
            <a:r>
              <a:rPr lang="hr-HR" sz="1600" kern="0">
                <a:latin typeface="Arial" pitchFamily="34" charset="0"/>
                <a:ea typeface="+mn-ea"/>
                <a:cs typeface="Arial" pitchFamily="34" charset="0"/>
              </a:rPr>
              <a:t>in </a:t>
            </a:r>
            <a:r>
              <a:rPr lang="hr-HR" sz="1600" b="1" kern="0">
                <a:latin typeface="Arial" pitchFamily="34" charset="0"/>
                <a:ea typeface="+mn-ea"/>
                <a:cs typeface="Arial" pitchFamily="34" charset="0"/>
              </a:rPr>
              <a:t>academic </a:t>
            </a:r>
            <a:r>
              <a:rPr lang="en-US" sz="1600" b="1" kern="0">
                <a:latin typeface="Arial" pitchFamily="34" charset="0"/>
                <a:ea typeface="+mn-ea"/>
                <a:cs typeface="Arial" pitchFamily="34" charset="0"/>
              </a:rPr>
              <a:t>culture</a:t>
            </a:r>
            <a:endParaRPr lang="hr-HR" sz="1600" b="1"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recognition </a:t>
            </a:r>
            <a:r>
              <a:rPr lang="hr-HR" sz="1600" kern="0">
                <a:latin typeface="Arial" pitchFamily="34" charset="0"/>
                <a:ea typeface="+mn-ea"/>
                <a:cs typeface="Arial" pitchFamily="34" charset="0"/>
              </a:rPr>
              <a:t>of</a:t>
            </a:r>
            <a:r>
              <a:rPr lang="en-US" sz="1600" kern="0">
                <a:latin typeface="Arial" pitchFamily="34" charset="0"/>
                <a:ea typeface="+mn-ea"/>
                <a:cs typeface="Arial" pitchFamily="34" charset="0"/>
              </a:rPr>
              <a:t> process-oriented character of digital publications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establishment of more comprehensive mechanisms (including peer review) to secure scholarly reliability and recognition of research </a:t>
            </a:r>
            <a:r>
              <a:rPr lang="hr-HR" sz="1600" kern="0">
                <a:latin typeface="Arial" pitchFamily="34" charset="0"/>
                <a:ea typeface="+mn-ea"/>
                <a:cs typeface="Arial" pitchFamily="34" charset="0"/>
              </a:rPr>
              <a:t>within and </a:t>
            </a:r>
            <a:r>
              <a:rPr lang="en-US" sz="1600" kern="0">
                <a:latin typeface="Arial" pitchFamily="34" charset="0"/>
                <a:ea typeface="+mn-ea"/>
                <a:cs typeface="Arial" pitchFamily="34" charset="0"/>
              </a:rPr>
              <a:t>across</a:t>
            </a:r>
            <a:r>
              <a:rPr lang="hr-HR" sz="1600" kern="0">
                <a:latin typeface="Arial" pitchFamily="34" charset="0"/>
                <a:ea typeface="+mn-ea"/>
                <a:cs typeface="Arial" pitchFamily="34" charset="0"/>
              </a:rPr>
              <a:t> RI</a:t>
            </a:r>
            <a:endParaRPr lang="en-US"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fostering of interdisciplinary tools and teams</a:t>
            </a:r>
            <a:endParaRPr lang="hr-HR" sz="1600" kern="0">
              <a:latin typeface="Arial" pitchFamily="34" charset="0"/>
              <a:ea typeface="+mn-ea"/>
              <a:cs typeface="Arial" pitchFamily="34" charset="0"/>
            </a:endParaRPr>
          </a:p>
          <a:p>
            <a:pPr marL="1095375" lvl="2"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while </a:t>
            </a:r>
            <a:r>
              <a:rPr lang="en-US" sz="1600" kern="0">
                <a:latin typeface="Arial" pitchFamily="34" charset="0"/>
                <a:ea typeface="+mn-ea"/>
                <a:cs typeface="Arial" pitchFamily="34" charset="0"/>
              </a:rPr>
              <a:t>all contributing specialist roles and competences are recognised and rewarded</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implementation of targeted advocacy</a:t>
            </a:r>
            <a:endParaRPr lang="hr-HR" sz="1600" kern="0">
              <a:latin typeface="Arial" pitchFamily="34" charset="0"/>
              <a:ea typeface="+mn-ea"/>
              <a:cs typeface="Arial" pitchFamily="34" charset="0"/>
            </a:endParaRPr>
          </a:p>
          <a:p>
            <a:pPr marL="1095375" lvl="2"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e.g., for emerging cross-disciplinary fields and </a:t>
            </a:r>
            <a:r>
              <a:rPr lang="hr-HR" sz="1600" kern="0">
                <a:latin typeface="Arial" pitchFamily="34" charset="0"/>
                <a:ea typeface="+mn-ea"/>
                <a:cs typeface="Arial" pitchFamily="34" charset="0"/>
              </a:rPr>
              <a:t>their </a:t>
            </a:r>
            <a:r>
              <a:rPr lang="en-US" sz="1600" kern="0">
                <a:latin typeface="Arial" pitchFamily="34" charset="0"/>
                <a:ea typeface="+mn-ea"/>
                <a:cs typeface="Arial" pitchFamily="34" charset="0"/>
              </a:rPr>
              <a:t>relevant academic recognition</a:t>
            </a:r>
          </a:p>
        </p:txBody>
      </p:sp>
      <p:sp>
        <p:nvSpPr>
          <p:cNvPr id="1331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
        <p:nvSpPr>
          <p:cNvPr id="7" name="TextBox 6"/>
          <p:cNvSpPr txBox="1">
            <a:spLocks noChangeArrowheads="1"/>
          </p:cNvSpPr>
          <p:nvPr/>
        </p:nvSpPr>
        <p:spPr bwMode="auto">
          <a:xfrm>
            <a:off x="0" y="6092825"/>
            <a:ext cx="48593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en-US" sz="1200">
                <a:latin typeface="Arial" charset="0"/>
                <a:cs typeface="Arial" charset="0"/>
              </a:rPr>
              <a:t>The traditional scholarly information continuum and</a:t>
            </a:r>
            <a:r>
              <a:rPr lang="hr-HR" sz="1200">
                <a:latin typeface="Arial" charset="0"/>
                <a:cs typeface="Arial" charset="0"/>
              </a:rPr>
              <a:t> </a:t>
            </a:r>
            <a:r>
              <a:rPr lang="en-US" sz="1200">
                <a:latin typeface="Arial" charset="0"/>
                <a:cs typeface="Arial" charset="0"/>
              </a:rPr>
              <a:t>de-constructionist scholarly information continuum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dissolve">
                                      <p:cBhvr>
                                        <p:cTn id="21" dur="500"/>
                                        <p:tgtEl>
                                          <p:spTgt spid="1536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1000"/>
                                        <p:tgtEl>
                                          <p:spTgt spid="6">
                                            <p:txEl>
                                              <p:pRg st="5" end="5"/>
                                            </p:txEl>
                                          </p:spTgt>
                                        </p:tgtEl>
                                      </p:cBhvr>
                                    </p:animEffect>
                                    <p:anim calcmode="lin" valueType="num">
                                      <p:cBhvr>
                                        <p:cTn id="4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Effect transition="in" filter="fade">
                                      <p:cBhvr>
                                        <p:cTn id="53" dur="1000"/>
                                        <p:tgtEl>
                                          <p:spTgt spid="6">
                                            <p:txEl>
                                              <p:pRg st="6" end="6"/>
                                            </p:txEl>
                                          </p:spTgt>
                                        </p:tgtEl>
                                      </p:cBhvr>
                                    </p:animEffect>
                                    <p:anim calcmode="lin" valueType="num">
                                      <p:cBhvr>
                                        <p:cTn id="5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3213100"/>
            <a:ext cx="521652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EBA80733-6A68-B443-BBFB-04F310BCE484}" type="slidenum">
              <a:rPr lang="sv-SE" sz="1200">
                <a:solidFill>
                  <a:srgbClr val="FF0000"/>
                </a:solidFill>
                <a:latin typeface="Arial" charset="0"/>
              </a:rPr>
              <a:pPr eaLnBrk="1" hangingPunct="1"/>
              <a:t>11</a:t>
            </a:fld>
            <a:endParaRPr lang="sv-SE" sz="1200">
              <a:solidFill>
                <a:srgbClr val="FF0000"/>
              </a:solidFill>
              <a:latin typeface="Arial" charset="0"/>
            </a:endParaRPr>
          </a:p>
        </p:txBody>
      </p:sp>
      <p:sp>
        <p:nvSpPr>
          <p:cNvPr id="14340"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Digital Research</a:t>
            </a:r>
            <a:r>
              <a:rPr lang="hr-HR">
                <a:latin typeface="Arial" charset="0"/>
                <a:cs typeface="Arial" charset="0"/>
              </a:rPr>
              <a:t> </a:t>
            </a:r>
            <a:r>
              <a:rPr lang="en-US">
                <a:latin typeface="Arial" charset="0"/>
                <a:cs typeface="Arial" charset="0"/>
              </a:rPr>
              <a:t>in the Humanities:</a:t>
            </a:r>
            <a:br>
              <a:rPr lang="en-US">
                <a:latin typeface="Arial" charset="0"/>
                <a:cs typeface="Arial" charset="0"/>
              </a:rPr>
            </a:br>
            <a:r>
              <a:rPr lang="en-US">
                <a:latin typeface="Arial" charset="0"/>
                <a:cs typeface="Arial" charset="0"/>
              </a:rPr>
              <a:t>who is responsible for RIs?</a:t>
            </a:r>
            <a:endParaRPr lang="sv-SE">
              <a:latin typeface="Arial" charset="0"/>
              <a:cs typeface="Arial" charset="0"/>
            </a:endParaRPr>
          </a:p>
        </p:txBody>
      </p:sp>
      <p:sp>
        <p:nvSpPr>
          <p:cNvPr id="6" name="Rectangle 3"/>
          <p:cNvSpPr txBox="1">
            <a:spLocks noChangeArrowheads="1"/>
          </p:cNvSpPr>
          <p:nvPr/>
        </p:nvSpPr>
        <p:spPr bwMode="auto">
          <a:xfrm>
            <a:off x="250825" y="1341438"/>
            <a:ext cx="8893175"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with smartphones it is </a:t>
            </a:r>
            <a:r>
              <a:rPr lang="en-US" sz="1600" kern="0">
                <a:latin typeface="Arial" pitchFamily="34" charset="0"/>
                <a:ea typeface="+mn-ea"/>
                <a:cs typeface="Arial" pitchFamily="34" charset="0"/>
              </a:rPr>
              <a:t>common for the general</a:t>
            </a:r>
            <a:r>
              <a:rPr lang="hr-HR" sz="1600" kern="0">
                <a:latin typeface="Arial" pitchFamily="34" charset="0"/>
                <a:ea typeface="+mn-ea"/>
                <a:cs typeface="Arial" pitchFamily="34" charset="0"/>
              </a:rPr>
              <a:t> </a:t>
            </a:r>
            <a:r>
              <a:rPr lang="en-US" sz="1600" kern="0">
                <a:latin typeface="Arial" pitchFamily="34" charset="0"/>
                <a:ea typeface="+mn-ea"/>
                <a:cs typeface="Arial" pitchFamily="34" charset="0"/>
              </a:rPr>
              <a:t>user to choose across thousands of standardised apps for special</a:t>
            </a:r>
            <a:r>
              <a:rPr lang="hr-HR" sz="1600" kern="0">
                <a:latin typeface="Arial" pitchFamily="34" charset="0"/>
                <a:ea typeface="+mn-ea"/>
                <a:cs typeface="Arial" pitchFamily="34" charset="0"/>
              </a:rPr>
              <a:t> </a:t>
            </a:r>
            <a:r>
              <a:rPr lang="en-US" sz="1600" kern="0">
                <a:latin typeface="Arial" pitchFamily="34" charset="0"/>
                <a:ea typeface="+mn-ea"/>
                <a:cs typeface="Arial" pitchFamily="34" charset="0"/>
              </a:rPr>
              <a:t>purposes. Similar facilities in the Digital Humanities?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established standards are rare</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researcher may lack a critical mass of digital data and material</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still few incentives in academia to undertake digital research</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urgent need for</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standards for metadata</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organisation and interlinking of</a:t>
            </a:r>
            <a:br>
              <a:rPr lang="en-US" sz="1600" kern="0">
                <a:latin typeface="Arial" pitchFamily="34" charset="0"/>
                <a:ea typeface="+mn-ea"/>
                <a:cs typeface="Arial" pitchFamily="34" charset="0"/>
              </a:rPr>
            </a:br>
            <a:r>
              <a:rPr lang="en-US" sz="1600" kern="0">
                <a:latin typeface="Arial" pitchFamily="34" charset="0"/>
                <a:ea typeface="+mn-ea"/>
                <a:cs typeface="Arial" pitchFamily="34" charset="0"/>
              </a:rPr>
              <a:t>data and texts (e.g. semantic web)</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OA, PA publishing in text and</a:t>
            </a:r>
            <a:br>
              <a:rPr lang="en-US" sz="1600" kern="0">
                <a:latin typeface="Arial" pitchFamily="34" charset="0"/>
                <a:ea typeface="+mn-ea"/>
                <a:cs typeface="Arial" pitchFamily="34" charset="0"/>
              </a:rPr>
            </a:br>
            <a:r>
              <a:rPr lang="en-US" sz="1600" kern="0">
                <a:latin typeface="Arial" pitchFamily="34" charset="0"/>
                <a:ea typeface="+mn-ea"/>
                <a:cs typeface="Arial" pitchFamily="34" charset="0"/>
              </a:rPr>
              <a:t>data repositories</a:t>
            </a:r>
          </a:p>
        </p:txBody>
      </p:sp>
      <p:sp>
        <p:nvSpPr>
          <p:cNvPr id="1434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
        <p:nvSpPr>
          <p:cNvPr id="7" name="TextBox 6"/>
          <p:cNvSpPr txBox="1">
            <a:spLocks noChangeArrowheads="1"/>
          </p:cNvSpPr>
          <p:nvPr/>
        </p:nvSpPr>
        <p:spPr bwMode="auto">
          <a:xfrm>
            <a:off x="431800" y="6092825"/>
            <a:ext cx="5148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algn="r" eaLnBrk="1" hangingPunct="1"/>
            <a:r>
              <a:rPr lang="en-US" sz="1200">
                <a:latin typeface="Arial" charset="0"/>
                <a:cs typeface="Arial" charset="0"/>
              </a:rPr>
              <a:t>INF-Project Research Network and Database System (FuD)</a:t>
            </a:r>
            <a:br>
              <a:rPr lang="en-US" sz="1200">
                <a:latin typeface="Arial" charset="0"/>
                <a:cs typeface="Arial" charset="0"/>
              </a:rPr>
            </a:br>
            <a:r>
              <a:rPr lang="en-US" sz="1200">
                <a:latin typeface="Arial" charset="0"/>
                <a:cs typeface="Arial" charset="0"/>
              </a:rPr>
              <a:t>– CRC 600 Strangers and Poor People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6390"/>
                                        </p:tgtEl>
                                        <p:attrNameLst>
                                          <p:attrName>style.visibility</p:attrName>
                                        </p:attrNameLst>
                                      </p:cBhvr>
                                      <p:to>
                                        <p:strVal val="visible"/>
                                      </p:to>
                                    </p:set>
                                    <p:animEffect transition="in" filter="dissolve">
                                      <p:cBhvr>
                                        <p:cTn id="29" dur="500"/>
                                        <p:tgtEl>
                                          <p:spTgt spid="1639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1000"/>
                                        <p:tgtEl>
                                          <p:spTgt spid="6">
                                            <p:txEl>
                                              <p:pRg st="7" end="7"/>
                                            </p:txEl>
                                          </p:spTgt>
                                        </p:tgtEl>
                                      </p:cBhvr>
                                    </p:animEffect>
                                    <p:anim calcmode="lin" valueType="num">
                                      <p:cBhvr>
                                        <p:cTn id="5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E18847CA-3650-954B-A997-9B00127962B4}" type="slidenum">
              <a:rPr lang="sv-SE" sz="1200">
                <a:solidFill>
                  <a:srgbClr val="FF0000"/>
                </a:solidFill>
                <a:latin typeface="Arial" charset="0"/>
              </a:rPr>
              <a:pPr eaLnBrk="1" hangingPunct="1"/>
              <a:t>12</a:t>
            </a:fld>
            <a:endParaRPr lang="sv-SE" sz="1200">
              <a:solidFill>
                <a:srgbClr val="FF0000"/>
              </a:solidFill>
              <a:latin typeface="Arial" charset="0"/>
            </a:endParaRPr>
          </a:p>
        </p:txBody>
      </p:sp>
      <p:sp>
        <p:nvSpPr>
          <p:cNvPr id="15363"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Who is responsible for RIs?</a:t>
            </a:r>
            <a:endParaRPr lang="sv-SE">
              <a:latin typeface="Arial" charset="0"/>
              <a:cs typeface="Arial" charset="0"/>
            </a:endParaRPr>
          </a:p>
        </p:txBody>
      </p:sp>
      <p:sp>
        <p:nvSpPr>
          <p:cNvPr id="6" name="Rectangle 3"/>
          <p:cNvSpPr txBox="1">
            <a:spLocks noChangeArrowheads="1"/>
          </p:cNvSpPr>
          <p:nvPr/>
        </p:nvSpPr>
        <p:spPr bwMode="auto">
          <a:xfrm>
            <a:off x="250825" y="1341438"/>
            <a:ext cx="8893175"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current challenges in Digital Humanities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digital research is mainly project driven: small scattered groups, short timescales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digital data and documents are volatile: they need long-term preservation</a:t>
            </a:r>
            <a:r>
              <a:rPr lang="ta-IN" sz="1600" kern="0">
                <a:latin typeface="Arial" pitchFamily="34" charset="0"/>
                <a:ea typeface="+mn-ea"/>
                <a:cs typeface="Arial" pitchFamily="34" charset="0"/>
              </a:rPr>
              <a:t> (e.g. PIDs)</a:t>
            </a:r>
            <a:endParaRPr lang="en-US"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digital objects </a:t>
            </a:r>
            <a:r>
              <a:rPr lang="ta-IN" sz="1600" kern="0">
                <a:latin typeface="Arial" pitchFamily="34" charset="0"/>
                <a:ea typeface="+mn-ea"/>
                <a:cs typeface="Arial" pitchFamily="34" charset="0"/>
              </a:rPr>
              <a:t>must be available </a:t>
            </a:r>
            <a:r>
              <a:rPr lang="en-US" sz="1600" kern="0">
                <a:latin typeface="Arial" pitchFamily="34" charset="0"/>
                <a:ea typeface="+mn-ea"/>
                <a:cs typeface="Arial" pitchFamily="34" charset="0"/>
              </a:rPr>
              <a:t>to be consulted for a long period: they need institutions responsible for maintaining them for future generations of researchers</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every researcher in the Humanities in Europe must be assured of finding a service provider for</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their digital research activities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short-term accessibility</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long-term preservation of data and publications</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key dimension to the this objective</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concept of a Europe-wide RI for Humanities with strong (virtual) centres (</a:t>
            </a:r>
            <a:r>
              <a:rPr lang="ta-IN" sz="1600" kern="0">
                <a:latin typeface="Arial" pitchFamily="34" charset="0"/>
                <a:ea typeface="+mn-ea"/>
                <a:cs typeface="Arial" pitchFamily="34" charset="0"/>
              </a:rPr>
              <a:t>e.g. like </a:t>
            </a:r>
            <a:r>
              <a:rPr lang="en-US" sz="1600" kern="0">
                <a:latin typeface="Arial" pitchFamily="34" charset="0"/>
                <a:ea typeface="+mn-ea"/>
                <a:cs typeface="Arial" pitchFamily="34" charset="0"/>
              </a:rPr>
              <a:t>in</a:t>
            </a:r>
            <a:r>
              <a:rPr lang="ta-IN" sz="1600" kern="0">
                <a:latin typeface="Arial" pitchFamily="34" charset="0"/>
                <a:ea typeface="+mn-ea"/>
                <a:cs typeface="Arial" pitchFamily="34" charset="0"/>
              </a:rPr>
              <a:t/>
            </a:r>
            <a:br>
              <a:rPr lang="ta-IN" sz="1600" kern="0">
                <a:latin typeface="Arial" pitchFamily="34" charset="0"/>
                <a:ea typeface="+mn-ea"/>
                <a:cs typeface="Arial" pitchFamily="34" charset="0"/>
              </a:rPr>
            </a:br>
            <a:r>
              <a:rPr lang="ta-IN" sz="1600" kern="0">
                <a:latin typeface="Arial" pitchFamily="34" charset="0"/>
                <a:ea typeface="+mn-ea"/>
                <a:cs typeface="Arial" pitchFamily="34" charset="0"/>
              </a:rPr>
              <a:t>CLARIN-ERIC or </a:t>
            </a:r>
            <a:r>
              <a:rPr lang="en-US" sz="1600" kern="0">
                <a:latin typeface="Arial" pitchFamily="34" charset="0"/>
                <a:ea typeface="+mn-ea"/>
                <a:cs typeface="Arial" pitchFamily="34" charset="0"/>
              </a:rPr>
              <a:t>DARIAH</a:t>
            </a:r>
            <a:r>
              <a:rPr lang="ta-IN" sz="1600" kern="0">
                <a:latin typeface="Arial" pitchFamily="34" charset="0"/>
                <a:ea typeface="+mn-ea"/>
                <a:cs typeface="Arial" pitchFamily="34" charset="0"/>
              </a:rPr>
              <a:t> project</a:t>
            </a:r>
            <a:r>
              <a:rPr lang="en-US" sz="1600" kern="0">
                <a:latin typeface="Arial" pitchFamily="34" charset="0"/>
                <a:ea typeface="+mn-ea"/>
                <a:cs typeface="Arial" pitchFamily="34" charset="0"/>
              </a:rPr>
              <a:t>)</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designed to support the development, promotion and implementation of shared protocols and standards</a:t>
            </a:r>
          </a:p>
        </p:txBody>
      </p:sp>
      <p:sp>
        <p:nvSpPr>
          <p:cNvPr id="1536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DF494FEF-5C03-B549-8B2F-984C2676B094}" type="slidenum">
              <a:rPr lang="sv-SE" sz="1200">
                <a:solidFill>
                  <a:srgbClr val="FF0000"/>
                </a:solidFill>
                <a:latin typeface="Arial" charset="0"/>
              </a:rPr>
              <a:pPr eaLnBrk="1" hangingPunct="1"/>
              <a:t>13</a:t>
            </a:fld>
            <a:endParaRPr lang="sv-SE" sz="1200">
              <a:solidFill>
                <a:srgbClr val="FF0000"/>
              </a:solidFill>
              <a:latin typeface="Arial" charset="0"/>
            </a:endParaRPr>
          </a:p>
        </p:txBody>
      </p:sp>
      <p:sp>
        <p:nvSpPr>
          <p:cNvPr id="16387"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Dissemination and Outreach</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development of RIs that have outreach built into their management plans</a:t>
            </a: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emergence of a new </a:t>
            </a:r>
            <a:r>
              <a:rPr lang="hr-HR" sz="1600" kern="0">
                <a:latin typeface="Arial" pitchFamily="34" charset="0"/>
                <a:ea typeface="+mn-ea"/>
                <a:cs typeface="Arial" pitchFamily="34" charset="0"/>
              </a:rPr>
              <a:t>research </a:t>
            </a:r>
            <a:r>
              <a:rPr lang="en-US" sz="1600" kern="0">
                <a:latin typeface="Arial" pitchFamily="34" charset="0"/>
                <a:ea typeface="+mn-ea"/>
                <a:cs typeface="Arial" pitchFamily="34" charset="0"/>
              </a:rPr>
              <a:t>culture beyond established academic circles</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demonstration and dissemination</a:t>
            </a: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of </a:t>
            </a:r>
            <a:r>
              <a:rPr lang="en-US" sz="1600" kern="0">
                <a:latin typeface="Arial" pitchFamily="34" charset="0"/>
                <a:ea typeface="+mn-ea"/>
                <a:cs typeface="Arial" pitchFamily="34" charset="0"/>
              </a:rPr>
              <a:t>scholarly results of research arising from/facilitated by RIs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of existing models of good practice</a:t>
            </a:r>
            <a:r>
              <a:rPr lang="hr-HR" sz="1600" kern="0">
                <a:latin typeface="Arial" pitchFamily="34" charset="0"/>
                <a:ea typeface="+mn-ea"/>
                <a:cs typeface="Arial" pitchFamily="34" charset="0"/>
              </a:rPr>
              <a:t> </a:t>
            </a:r>
            <a:r>
              <a:rPr lang="en-US" sz="1600" kern="0">
                <a:latin typeface="Arial" pitchFamily="34" charset="0"/>
                <a:ea typeface="+mn-ea"/>
                <a:cs typeface="Arial" pitchFamily="34" charset="0"/>
              </a:rPr>
              <a:t>to </a:t>
            </a:r>
            <a:r>
              <a:rPr lang="hr-HR" sz="1600" kern="0">
                <a:latin typeface="Arial" pitchFamily="34" charset="0"/>
                <a:ea typeface="+mn-ea"/>
                <a:cs typeface="Arial" pitchFamily="34" charset="0"/>
              </a:rPr>
              <a:t>demonstrate </a:t>
            </a:r>
            <a:r>
              <a:rPr lang="en-US" sz="1600" kern="0">
                <a:latin typeface="Arial" pitchFamily="34" charset="0"/>
                <a:ea typeface="+mn-ea"/>
                <a:cs typeface="Arial" pitchFamily="34" charset="0"/>
              </a:rPr>
              <a:t>how to build new and effective community infrastructures and use existing ones</a:t>
            </a:r>
            <a:endParaRPr lang="hr-HR" sz="1600" kern="0">
              <a:latin typeface="Arial" pitchFamily="34" charset="0"/>
              <a:ea typeface="+mn-ea"/>
              <a:cs typeface="Arial" pitchFamily="34" charset="0"/>
            </a:endParaRPr>
          </a:p>
        </p:txBody>
      </p:sp>
      <p:sp>
        <p:nvSpPr>
          <p:cNvPr id="1638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2A5E96FD-C7FC-7B49-BB58-B809D394CDA0}" type="slidenum">
              <a:rPr lang="sv-SE" sz="1200">
                <a:solidFill>
                  <a:srgbClr val="FF0000"/>
                </a:solidFill>
                <a:latin typeface="Arial" charset="0"/>
              </a:rPr>
              <a:pPr eaLnBrk="1" hangingPunct="1"/>
              <a:t>14</a:t>
            </a:fld>
            <a:endParaRPr lang="sv-SE" sz="1200">
              <a:solidFill>
                <a:srgbClr val="FF0000"/>
              </a:solidFill>
              <a:latin typeface="Arial" charset="0"/>
            </a:endParaRPr>
          </a:p>
        </p:txBody>
      </p:sp>
      <p:sp>
        <p:nvSpPr>
          <p:cNvPr id="17411"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Conclusions about SPB</a:t>
            </a:r>
            <a:r>
              <a:rPr lang="ta-IN">
                <a:latin typeface="Arial" charset="0"/>
                <a:cs typeface="Arial" charset="0"/>
              </a:rPr>
              <a:t>42</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the first overview of the state of art of RI in the Humanities from wide-perspective</a:t>
            </a: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positions the Digital Humanities research based on existing and future RI</a:t>
            </a:r>
          </a:p>
          <a:p>
            <a:pPr marL="180975"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the first overview of issues that have to be addressed, geared towards</a:t>
            </a: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funding agencies</a:t>
            </a:r>
          </a:p>
          <a:p>
            <a:pPr marL="1095375" lvl="2"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recognising the importance of RI in the Humanities</a:t>
            </a: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academia</a:t>
            </a:r>
          </a:p>
          <a:p>
            <a:pPr marL="1095375" lvl="2"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triggering off research potentials existing in usage o</a:t>
            </a:r>
            <a:r>
              <a:rPr lang="ta-IN" sz="1600" kern="0">
                <a:latin typeface="Arial" pitchFamily="34" charset="0"/>
                <a:ea typeface="+mn-ea"/>
                <a:cs typeface="Arial" pitchFamily="34" charset="0"/>
              </a:rPr>
              <a:t>f</a:t>
            </a:r>
            <a:r>
              <a:rPr lang="hr-HR" sz="1600" kern="0">
                <a:latin typeface="Arial" pitchFamily="34" charset="0"/>
                <a:ea typeface="+mn-ea"/>
                <a:cs typeface="Arial" pitchFamily="34" charset="0"/>
              </a:rPr>
              <a:t> RI in the Humanities</a:t>
            </a:r>
          </a:p>
        </p:txBody>
      </p:sp>
      <p:sp>
        <p:nvSpPr>
          <p:cNvPr id="1741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2A5E96FD-C7FC-7B49-BB58-B809D394CDA0}" type="slidenum">
              <a:rPr lang="sv-SE" sz="1200">
                <a:solidFill>
                  <a:srgbClr val="FF0000"/>
                </a:solidFill>
                <a:latin typeface="Arial" charset="0"/>
              </a:rPr>
              <a:pPr eaLnBrk="1" hangingPunct="1"/>
              <a:t>15</a:t>
            </a:fld>
            <a:endParaRPr lang="sv-SE" sz="1200">
              <a:solidFill>
                <a:srgbClr val="FF0000"/>
              </a:solidFill>
              <a:latin typeface="Arial" charset="0"/>
            </a:endParaRPr>
          </a:p>
        </p:txBody>
      </p:sp>
      <p:sp>
        <p:nvSpPr>
          <p:cNvPr id="17411" name="Rectangle 2"/>
          <p:cNvSpPr>
            <a:spLocks noGrp="1" noChangeArrowheads="1"/>
          </p:cNvSpPr>
          <p:nvPr>
            <p:ph type="title"/>
          </p:nvPr>
        </p:nvSpPr>
        <p:spPr>
          <a:xfrm>
            <a:off x="2195737" y="188913"/>
            <a:ext cx="6948264" cy="1008062"/>
          </a:xfrm>
        </p:spPr>
        <p:txBody>
          <a:bodyPr/>
          <a:lstStyle/>
          <a:p>
            <a:pPr eaLnBrk="1" hangingPunct="1"/>
            <a:r>
              <a:rPr lang="en-US" sz="2700">
                <a:latin typeface="Arial" charset="0"/>
                <a:cs typeface="Arial" charset="0"/>
              </a:rPr>
              <a:t>Recommendations for the future</a:t>
            </a:r>
            <a:br>
              <a:rPr lang="en-US" sz="2700">
                <a:latin typeface="Arial" charset="0"/>
                <a:cs typeface="Arial" charset="0"/>
              </a:rPr>
            </a:br>
            <a:r>
              <a:rPr lang="en-US" sz="2700">
                <a:latin typeface="Arial" charset="0"/>
                <a:cs typeface="Arial" charset="0"/>
              </a:rPr>
              <a:t>development of MERIL: a view from the</a:t>
            </a:r>
            <a:br>
              <a:rPr lang="en-US" sz="2700">
                <a:latin typeface="Arial" charset="0"/>
                <a:cs typeface="Arial" charset="0"/>
              </a:rPr>
            </a:br>
            <a:r>
              <a:rPr lang="en-US" sz="2700">
                <a:latin typeface="Arial" charset="0"/>
                <a:cs typeface="Arial" charset="0"/>
              </a:rPr>
              <a:t>Humanities</a:t>
            </a: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ea typeface="+mn-ea"/>
                <a:cs typeface="Arial" pitchFamily="34" charset="0"/>
              </a:rPr>
              <a:t>t</a:t>
            </a:r>
            <a:r>
              <a:rPr lang="en-US" sz="1600" kern="0">
                <a:latin typeface="Arial" pitchFamily="34" charset="0"/>
                <a:ea typeface="+mn-ea"/>
                <a:cs typeface="Arial" pitchFamily="34" charset="0"/>
              </a:rPr>
              <a:t>he </a:t>
            </a:r>
            <a:r>
              <a:rPr lang="ta-IN" sz="1600" kern="0">
                <a:latin typeface="Arial" pitchFamily="34" charset="0"/>
                <a:ea typeface="+mn-ea"/>
                <a:cs typeface="Arial" pitchFamily="34" charset="0"/>
              </a:rPr>
              <a:t>MERIL/MOFRI </a:t>
            </a:r>
            <a:r>
              <a:rPr lang="en-US" sz="1600" kern="0">
                <a:latin typeface="Arial" pitchFamily="34" charset="0"/>
                <a:ea typeface="+mn-ea"/>
                <a:cs typeface="Arial" pitchFamily="34" charset="0"/>
              </a:rPr>
              <a:t>will</a:t>
            </a:r>
            <a:endParaRPr lang="ta-IN"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develop recommendations on requirements for </a:t>
            </a:r>
            <a:r>
              <a:rPr lang="ta-IN" sz="1600" kern="0">
                <a:latin typeface="Arial" pitchFamily="34" charset="0"/>
                <a:ea typeface="+mn-ea"/>
                <a:cs typeface="Arial" pitchFamily="34" charset="0"/>
              </a:rPr>
              <a:t>RI</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study the merits and applicability of the European legal framework for </a:t>
            </a:r>
            <a:r>
              <a:rPr lang="ta-IN" sz="1600" kern="0">
                <a:latin typeface="Arial" pitchFamily="34" charset="0"/>
                <a:ea typeface="+mn-ea"/>
                <a:cs typeface="Arial" pitchFamily="34" charset="0"/>
              </a:rPr>
              <a:t>RI</a:t>
            </a:r>
            <a:r>
              <a:rPr lang="en-US" sz="1600" kern="0">
                <a:latin typeface="Arial" pitchFamily="34" charset="0"/>
                <a:ea typeface="+mn-ea"/>
                <a:cs typeface="Arial" pitchFamily="34" charset="0"/>
              </a:rPr>
              <a:t> proposed by the </a:t>
            </a:r>
            <a:r>
              <a:rPr lang="ta-IN" sz="1600" kern="0">
                <a:latin typeface="Arial" pitchFamily="34" charset="0"/>
                <a:ea typeface="+mn-ea"/>
                <a:cs typeface="Arial" pitchFamily="34" charset="0"/>
              </a:rPr>
              <a:t>EC</a:t>
            </a:r>
          </a:p>
          <a:p>
            <a:pPr marL="180975"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ea typeface="+mn-ea"/>
                <a:cs typeface="Arial" pitchFamily="34" charset="0"/>
              </a:rPr>
              <a:t>t</a:t>
            </a:r>
            <a:r>
              <a:rPr lang="en-US" sz="1600" kern="0">
                <a:latin typeface="Arial" pitchFamily="34" charset="0"/>
                <a:ea typeface="+mn-ea"/>
                <a:cs typeface="Arial" pitchFamily="34" charset="0"/>
              </a:rPr>
              <a:t>here is a need to maintain the inventory of national research infrastructures with European and global significanc</a:t>
            </a:r>
            <a:r>
              <a:rPr lang="ta-IN" sz="1600" kern="0">
                <a:latin typeface="Arial" pitchFamily="34" charset="0"/>
                <a:ea typeface="+mn-ea"/>
                <a:cs typeface="Arial" pitchFamily="34" charset="0"/>
              </a:rPr>
              <a:t>e</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cs typeface="Arial" pitchFamily="34" charset="0"/>
              </a:rPr>
              <a:t>specific requirement for data bases and repositories</a:t>
            </a:r>
            <a:r>
              <a:rPr lang="ta-IN" sz="1600" kern="0">
                <a:latin typeface="Arial" pitchFamily="34" charset="0"/>
                <a:cs typeface="Arial" pitchFamily="34" charset="0"/>
              </a:rPr>
              <a:t> as RIs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cs typeface="Arial" pitchFamily="34" charset="0"/>
              </a:rPr>
              <a:t>substantially different</a:t>
            </a:r>
            <a:r>
              <a:rPr lang="ta-IN" sz="1600" kern="0">
                <a:latin typeface="Arial" pitchFamily="34" charset="0"/>
                <a:cs typeface="Arial" pitchFamily="34" charset="0"/>
              </a:rPr>
              <a:t> from other types of RIs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cs typeface="Arial" pitchFamily="34" charset="0"/>
              </a:rPr>
              <a:t>might require special attention</a:t>
            </a:r>
            <a:endParaRPr lang="ta-IN" sz="1600" kern="0">
              <a:latin typeface="Arial" pitchFamily="34" charset="0"/>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cs typeface="Arial" pitchFamily="34" charset="0"/>
              </a:rPr>
              <a:t>t</a:t>
            </a:r>
            <a:r>
              <a:rPr lang="en-US" sz="1600" kern="0">
                <a:latin typeface="Arial" pitchFamily="34" charset="0"/>
                <a:cs typeface="Arial" pitchFamily="34" charset="0"/>
              </a:rPr>
              <a:t>his is paralleling the outcome of the MERIL/MOFRI/ESFRI workshop on European relevance</a:t>
            </a:r>
            <a:endParaRPr lang="ta-IN" sz="1600" kern="0">
              <a:latin typeface="Arial" pitchFamily="34" charset="0"/>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cs typeface="Arial" pitchFamily="34" charset="0"/>
              </a:rPr>
              <a:t>where it was found that for the physical and digital RI’s in the </a:t>
            </a:r>
            <a:r>
              <a:rPr lang="ta-IN" sz="1600" kern="0">
                <a:latin typeface="Arial" pitchFamily="34" charset="0"/>
                <a:cs typeface="Arial" pitchFamily="34" charset="0"/>
              </a:rPr>
              <a:t>SSH</a:t>
            </a:r>
            <a:r>
              <a:rPr lang="en-US" sz="1600" kern="0">
                <a:latin typeface="Arial" pitchFamily="34" charset="0"/>
                <a:cs typeface="Arial" pitchFamily="34" charset="0"/>
              </a:rPr>
              <a:t> further discussion is needed</a:t>
            </a:r>
            <a:endParaRPr lang="ta-IN" sz="1600" kern="0">
              <a:latin typeface="Arial" pitchFamily="34" charset="0"/>
              <a:cs typeface="Arial" pitchFamily="34" charset="0"/>
            </a:endParaRPr>
          </a:p>
        </p:txBody>
      </p:sp>
      <p:sp>
        <p:nvSpPr>
          <p:cNvPr id="1741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extLst>
      <p:ext uri="{BB962C8B-B14F-4D97-AF65-F5344CB8AC3E}">
        <p14:creationId xmlns:p14="http://schemas.microsoft.com/office/powerpoint/2010/main" val="13339163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2A5E96FD-C7FC-7B49-BB58-B809D394CDA0}" type="slidenum">
              <a:rPr lang="sv-SE" sz="1200">
                <a:solidFill>
                  <a:srgbClr val="FF0000"/>
                </a:solidFill>
                <a:latin typeface="Arial" charset="0"/>
              </a:rPr>
              <a:pPr eaLnBrk="1" hangingPunct="1"/>
              <a:t>16</a:t>
            </a:fld>
            <a:endParaRPr lang="sv-SE" sz="1200">
              <a:solidFill>
                <a:srgbClr val="FF0000"/>
              </a:solidFill>
              <a:latin typeface="Arial" charset="0"/>
            </a:endParaRPr>
          </a:p>
        </p:txBody>
      </p:sp>
      <p:sp>
        <p:nvSpPr>
          <p:cNvPr id="17411" name="Rectangle 2"/>
          <p:cNvSpPr>
            <a:spLocks noGrp="1" noChangeArrowheads="1"/>
          </p:cNvSpPr>
          <p:nvPr>
            <p:ph type="title"/>
          </p:nvPr>
        </p:nvSpPr>
        <p:spPr>
          <a:xfrm>
            <a:off x="2195737" y="188913"/>
            <a:ext cx="6948264" cy="1008062"/>
          </a:xfrm>
        </p:spPr>
        <p:txBody>
          <a:bodyPr/>
          <a:lstStyle/>
          <a:p>
            <a:pPr eaLnBrk="1" hangingPunct="1"/>
            <a:r>
              <a:rPr lang="en-US" sz="2700">
                <a:latin typeface="Arial" charset="0"/>
                <a:cs typeface="Arial" charset="0"/>
              </a:rPr>
              <a:t>Recommendations for the future</a:t>
            </a:r>
            <a:br>
              <a:rPr lang="en-US" sz="2700">
                <a:latin typeface="Arial" charset="0"/>
                <a:cs typeface="Arial" charset="0"/>
              </a:rPr>
            </a:br>
            <a:r>
              <a:rPr lang="en-US" sz="2700">
                <a:latin typeface="Arial" charset="0"/>
                <a:cs typeface="Arial" charset="0"/>
              </a:rPr>
              <a:t>development of MERIL: a view from the</a:t>
            </a:r>
            <a:br>
              <a:rPr lang="en-US" sz="2700">
                <a:latin typeface="Arial" charset="0"/>
                <a:cs typeface="Arial" charset="0"/>
              </a:rPr>
            </a:br>
            <a:r>
              <a:rPr lang="en-US" sz="2700">
                <a:latin typeface="Arial" charset="0"/>
                <a:cs typeface="Arial" charset="0"/>
              </a:rPr>
              <a:t>Humanities</a:t>
            </a:r>
            <a:endParaRPr lang="sv-SE" sz="2700">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ea typeface="+mn-ea"/>
                <a:cs typeface="Arial" pitchFamily="34" charset="0"/>
              </a:rPr>
              <a:t>t</a:t>
            </a:r>
            <a:r>
              <a:rPr lang="en-US" sz="1600" kern="0">
                <a:latin typeface="Arial" pitchFamily="34" charset="0"/>
                <a:ea typeface="+mn-ea"/>
                <a:cs typeface="Arial" pitchFamily="34" charset="0"/>
              </a:rPr>
              <a:t>he present input to M</a:t>
            </a:r>
            <a:r>
              <a:rPr lang="ta-IN" sz="1600" kern="0">
                <a:latin typeface="Arial" pitchFamily="34" charset="0"/>
                <a:ea typeface="+mn-ea"/>
                <a:cs typeface="Arial" pitchFamily="34" charset="0"/>
              </a:rPr>
              <a:t>ERIL</a:t>
            </a:r>
            <a:r>
              <a:rPr lang="en-US" sz="1600" kern="0">
                <a:latin typeface="Arial" pitchFamily="34" charset="0"/>
                <a:ea typeface="+mn-ea"/>
                <a:cs typeface="Arial" pitchFamily="34" charset="0"/>
              </a:rPr>
              <a:t> of SSH should be seen as</a:t>
            </a:r>
            <a:endParaRPr lang="ta-IN"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an initial, pilot attempt</a:t>
            </a:r>
            <a:endParaRPr lang="ta-IN" sz="1600" kern="0">
              <a:latin typeface="Arial" pitchFamily="34" charset="0"/>
              <a:ea typeface="+mn-ea"/>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ea typeface="+mn-ea"/>
                <a:cs typeface="Arial" pitchFamily="34" charset="0"/>
              </a:rPr>
              <a:t>i</a:t>
            </a:r>
            <a:r>
              <a:rPr lang="en-US" sz="1600" kern="0">
                <a:latin typeface="Arial" pitchFamily="34" charset="0"/>
                <a:ea typeface="+mn-ea"/>
                <a:cs typeface="Arial" pitchFamily="34" charset="0"/>
              </a:rPr>
              <a:t>n the future development of MERIL</a:t>
            </a:r>
            <a:r>
              <a:rPr lang="ta-IN" sz="1600" kern="0">
                <a:latin typeface="Arial" pitchFamily="34" charset="0"/>
                <a:ea typeface="+mn-ea"/>
                <a:cs typeface="Arial" pitchFamily="34" charset="0"/>
              </a:rPr>
              <a:t> </a:t>
            </a:r>
            <a:r>
              <a:rPr lang="en-US" sz="1600" kern="0">
                <a:latin typeface="Arial" pitchFamily="34" charset="0"/>
                <a:ea typeface="+mn-ea"/>
                <a:cs typeface="Arial" pitchFamily="34" charset="0"/>
              </a:rPr>
              <a:t>special attention should be paid to SSH</a:t>
            </a:r>
            <a:r>
              <a:rPr lang="ta-IN" sz="1600" kern="0">
                <a:latin typeface="Arial" pitchFamily="34" charset="0"/>
                <a:ea typeface="+mn-ea"/>
                <a:cs typeface="Arial" pitchFamily="34" charset="0"/>
              </a:rPr>
              <a:t> introducing</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finer criteria regarding both physical and digital RIs</a:t>
            </a:r>
            <a:r>
              <a:rPr lang="ta-IN" sz="1600" kern="0">
                <a:latin typeface="Arial" pitchFamily="34" charset="0"/>
                <a:ea typeface="+mn-ea"/>
                <a:cs typeface="Arial" pitchFamily="34" charset="0"/>
              </a:rPr>
              <a:t> in SSH</a:t>
            </a:r>
          </a:p>
          <a:p>
            <a:pPr marL="638175" lvl="1" indent="-180975">
              <a:lnSpc>
                <a:spcPts val="2400"/>
              </a:lnSpc>
              <a:spcBef>
                <a:spcPts val="300"/>
              </a:spcBef>
              <a:spcAft>
                <a:spcPts val="300"/>
              </a:spcAft>
              <a:buClr>
                <a:srgbClr val="FF9900"/>
              </a:buClr>
              <a:buFont typeface="Arial" pitchFamily="34" charset="0"/>
              <a:buChar char="•"/>
              <a:defRPr/>
            </a:pPr>
            <a:r>
              <a:rPr lang="ta-IN" sz="1600" kern="0">
                <a:latin typeface="Arial" pitchFamily="34" charset="0"/>
                <a:ea typeface="+mn-ea"/>
                <a:cs typeface="Arial" pitchFamily="34" charset="0"/>
              </a:rPr>
              <a:t>a </a:t>
            </a:r>
            <a:r>
              <a:rPr lang="en-US" sz="1600" kern="0">
                <a:latin typeface="Arial" pitchFamily="34" charset="0"/>
                <a:ea typeface="+mn-ea"/>
                <a:cs typeface="Arial" pitchFamily="34" charset="0"/>
              </a:rPr>
              <a:t>bridge between </a:t>
            </a:r>
            <a:r>
              <a:rPr lang="ta-IN" sz="1600" kern="0">
                <a:latin typeface="Arial" pitchFamily="34" charset="0"/>
                <a:ea typeface="+mn-ea"/>
                <a:cs typeface="Arial" pitchFamily="34" charset="0"/>
              </a:rPr>
              <a:t>physical and digital R</a:t>
            </a:r>
            <a:r>
              <a:rPr lang="en-US" sz="1600" kern="0">
                <a:latin typeface="Arial" pitchFamily="34" charset="0"/>
                <a:ea typeface="+mn-ea"/>
                <a:cs typeface="Arial" pitchFamily="34" charset="0"/>
              </a:rPr>
              <a:t>i</a:t>
            </a:r>
            <a:r>
              <a:rPr lang="ta-IN" sz="1600" kern="0">
                <a:latin typeface="Arial" pitchFamily="34" charset="0"/>
                <a:ea typeface="+mn-ea"/>
                <a:cs typeface="Arial" pitchFamily="34" charset="0"/>
              </a:rPr>
              <a:t>s</a:t>
            </a:r>
            <a:endParaRPr lang="hr-HR" sz="1600" kern="0">
              <a:latin typeface="Arial" pitchFamily="34" charset="0"/>
              <a:ea typeface="+mn-ea"/>
              <a:cs typeface="Arial" pitchFamily="34" charset="0"/>
            </a:endParaRPr>
          </a:p>
        </p:txBody>
      </p:sp>
      <p:sp>
        <p:nvSpPr>
          <p:cNvPr id="1741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extLst>
      <p:ext uri="{BB962C8B-B14F-4D97-AF65-F5344CB8AC3E}">
        <p14:creationId xmlns:p14="http://schemas.microsoft.com/office/powerpoint/2010/main" val="2194030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844675"/>
            <a:ext cx="6635750" cy="4525963"/>
          </a:xfrm>
        </p:spPr>
        <p:txBody>
          <a:bodyPr/>
          <a:lstStyle/>
          <a:p>
            <a:pPr marL="0" indent="0" eaLnBrk="1" hangingPunct="1">
              <a:lnSpc>
                <a:spcPct val="90000"/>
              </a:lnSpc>
              <a:spcBef>
                <a:spcPct val="0"/>
              </a:spcBef>
              <a:buFontTx/>
              <a:buNone/>
            </a:pPr>
            <a:r>
              <a:rPr lang="en-GB" sz="2400" b="1">
                <a:latin typeface="Arial" charset="0"/>
                <a:cs typeface="Arial" charset="0"/>
              </a:rPr>
              <a:t>Standing Committee for the Humanities (SCH) </a:t>
            </a:r>
          </a:p>
          <a:p>
            <a:pPr marL="0" indent="0" eaLnBrk="1" hangingPunct="1">
              <a:lnSpc>
                <a:spcPct val="90000"/>
              </a:lnSpc>
              <a:spcBef>
                <a:spcPct val="25000"/>
              </a:spcBef>
              <a:buFontTx/>
              <a:buNone/>
            </a:pPr>
            <a:r>
              <a:rPr lang="en-GB" sz="2400">
                <a:latin typeface="Arial" charset="0"/>
                <a:cs typeface="Arial" charset="0"/>
              </a:rPr>
              <a:t>European Science Foundation</a:t>
            </a:r>
            <a:br>
              <a:rPr lang="en-GB" sz="2400">
                <a:latin typeface="Arial" charset="0"/>
                <a:cs typeface="Arial" charset="0"/>
              </a:rPr>
            </a:br>
            <a:r>
              <a:rPr lang="en-GB" sz="2400">
                <a:latin typeface="Arial" charset="0"/>
                <a:cs typeface="Arial" charset="0"/>
              </a:rPr>
              <a:t>1 quai Lezay-Marnésia</a:t>
            </a:r>
            <a:br>
              <a:rPr lang="en-GB" sz="2400">
                <a:latin typeface="Arial" charset="0"/>
                <a:cs typeface="Arial" charset="0"/>
              </a:rPr>
            </a:br>
            <a:r>
              <a:rPr lang="en-GB" sz="2400">
                <a:latin typeface="Arial" charset="0"/>
                <a:cs typeface="Arial" charset="0"/>
              </a:rPr>
              <a:t>BP90015</a:t>
            </a:r>
            <a:br>
              <a:rPr lang="en-GB" sz="2400">
                <a:latin typeface="Arial" charset="0"/>
                <a:cs typeface="Arial" charset="0"/>
              </a:rPr>
            </a:br>
            <a:r>
              <a:rPr lang="en-GB" sz="2400">
                <a:latin typeface="Arial" charset="0"/>
                <a:cs typeface="Arial" charset="0"/>
              </a:rPr>
              <a:t>67080 Strasbourg cedex</a:t>
            </a:r>
            <a:br>
              <a:rPr lang="en-GB" sz="2400">
                <a:latin typeface="Arial" charset="0"/>
                <a:cs typeface="Arial" charset="0"/>
              </a:rPr>
            </a:br>
            <a:r>
              <a:rPr lang="en-GB" sz="2400">
                <a:latin typeface="Arial" charset="0"/>
                <a:cs typeface="Arial" charset="0"/>
              </a:rPr>
              <a:t>France</a:t>
            </a:r>
          </a:p>
          <a:p>
            <a:pPr marL="0" indent="0" eaLnBrk="1" hangingPunct="1">
              <a:lnSpc>
                <a:spcPct val="90000"/>
              </a:lnSpc>
              <a:buFontTx/>
              <a:buNone/>
            </a:pPr>
            <a:r>
              <a:rPr lang="en-GB" sz="2400" b="1" i="1">
                <a:latin typeface="Arial" charset="0"/>
                <a:cs typeface="Arial" charset="0"/>
              </a:rPr>
              <a:t>Email: humanities@esf.org</a:t>
            </a:r>
          </a:p>
          <a:p>
            <a:pPr marL="0" indent="0" eaLnBrk="1" hangingPunct="1">
              <a:lnSpc>
                <a:spcPct val="90000"/>
              </a:lnSpc>
              <a:spcBef>
                <a:spcPct val="0"/>
              </a:spcBef>
              <a:buFontTx/>
              <a:buNone/>
            </a:pPr>
            <a:endParaRPr lang="en-GB" sz="2400" b="1" i="1">
              <a:latin typeface="Arial" charset="0"/>
              <a:cs typeface="Arial" charset="0"/>
            </a:endParaRPr>
          </a:p>
          <a:p>
            <a:pPr marL="0" indent="0" eaLnBrk="1" hangingPunct="1">
              <a:lnSpc>
                <a:spcPct val="90000"/>
              </a:lnSpc>
              <a:spcBef>
                <a:spcPct val="0"/>
              </a:spcBef>
              <a:buFontTx/>
              <a:buNone/>
            </a:pPr>
            <a:r>
              <a:rPr lang="en-GB" sz="3200" b="1" i="1">
                <a:solidFill>
                  <a:srgbClr val="5F5F5F"/>
                </a:solidFill>
                <a:latin typeface="Arial" charset="0"/>
                <a:cs typeface="Arial" charset="0"/>
              </a:rPr>
              <a:t>www.esf.org/human</a:t>
            </a:r>
          </a:p>
          <a:p>
            <a:pPr marL="0" indent="0">
              <a:buFontTx/>
              <a:buNone/>
            </a:pPr>
            <a:endParaRPr lang="en-GB">
              <a:latin typeface="Arial" charset="0"/>
              <a:cs typeface="Arial" charset="0"/>
            </a:endParaRPr>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D379529E-E630-4945-AAD0-D276C98BE20E}" type="slidenum">
              <a:rPr lang="sv-SE" sz="1200">
                <a:solidFill>
                  <a:srgbClr val="FF0000"/>
                </a:solidFill>
                <a:latin typeface="Arial" charset="0"/>
              </a:rPr>
              <a:pPr eaLnBrk="1" hangingPunct="1"/>
              <a:t>17</a:t>
            </a:fld>
            <a:endParaRPr lang="sv-SE" sz="1200">
              <a:solidFill>
                <a:srgbClr val="FF0000"/>
              </a:solidFill>
              <a:latin typeface="Arial" charset="0"/>
            </a:endParaRPr>
          </a:p>
        </p:txBody>
      </p:sp>
      <p:sp>
        <p:nvSpPr>
          <p:cNvPr id="18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32D6B92C-0504-5E41-A051-4A74239929D1}" type="slidenum">
              <a:rPr lang="sv-SE" sz="1200">
                <a:solidFill>
                  <a:srgbClr val="FF0000"/>
                </a:solidFill>
                <a:latin typeface="Arial" charset="0"/>
              </a:rPr>
              <a:pPr eaLnBrk="1" hangingPunct="1"/>
              <a:t>18</a:t>
            </a:fld>
            <a:endParaRPr lang="sv-SE" sz="1200">
              <a:solidFill>
                <a:srgbClr val="FF0000"/>
              </a:solidFill>
              <a:latin typeface="Arial" charset="0"/>
            </a:endParaRPr>
          </a:p>
        </p:txBody>
      </p:sp>
      <p:sp>
        <p:nvSpPr>
          <p:cNvPr id="4" name="Rectangle 3"/>
          <p:cNvSpPr txBox="1">
            <a:spLocks noChangeArrowheads="1"/>
          </p:cNvSpPr>
          <p:nvPr/>
        </p:nvSpPr>
        <p:spPr bwMode="auto">
          <a:xfrm>
            <a:off x="5643563" y="5429250"/>
            <a:ext cx="3500437" cy="5214938"/>
          </a:xfrm>
          <a:prstGeom prst="rect">
            <a:avLst/>
          </a:prstGeom>
          <a:noFill/>
          <a:ln w="9525">
            <a:noFill/>
            <a:miter lim="800000"/>
            <a:headEnd/>
            <a:tailEnd/>
          </a:ln>
        </p:spPr>
        <p:txBody>
          <a:bodyPr/>
          <a:lstStyle/>
          <a:p>
            <a:pPr marL="342900" indent="-342900" eaLnBrk="0" hangingPunct="0">
              <a:lnSpc>
                <a:spcPct val="100000"/>
              </a:lnSpc>
              <a:spcBef>
                <a:spcPts val="0"/>
              </a:spcBef>
              <a:defRPr/>
            </a:pPr>
            <a:endParaRPr lang="en-GB" sz="1800" i="1" kern="0" dirty="0">
              <a:solidFill>
                <a:srgbClr val="FF9900"/>
              </a:solidFill>
              <a:latin typeface="+mn-lt"/>
              <a:ea typeface="+mn-ea"/>
            </a:endParaRPr>
          </a:p>
          <a:p>
            <a:pPr>
              <a:spcBef>
                <a:spcPts val="0"/>
              </a:spcBef>
              <a:defRPr/>
            </a:pPr>
            <a:endParaRPr lang="en-GB" sz="1800" b="1" kern="0" dirty="0">
              <a:solidFill>
                <a:srgbClr val="5F5F5F"/>
              </a:solidFill>
              <a:latin typeface="+mn-lt"/>
              <a:ea typeface="+mn-ea"/>
            </a:endParaRPr>
          </a:p>
        </p:txBody>
      </p:sp>
      <p:sp>
        <p:nvSpPr>
          <p:cNvPr id="19460" name="Rectangle 6"/>
          <p:cNvSpPr>
            <a:spLocks noChangeArrowheads="1"/>
          </p:cNvSpPr>
          <p:nvPr/>
        </p:nvSpPr>
        <p:spPr bwMode="auto">
          <a:xfrm>
            <a:off x="1403350" y="2420938"/>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sz="8000" b="1" i="1">
                <a:solidFill>
                  <a:srgbClr val="FF0000"/>
                </a:solidFill>
                <a:latin typeface="Arial" charset="0"/>
                <a:cs typeface="Arial" charset="0"/>
              </a:rPr>
              <a:t>www.esf.org</a:t>
            </a:r>
          </a:p>
        </p:txBody>
      </p:sp>
      <p:sp>
        <p:nvSpPr>
          <p:cNvPr id="1946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8A82FA97-47DC-3A47-932D-C1014E1F2782}" type="slidenum">
              <a:rPr lang="sv-SE" sz="1200">
                <a:solidFill>
                  <a:srgbClr val="FF0000"/>
                </a:solidFill>
                <a:latin typeface="Arial" charset="0"/>
              </a:rPr>
              <a:pPr eaLnBrk="1" hangingPunct="1"/>
              <a:t>2</a:t>
            </a:fld>
            <a:endParaRPr lang="sv-SE" sz="1200">
              <a:solidFill>
                <a:srgbClr val="FF0000"/>
              </a:solidFill>
              <a:latin typeface="Arial" charset="0"/>
            </a:endParaRPr>
          </a:p>
        </p:txBody>
      </p:sp>
      <p:sp>
        <p:nvSpPr>
          <p:cNvPr id="5123"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SCH RI Expert Group</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lvl1pPr marL="180975" indent="-180975"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lnSpc>
                <a:spcPts val="2400"/>
              </a:lnSpc>
              <a:spcBef>
                <a:spcPts val="300"/>
              </a:spcBef>
              <a:spcAft>
                <a:spcPts val="300"/>
              </a:spcAft>
              <a:buClr>
                <a:srgbClr val="FF9900"/>
              </a:buClr>
              <a:buFont typeface="Arial" charset="0"/>
              <a:buChar char="•"/>
            </a:pPr>
            <a:r>
              <a:rPr lang="en-US" sz="1600" b="1">
                <a:latin typeface="Arial" charset="0"/>
                <a:cs typeface="Arial" charset="0"/>
              </a:rPr>
              <a:t>Professor Claudine Moulin</a:t>
            </a:r>
            <a:r>
              <a:rPr lang="en-US" sz="1600">
                <a:latin typeface="Arial" charset="0"/>
                <a:cs typeface="Arial" charset="0"/>
              </a:rPr>
              <a:t> (Chair of the </a:t>
            </a:r>
            <a:r>
              <a:rPr lang="hr-HR" sz="1600">
                <a:latin typeface="Arial" charset="0"/>
                <a:cs typeface="Arial" charset="0"/>
              </a:rPr>
              <a:t>SCH RI Expert Group</a:t>
            </a:r>
            <a:r>
              <a:rPr lang="en-US" sz="1600">
                <a:latin typeface="Arial" charset="0"/>
                <a:cs typeface="Arial" charset="0"/>
              </a:rPr>
              <a:t>), Trier Center for Digital Humanities, Universität Trier, Germany – SCH member (LU)</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Dr Arianna Ciula, Humanities and Social Sciences Unit, European Science Foundation</a:t>
            </a:r>
            <a:r>
              <a:rPr lang="hr-HR" sz="1600">
                <a:latin typeface="Arial" charset="0"/>
                <a:cs typeface="Arial" charset="0"/>
              </a:rPr>
              <a:t> (FR)</a:t>
            </a:r>
            <a:endParaRPr lang="en-US"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Margaret Kelleher, An Foras Feasa, National University of Ireland Maynooth – SCH member (IE)</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Marko Tadić, Department of Linguistics, University of Zagreb – SCH member (HR)</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Maria Ågren, Department of History, Uppsala University – SCH member (SE)</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Andrea Bozzi, Istituto Linguistica Computazionale, CNR – SCH member (IT)</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Kristin Kuutma, Institute of Cultural Research and Fine Arts, University of Tartu – SCH member (EE)</a:t>
            </a:r>
          </a:p>
        </p:txBody>
      </p:sp>
      <p:sp>
        <p:nvSpPr>
          <p:cNvPr id="512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4003CF2D-D105-B144-B10B-E97265CB21A3}" type="slidenum">
              <a:rPr lang="sv-SE" sz="1200">
                <a:solidFill>
                  <a:srgbClr val="FF0000"/>
                </a:solidFill>
                <a:latin typeface="Arial" charset="0"/>
              </a:rPr>
              <a:pPr eaLnBrk="1" hangingPunct="1"/>
              <a:t>3</a:t>
            </a:fld>
            <a:endParaRPr lang="sv-SE" sz="1200">
              <a:solidFill>
                <a:srgbClr val="FF0000"/>
              </a:solidFill>
              <a:latin typeface="Arial" charset="0"/>
            </a:endParaRPr>
          </a:p>
        </p:txBody>
      </p:sp>
      <p:sp>
        <p:nvSpPr>
          <p:cNvPr id="6147"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List of Authors</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lvl1pPr marL="180975" indent="-180975"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lnSpc>
                <a:spcPts val="2400"/>
              </a:lnSpc>
              <a:spcBef>
                <a:spcPts val="300"/>
              </a:spcBef>
              <a:spcAft>
                <a:spcPts val="300"/>
              </a:spcAft>
              <a:buClr>
                <a:srgbClr val="FF9900"/>
              </a:buClr>
              <a:buFont typeface="Arial" charset="0"/>
              <a:buChar char="•"/>
            </a:pPr>
            <a:r>
              <a:rPr lang="en-US" sz="1600" b="1">
                <a:latin typeface="Arial" charset="0"/>
                <a:cs typeface="Arial" charset="0"/>
              </a:rPr>
              <a:t>Professor Claudine Moulin</a:t>
            </a:r>
            <a:r>
              <a:rPr lang="en-US" sz="1600">
                <a:latin typeface="Arial" charset="0"/>
                <a:cs typeface="Arial" charset="0"/>
              </a:rPr>
              <a:t> (Chair of the editorial group), Trier Center for Digital Humanities, Universität Trier, Germany – SCH member (LU)</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Dr Julianne Nyhan, Trier Center for Digital Humanities, Universität Trier</a:t>
            </a:r>
            <a:r>
              <a:rPr lang="hr-HR" sz="1600">
                <a:latin typeface="Arial" charset="0"/>
                <a:cs typeface="Arial" charset="0"/>
              </a:rPr>
              <a:t> (DE) </a:t>
            </a:r>
            <a:r>
              <a:rPr lang="en-US" sz="1600">
                <a:latin typeface="Arial" charset="0"/>
                <a:cs typeface="Arial" charset="0"/>
              </a:rPr>
              <a:t>/ Department of Information Studies, University College London</a:t>
            </a:r>
            <a:r>
              <a:rPr lang="hr-HR" sz="1600">
                <a:latin typeface="Arial" charset="0"/>
                <a:cs typeface="Arial" charset="0"/>
              </a:rPr>
              <a:t> (UK)</a:t>
            </a:r>
            <a:endParaRPr lang="en-US"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Dr Arianna Ciula, Humanities and Social Sciences Unit, European Science Foundation</a:t>
            </a:r>
            <a:r>
              <a:rPr lang="hr-HR" sz="1600">
                <a:latin typeface="Arial" charset="0"/>
                <a:cs typeface="Arial" charset="0"/>
              </a:rPr>
              <a:t> (FR)</a:t>
            </a:r>
            <a:endParaRPr lang="en-US"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Margaret Kelleher, An Foras Feasa, National University of Ireland Maynooth – SCH member (IE)</a:t>
            </a:r>
            <a:endParaRPr lang="hr-HR"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de-DE" sz="1600">
                <a:latin typeface="Arial" charset="0"/>
                <a:cs typeface="Arial" charset="0"/>
              </a:rPr>
              <a:t>Professor Elmar Mittler, Göttingen University</a:t>
            </a:r>
            <a:r>
              <a:rPr lang="hr-HR" sz="1600">
                <a:latin typeface="Arial" charset="0"/>
                <a:cs typeface="Arial" charset="0"/>
              </a:rPr>
              <a:t> (DE)</a:t>
            </a:r>
            <a:endParaRPr lang="en-US"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Marko Tadić, Department of Linguistics, University of Zagreb – SCH member (HR)</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Maria Ågren, Department of History, Uppsala University – SCH member (SE)</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Andrea Bozzi, Istituto Linguistica Computazionale, CNR – SCH member (IT)</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Professor Kristin Kuutma, Institute of Cultural Research and Fine Arts, University of Tartu – SCH member (EE)</a:t>
            </a:r>
          </a:p>
        </p:txBody>
      </p:sp>
      <p:sp>
        <p:nvSpPr>
          <p:cNvPr id="61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068A68B6-DC6A-8440-86A5-68CC82D4535C}" type="slidenum">
              <a:rPr lang="sv-SE" sz="1200">
                <a:solidFill>
                  <a:srgbClr val="FF0000"/>
                </a:solidFill>
                <a:latin typeface="Arial" charset="0"/>
              </a:rPr>
              <a:pPr eaLnBrk="1" hangingPunct="1"/>
              <a:t>4</a:t>
            </a:fld>
            <a:endParaRPr lang="sv-SE" sz="1200">
              <a:solidFill>
                <a:srgbClr val="FF0000"/>
              </a:solidFill>
              <a:latin typeface="Arial" charset="0"/>
            </a:endParaRPr>
          </a:p>
        </p:txBody>
      </p:sp>
      <p:sp>
        <p:nvSpPr>
          <p:cNvPr id="7171"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The Historical Background of SPB</a:t>
            </a:r>
            <a:r>
              <a:rPr lang="ta-IN">
                <a:latin typeface="Arial" charset="0"/>
                <a:cs typeface="Arial" charset="0"/>
              </a:rPr>
              <a:t>42</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lvl1pPr marL="180975" indent="-180975" eaLnBrk="0" hangingPunct="0">
              <a:defRPr sz="2400">
                <a:solidFill>
                  <a:schemeClr val="tx1"/>
                </a:solidFill>
                <a:latin typeface="Verdana" charset="0"/>
                <a:ea typeface="ＭＳ Ｐゴシック" charset="0"/>
              </a:defRPr>
            </a:lvl1pPr>
            <a:lvl2pPr marL="638175" indent="-180975"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work on this report begun in early 2009 following the decision of the ESF Standing Committee for the Humanities (SCH) to make RIs in the Humanities one of its top priorities</a:t>
            </a:r>
          </a:p>
          <a:p>
            <a:pPr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the SCH set up the SCH Expert Group on RIs (led by professor Claudine Moulin)</a:t>
            </a:r>
            <a:r>
              <a:rPr lang="en-US" sz="1600">
                <a:latin typeface="Arial" charset="0"/>
                <a:cs typeface="Arial" charset="0"/>
              </a:rPr>
              <a:t> in 2009</a:t>
            </a:r>
            <a:endParaRPr lang="hr-HR"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the SPB</a:t>
            </a:r>
            <a:r>
              <a:rPr lang="ta-IN" sz="1600">
                <a:latin typeface="Arial" charset="0"/>
                <a:cs typeface="Arial" charset="0"/>
              </a:rPr>
              <a:t>42</a:t>
            </a:r>
            <a:r>
              <a:rPr lang="hr-HR" sz="1600">
                <a:latin typeface="Arial" charset="0"/>
                <a:cs typeface="Arial" charset="0"/>
              </a:rPr>
              <a:t> builds on already existing documents </a:t>
            </a:r>
            <a:r>
              <a:rPr lang="en-US" sz="1600">
                <a:latin typeface="Arial" charset="0"/>
                <a:cs typeface="Arial" charset="0"/>
              </a:rPr>
              <a:t>pertaining to RI in the Humanities and especially on the report compiled by an earlier SCH ‘Vision Group on RIs’ which met during 2007</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Strategic </a:t>
            </a:r>
            <a:r>
              <a:rPr lang="hr-HR" sz="1600">
                <a:latin typeface="Arial" charset="0"/>
                <a:cs typeface="Arial" charset="0"/>
              </a:rPr>
              <a:t>W</a:t>
            </a:r>
            <a:r>
              <a:rPr lang="en-US" sz="1600">
                <a:latin typeface="Arial" charset="0"/>
                <a:cs typeface="Arial" charset="0"/>
              </a:rPr>
              <a:t>orkshop on Research Communities and Research Infrastructures in the Humanities</a:t>
            </a:r>
            <a:endParaRPr lang="hr-HR" sz="1600">
              <a:latin typeface="Arial" charset="0"/>
              <a:cs typeface="Arial" charset="0"/>
            </a:endParaRP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organised by the ESF Standing Committee for the Humanities and RI Expert Group</a:t>
            </a:r>
            <a:endParaRPr lang="hr-HR" sz="1600">
              <a:latin typeface="Arial" charset="0"/>
              <a:cs typeface="Arial" charset="0"/>
            </a:endParaRP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October 2010</a:t>
            </a:r>
            <a:r>
              <a:rPr lang="hr-HR" sz="1600">
                <a:latin typeface="Arial" charset="0"/>
                <a:cs typeface="Arial" charset="0"/>
              </a:rPr>
              <a:t>,</a:t>
            </a:r>
            <a:r>
              <a:rPr lang="en-US" sz="1600">
                <a:latin typeface="Arial" charset="0"/>
                <a:cs typeface="Arial" charset="0"/>
              </a:rPr>
              <a:t> Strasbourg</a:t>
            </a:r>
            <a:endParaRPr lang="hr-HR"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experts contributing to the SPB</a:t>
            </a:r>
            <a:r>
              <a:rPr lang="ta-IN" sz="1600">
                <a:latin typeface="Arial" charset="0"/>
                <a:cs typeface="Arial" charset="0"/>
              </a:rPr>
              <a:t>42</a:t>
            </a:r>
            <a:endParaRPr lang="en-US" sz="1600">
              <a:latin typeface="Arial" charset="0"/>
              <a:cs typeface="Arial" charset="0"/>
            </a:endParaRP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24 from Europe and the US with their knowledge and expertise</a:t>
            </a: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15 from Europe and Japan gave invaluable input in wider consultation process</a:t>
            </a: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the final document was revised after comments from external peer reviewers</a:t>
            </a:r>
          </a:p>
        </p:txBody>
      </p:sp>
      <p:sp>
        <p:nvSpPr>
          <p:cNvPr id="717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CDC2F058-013D-2640-AB0B-F39D456AA32B}" type="slidenum">
              <a:rPr lang="sv-SE" sz="1200">
                <a:solidFill>
                  <a:srgbClr val="FF0000"/>
                </a:solidFill>
                <a:latin typeface="Arial" charset="0"/>
              </a:rPr>
              <a:pPr eaLnBrk="1" hangingPunct="1"/>
              <a:t>5</a:t>
            </a:fld>
            <a:endParaRPr lang="sv-SE" sz="1200">
              <a:solidFill>
                <a:srgbClr val="FF0000"/>
              </a:solidFill>
              <a:latin typeface="Arial" charset="0"/>
            </a:endParaRPr>
          </a:p>
        </p:txBody>
      </p:sp>
      <p:sp>
        <p:nvSpPr>
          <p:cNvPr id="8195"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Science Policy Briefing (SPB)</a:t>
            </a: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ESF publications are means to</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deliver position statements on urgent science policy issues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suggest science policy directions</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42nd SPB in the series</a:t>
            </a:r>
            <a:r>
              <a:rPr lang="hr-HR" sz="1600" kern="0">
                <a:latin typeface="Arial" pitchFamily="34" charset="0"/>
                <a:ea typeface="+mn-ea"/>
                <a:cs typeface="Arial" pitchFamily="34" charset="0"/>
              </a:rPr>
              <a:t> that covers all scientific fields</a:t>
            </a:r>
            <a:endParaRPr lang="en-US" sz="1600" kern="0">
              <a:latin typeface="Arial" pitchFamily="34" charset="0"/>
              <a:ea typeface="+mn-ea"/>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recommendations from SPBs are intended to trigger targeted efforts by relevant stakeholders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ESF and its Member Organisations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governments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European Commission</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European Parliament</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other international agencies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industry</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academia</a:t>
            </a:r>
          </a:p>
          <a:p>
            <a:pPr marL="638175" lvl="1" indent="-180975">
              <a:lnSpc>
                <a:spcPts val="2400"/>
              </a:lnSpc>
              <a:spcBef>
                <a:spcPts val="300"/>
              </a:spcBef>
              <a:spcAft>
                <a:spcPts val="300"/>
              </a:spcAft>
              <a:buClr>
                <a:srgbClr val="FF9900"/>
              </a:buClr>
              <a:buFont typeface="Arial" pitchFamily="34" charset="0"/>
              <a:buChar char="•"/>
              <a:defRPr/>
            </a:pPr>
            <a:endParaRPr lang="en-US" sz="1600" kern="0">
              <a:latin typeface="Arial" pitchFamily="34" charset="0"/>
              <a:ea typeface="+mn-ea"/>
              <a:cs typeface="Arial" pitchFamily="34" charset="0"/>
            </a:endParaRPr>
          </a:p>
        </p:txBody>
      </p:sp>
      <p:sp>
        <p:nvSpPr>
          <p:cNvPr id="819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D9A01520-19E2-4E48-BEE3-43D076EB27F9}" type="slidenum">
              <a:rPr lang="sv-SE" sz="1200">
                <a:solidFill>
                  <a:srgbClr val="FF0000"/>
                </a:solidFill>
                <a:latin typeface="Arial" charset="0"/>
              </a:rPr>
              <a:pPr eaLnBrk="1" hangingPunct="1"/>
              <a:t>6</a:t>
            </a:fld>
            <a:endParaRPr lang="sv-SE" sz="1200">
              <a:solidFill>
                <a:srgbClr val="FF0000"/>
              </a:solidFill>
              <a:latin typeface="Arial" charset="0"/>
            </a:endParaRPr>
          </a:p>
        </p:txBody>
      </p:sp>
      <p:sp>
        <p:nvSpPr>
          <p:cNvPr id="9219"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Urgent science policy issues for</a:t>
            </a:r>
            <a:br>
              <a:rPr lang="en-US">
                <a:latin typeface="Arial" charset="0"/>
                <a:cs typeface="Arial" charset="0"/>
              </a:rPr>
            </a:br>
            <a:r>
              <a:rPr lang="en-US">
                <a:latin typeface="Arial" charset="0"/>
                <a:cs typeface="Arial" charset="0"/>
              </a:rPr>
              <a:t>RIs in Humanities</a:t>
            </a:r>
            <a:r>
              <a:rPr lang="hr-HR">
                <a:latin typeface="Arial" charset="0"/>
                <a:cs typeface="Arial" charset="0"/>
              </a:rPr>
              <a:t> in SPB</a:t>
            </a:r>
            <a:r>
              <a:rPr lang="ta-IN">
                <a:latin typeface="Arial" charset="0"/>
                <a:cs typeface="Arial" charset="0"/>
              </a:rPr>
              <a:t>42</a:t>
            </a:r>
            <a:endParaRPr lang="en-US">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six main topics covered</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recording the state of art and needs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integrating physical and digital RIs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follow</a:t>
            </a:r>
            <a:r>
              <a:rPr lang="hr-HR" sz="1600" kern="0">
                <a:latin typeface="Arial" pitchFamily="34" charset="0"/>
                <a:ea typeface="+mn-ea"/>
                <a:cs typeface="Arial" pitchFamily="34" charset="0"/>
              </a:rPr>
              <a:t>ing</a:t>
            </a:r>
            <a:r>
              <a:rPr lang="en-US" sz="1600" kern="0">
                <a:latin typeface="Arial" pitchFamily="34" charset="0"/>
                <a:ea typeface="+mn-ea"/>
                <a:cs typeface="Arial" pitchFamily="34" charset="0"/>
              </a:rPr>
              <a:t> strategic directions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support partnerships and networking</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reaching academic recognition</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disseminating information</a:t>
            </a:r>
            <a:endParaRPr lang="hr-HR" sz="1600" kern="0">
              <a:latin typeface="Arial" pitchFamily="34" charset="0"/>
              <a:ea typeface="+mn-ea"/>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a number of case studies intertwined</a:t>
            </a: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examples of research activities </a:t>
            </a:r>
            <a:r>
              <a:rPr lang="en-US" sz="1600" kern="0">
                <a:latin typeface="Arial" pitchFamily="34" charset="0"/>
                <a:ea typeface="+mn-ea"/>
                <a:cs typeface="Arial" pitchFamily="34" charset="0"/>
              </a:rPr>
              <a:t>reflecting the </a:t>
            </a:r>
            <a:r>
              <a:rPr lang="hr-HR" sz="1600" kern="0">
                <a:latin typeface="Arial" pitchFamily="34" charset="0"/>
                <a:ea typeface="+mn-ea"/>
                <a:cs typeface="Arial" pitchFamily="34" charset="0"/>
              </a:rPr>
              <a:t>particular issue</a:t>
            </a:r>
            <a:endParaRPr lang="en-US" sz="1600" kern="0">
              <a:latin typeface="Arial" pitchFamily="34" charset="0"/>
              <a:ea typeface="+mn-ea"/>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endParaRPr lang="en-US" sz="1600" kern="0">
              <a:latin typeface="Arial" pitchFamily="34" charset="0"/>
              <a:ea typeface="+mn-ea"/>
              <a:cs typeface="Arial" pitchFamily="34" charset="0"/>
            </a:endParaRPr>
          </a:p>
        </p:txBody>
      </p:sp>
      <p:sp>
        <p:nvSpPr>
          <p:cNvPr id="922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2439A6E8-4871-B849-8045-2BB538052EA6}" type="slidenum">
              <a:rPr lang="sv-SE" sz="1200">
                <a:solidFill>
                  <a:srgbClr val="FF0000"/>
                </a:solidFill>
                <a:latin typeface="Arial" charset="0"/>
              </a:rPr>
              <a:pPr eaLnBrk="1" hangingPunct="1"/>
              <a:t>7</a:t>
            </a:fld>
            <a:endParaRPr lang="sv-SE" sz="1200">
              <a:solidFill>
                <a:srgbClr val="FF0000"/>
              </a:solidFill>
              <a:latin typeface="Arial" charset="0"/>
            </a:endParaRPr>
          </a:p>
        </p:txBody>
      </p:sp>
      <p:sp>
        <p:nvSpPr>
          <p:cNvPr id="10243" name="Rectangle 2"/>
          <p:cNvSpPr>
            <a:spLocks noGrp="1" noChangeArrowheads="1"/>
          </p:cNvSpPr>
          <p:nvPr>
            <p:ph type="title"/>
          </p:nvPr>
        </p:nvSpPr>
        <p:spPr>
          <a:xfrm>
            <a:off x="2314575" y="188913"/>
            <a:ext cx="6829425" cy="1008062"/>
          </a:xfrm>
        </p:spPr>
        <p:txBody>
          <a:bodyPr/>
          <a:lstStyle/>
          <a:p>
            <a:pPr eaLnBrk="1" hangingPunct="1"/>
            <a:r>
              <a:rPr lang="hr-HR">
                <a:latin typeface="Arial" charset="0"/>
                <a:cs typeface="Arial" charset="0"/>
              </a:rPr>
              <a:t>The </a:t>
            </a:r>
            <a:r>
              <a:rPr lang="en-US">
                <a:latin typeface="Arial" charset="0"/>
                <a:cs typeface="Arial" charset="0"/>
              </a:rPr>
              <a:t>State of Art and Needs</a:t>
            </a:r>
            <a:endParaRPr lang="sv-SE">
              <a:latin typeface="Arial" charset="0"/>
              <a:cs typeface="Arial" charset="0"/>
            </a:endParaRPr>
          </a:p>
        </p:txBody>
      </p:sp>
      <p:sp>
        <p:nvSpPr>
          <p:cNvPr id="6" name="Rectangle 3"/>
          <p:cNvSpPr txBox="1">
            <a:spLocks noChangeArrowheads="1"/>
          </p:cNvSpPr>
          <p:nvPr/>
        </p:nvSpPr>
        <p:spPr bwMode="auto">
          <a:xfrm>
            <a:off x="250825" y="1341438"/>
            <a:ext cx="8893175" cy="4824412"/>
          </a:xfrm>
          <a:prstGeom prst="rect">
            <a:avLst/>
          </a:prstGeom>
          <a:noFill/>
          <a:ln w="9525">
            <a:noFill/>
            <a:miter lim="800000"/>
            <a:headEnd/>
            <a:tailEnd/>
          </a:ln>
        </p:spPr>
        <p:txBody>
          <a:bodyPr/>
          <a:lstStyle/>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detailed inventory of </a:t>
            </a:r>
            <a:r>
              <a:rPr lang="en-US" sz="1600" b="1" kern="0">
                <a:latin typeface="Arial" pitchFamily="34" charset="0"/>
                <a:ea typeface="+mn-ea"/>
                <a:cs typeface="Arial" pitchFamily="34" charset="0"/>
              </a:rPr>
              <a:t>current research activities and future needs</a:t>
            </a:r>
            <a:r>
              <a:rPr lang="en-US" sz="1600" kern="0">
                <a:latin typeface="Arial" pitchFamily="34" charset="0"/>
                <a:ea typeface="+mn-ea"/>
                <a:cs typeface="Arial" pitchFamily="34" charset="0"/>
              </a:rPr>
              <a:t> in terms of infrastructural support (e.g., standards, tools, licences)</a:t>
            </a: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MERIL project</a:t>
            </a:r>
            <a:r>
              <a:rPr lang="hr-HR" sz="1600" kern="0">
                <a:latin typeface="Arial" pitchFamily="34" charset="0"/>
                <a:ea typeface="+mn-ea"/>
                <a:cs typeface="Arial" pitchFamily="34" charset="0"/>
              </a:rPr>
              <a:t> (</a:t>
            </a:r>
            <a:r>
              <a:rPr lang="en-US" sz="1600" kern="0">
                <a:latin typeface="Arial" pitchFamily="34" charset="0"/>
                <a:ea typeface="+mn-ea"/>
                <a:cs typeface="Arial" pitchFamily="34" charset="0"/>
              </a:rPr>
              <a:t>http://www.meril.eu</a:t>
            </a:r>
            <a:r>
              <a:rPr lang="hr-HR" sz="1600" kern="0">
                <a:latin typeface="Arial" pitchFamily="34" charset="0"/>
                <a:ea typeface="+mn-ea"/>
                <a:cs typeface="Arial" pitchFamily="34" charset="0"/>
              </a:rPr>
              <a:t>)</a:t>
            </a:r>
          </a:p>
          <a:p>
            <a:pPr marL="638175" lvl="1"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covering all scientific fields, but defining closely</a:t>
            </a:r>
          </a:p>
          <a:p>
            <a:pPr marL="1095375" lvl="2"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c</a:t>
            </a:r>
            <a:r>
              <a:rPr lang="en-US" sz="1600" kern="0">
                <a:latin typeface="Arial" pitchFamily="34" charset="0"/>
                <a:ea typeface="+mn-ea"/>
                <a:cs typeface="Arial" pitchFamily="34" charset="0"/>
              </a:rPr>
              <a:t>ategories of </a:t>
            </a:r>
            <a:r>
              <a:rPr lang="hr-HR" sz="1600" kern="0">
                <a:latin typeface="Arial" pitchFamily="34" charset="0"/>
                <a:ea typeface="+mn-ea"/>
                <a:cs typeface="Arial" pitchFamily="34" charset="0"/>
              </a:rPr>
              <a:t>RI</a:t>
            </a:r>
            <a:r>
              <a:rPr lang="en-US" sz="1600" kern="0">
                <a:latin typeface="Arial" pitchFamily="34" charset="0"/>
                <a:ea typeface="+mn-ea"/>
                <a:cs typeface="Arial" pitchFamily="34" charset="0"/>
              </a:rPr>
              <a:t> relevant for Humanities</a:t>
            </a:r>
            <a:r>
              <a:rPr lang="hr-HR" sz="1600" kern="0">
                <a:latin typeface="Arial" pitchFamily="34" charset="0"/>
                <a:ea typeface="+mn-ea"/>
                <a:cs typeface="Arial" pitchFamily="34" charset="0"/>
              </a:rPr>
              <a:t> (collections, archives, resources, facilities...)</a:t>
            </a:r>
          </a:p>
          <a:p>
            <a:pPr marL="1095375" lvl="2" indent="-180975">
              <a:lnSpc>
                <a:spcPts val="2400"/>
              </a:lnSpc>
              <a:spcBef>
                <a:spcPts val="300"/>
              </a:spcBef>
              <a:spcAft>
                <a:spcPts val="300"/>
              </a:spcAft>
              <a:buClr>
                <a:srgbClr val="FF9900"/>
              </a:buClr>
              <a:buFont typeface="Arial" pitchFamily="34" charset="0"/>
              <a:buChar char="•"/>
              <a:defRPr/>
            </a:pPr>
            <a:r>
              <a:rPr lang="hr-HR" sz="1600" kern="0">
                <a:latin typeface="Arial" pitchFamily="34" charset="0"/>
                <a:ea typeface="+mn-ea"/>
                <a:cs typeface="Arial" pitchFamily="34" charset="0"/>
              </a:rPr>
              <a:t>transversal RI categories (conceptual models, GIS info, timeline info, visualisation...)</a:t>
            </a:r>
            <a:endParaRPr lang="en-US" sz="1600" kern="0">
              <a:latin typeface="Arial" pitchFamily="34" charset="0"/>
              <a:ea typeface="+mn-ea"/>
              <a:cs typeface="Arial" pitchFamily="34" charset="0"/>
            </a:endParaRP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fostering </a:t>
            </a:r>
            <a:r>
              <a:rPr lang="en-US" sz="1600" b="1" kern="0">
                <a:latin typeface="Arial" pitchFamily="34" charset="0"/>
                <a:ea typeface="+mn-ea"/>
                <a:cs typeface="Arial" pitchFamily="34" charset="0"/>
              </a:rPr>
              <a:t>partnerships</a:t>
            </a:r>
            <a:r>
              <a:rPr lang="en-US" sz="1600" kern="0">
                <a:latin typeface="Arial" pitchFamily="34" charset="0"/>
                <a:ea typeface="+mn-ea"/>
                <a:cs typeface="Arial" pitchFamily="34" charset="0"/>
              </a:rPr>
              <a:t> across </a:t>
            </a:r>
            <a:r>
              <a:rPr lang="ta-IN" sz="1600" kern="0">
                <a:latin typeface="Arial" pitchFamily="34" charset="0"/>
                <a:ea typeface="+mn-ea"/>
                <a:cs typeface="Arial" pitchFamily="34" charset="0"/>
              </a:rPr>
              <a:t>different </a:t>
            </a:r>
            <a:r>
              <a:rPr lang="en-US" sz="1600" kern="0">
                <a:latin typeface="Arial" pitchFamily="34" charset="0"/>
                <a:ea typeface="+mn-ea"/>
                <a:cs typeface="Arial" pitchFamily="34" charset="0"/>
              </a:rPr>
              <a:t>communities and institutions</a:t>
            </a: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better coordination of funding and activities at European level covering</a:t>
            </a:r>
          </a:p>
          <a:p>
            <a:pPr marL="1095375" lvl="2"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scholarly community, libraries, archives, museums, private institutions</a:t>
            </a:r>
          </a:p>
          <a:p>
            <a:pPr marL="1095375" lvl="2"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public bodies</a:t>
            </a:r>
            <a:r>
              <a:rPr lang="ta-IN" sz="1600" kern="0">
                <a:latin typeface="Arial" pitchFamily="34" charset="0"/>
                <a:ea typeface="+mn-ea"/>
                <a:cs typeface="Arial" pitchFamily="34" charset="0"/>
              </a:rPr>
              <a:t>, </a:t>
            </a:r>
            <a:r>
              <a:rPr lang="en-US" sz="1600" kern="0">
                <a:latin typeface="Arial" pitchFamily="34" charset="0"/>
                <a:ea typeface="+mn-ea"/>
                <a:cs typeface="Arial" pitchFamily="34" charset="0"/>
              </a:rPr>
              <a:t>commercial sector</a:t>
            </a:r>
          </a:p>
          <a:p>
            <a:pPr marL="180975"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recognition and establishment of </a:t>
            </a:r>
            <a:r>
              <a:rPr lang="en-US" sz="1600" b="1" kern="0">
                <a:latin typeface="Arial" pitchFamily="34" charset="0"/>
                <a:ea typeface="+mn-ea"/>
                <a:cs typeface="Arial" pitchFamily="34" charset="0"/>
              </a:rPr>
              <a:t>RI ecosystems</a:t>
            </a:r>
            <a:r>
              <a:rPr lang="en-US" sz="1600" kern="0">
                <a:latin typeface="Arial" pitchFamily="34" charset="0"/>
                <a:ea typeface="+mn-ea"/>
                <a:cs typeface="Arial" pitchFamily="34" charset="0"/>
              </a:rPr>
              <a:t> where multiple levels of co-exist and collaborate harmoniously</a:t>
            </a: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pan-European</a:t>
            </a:r>
            <a:r>
              <a:rPr lang="hr-HR" sz="1600" kern="0">
                <a:latin typeface="Arial" pitchFamily="34" charset="0"/>
                <a:ea typeface="+mn-ea"/>
                <a:cs typeface="Arial" pitchFamily="34" charset="0"/>
              </a:rPr>
              <a:t>, national or </a:t>
            </a:r>
            <a:r>
              <a:rPr lang="en-US" sz="1600" kern="0">
                <a:latin typeface="Arial" pitchFamily="34" charset="0"/>
                <a:ea typeface="+mn-ea"/>
                <a:cs typeface="Arial" pitchFamily="34" charset="0"/>
              </a:rPr>
              <a:t>local</a:t>
            </a:r>
            <a:endParaRPr lang="hr-HR" sz="1600" kern="0">
              <a:latin typeface="Arial" pitchFamily="34" charset="0"/>
              <a:ea typeface="+mn-ea"/>
              <a:cs typeface="Arial" pitchFamily="34" charset="0"/>
            </a:endParaRPr>
          </a:p>
          <a:p>
            <a:pPr marL="638175" lvl="1" indent="-180975">
              <a:lnSpc>
                <a:spcPts val="2400"/>
              </a:lnSpc>
              <a:spcBef>
                <a:spcPts val="300"/>
              </a:spcBef>
              <a:spcAft>
                <a:spcPts val="300"/>
              </a:spcAft>
              <a:buClr>
                <a:srgbClr val="FF9900"/>
              </a:buClr>
              <a:buFont typeface="Arial" pitchFamily="34" charset="0"/>
              <a:buChar char="•"/>
              <a:defRPr/>
            </a:pPr>
            <a:r>
              <a:rPr lang="en-US" sz="1600" kern="0">
                <a:latin typeface="Arial" pitchFamily="34" charset="0"/>
                <a:ea typeface="+mn-ea"/>
                <a:cs typeface="Arial" pitchFamily="34" charset="0"/>
              </a:rPr>
              <a:t>community-driven</a:t>
            </a:r>
            <a:r>
              <a:rPr lang="hr-HR" sz="1600" kern="0">
                <a:latin typeface="Arial" pitchFamily="34" charset="0"/>
                <a:ea typeface="+mn-ea"/>
                <a:cs typeface="Arial" pitchFamily="34" charset="0"/>
              </a:rPr>
              <a:t> or </a:t>
            </a:r>
            <a:r>
              <a:rPr lang="en-US" sz="1600" kern="0">
                <a:latin typeface="Arial" pitchFamily="34" charset="0"/>
                <a:ea typeface="+mn-ea"/>
                <a:cs typeface="Arial" pitchFamily="34" charset="0"/>
              </a:rPr>
              <a:t>institutional</a:t>
            </a:r>
          </a:p>
        </p:txBody>
      </p:sp>
      <p:sp>
        <p:nvSpPr>
          <p:cNvPr id="1024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pic>
        <p:nvPicPr>
          <p:cNvPr id="10247" name="Picture 7" descr="http://www.esf.org/typo3temp/pics/n_a80f00df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00213"/>
            <a:ext cx="2857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dissolve">
                                      <p:cBhvr>
                                        <p:cTn id="19" dur="500"/>
                                        <p:tgtEl>
                                          <p:spTgt spid="102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1000"/>
                                        <p:tgtEl>
                                          <p:spTgt spid="6">
                                            <p:txEl>
                                              <p:pRg st="6" end="6"/>
                                            </p:txEl>
                                          </p:spTgt>
                                        </p:tgtEl>
                                      </p:cBhvr>
                                    </p:animEffect>
                                    <p:anim calcmode="lin" valueType="num">
                                      <p:cBhvr>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1000"/>
                                        <p:tgtEl>
                                          <p:spTgt spid="6">
                                            <p:txEl>
                                              <p:pRg st="7" end="7"/>
                                            </p:txEl>
                                          </p:spTgt>
                                        </p:tgtEl>
                                      </p:cBhvr>
                                    </p:animEffect>
                                    <p:anim calcmode="lin" valueType="num">
                                      <p:cBhvr>
                                        <p:cTn id="5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1000"/>
                                        <p:tgtEl>
                                          <p:spTgt spid="6">
                                            <p:txEl>
                                              <p:pRg st="10" end="10"/>
                                            </p:txEl>
                                          </p:spTgt>
                                        </p:tgtEl>
                                      </p:cBhvr>
                                    </p:animEffect>
                                    <p:anim calcmode="lin" valueType="num">
                                      <p:cBhvr>
                                        <p:cTn id="6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fade">
                                      <p:cBhvr>
                                        <p:cTn id="73" dur="1000"/>
                                        <p:tgtEl>
                                          <p:spTgt spid="6">
                                            <p:txEl>
                                              <p:pRg st="11" end="11"/>
                                            </p:txEl>
                                          </p:spTgt>
                                        </p:tgtEl>
                                      </p:cBhvr>
                                    </p:animEffect>
                                    <p:anim calcmode="lin" valueType="num">
                                      <p:cBhvr>
                                        <p:cTn id="74"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963" y="2924175"/>
            <a:ext cx="63055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406DAF87-C169-574D-85BB-FD6E8FA89CF5}" type="slidenum">
              <a:rPr lang="sv-SE" sz="1200">
                <a:solidFill>
                  <a:srgbClr val="FF0000"/>
                </a:solidFill>
                <a:latin typeface="Arial" charset="0"/>
              </a:rPr>
              <a:pPr eaLnBrk="1" hangingPunct="1"/>
              <a:t>8</a:t>
            </a:fld>
            <a:endParaRPr lang="sv-SE" sz="1200">
              <a:solidFill>
                <a:srgbClr val="FF0000"/>
              </a:solidFill>
              <a:latin typeface="Arial" charset="0"/>
            </a:endParaRPr>
          </a:p>
        </p:txBody>
      </p:sp>
      <p:sp>
        <p:nvSpPr>
          <p:cNvPr id="11268"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Physical and Digital RIs</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lvl1pPr marL="180975" indent="-180975" eaLnBrk="0" hangingPunct="0">
              <a:defRPr sz="2400">
                <a:solidFill>
                  <a:schemeClr val="tx1"/>
                </a:solidFill>
                <a:latin typeface="Verdana" charset="0"/>
                <a:ea typeface="ＭＳ Ｐゴシック" charset="0"/>
              </a:defRPr>
            </a:lvl1pPr>
            <a:lvl2pPr marL="638175" indent="-180975" eaLnBrk="0" hangingPunct="0">
              <a:defRPr sz="2400">
                <a:solidFill>
                  <a:schemeClr val="tx1"/>
                </a:solidFill>
                <a:latin typeface="Verdana" charset="0"/>
                <a:ea typeface="ＭＳ Ｐゴシック" charset="0"/>
              </a:defRPr>
            </a:lvl2pPr>
            <a:lvl3pPr marL="1095375" indent="-180975"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actual </a:t>
            </a:r>
            <a:r>
              <a:rPr lang="en-US" sz="1600" b="1">
                <a:latin typeface="Arial" charset="0"/>
                <a:cs typeface="Arial" charset="0"/>
              </a:rPr>
              <a:t>challenges</a:t>
            </a:r>
            <a:r>
              <a:rPr lang="en-US" sz="1600">
                <a:latin typeface="Arial" charset="0"/>
                <a:cs typeface="Arial" charset="0"/>
              </a:rPr>
              <a:t> in integrating</a:t>
            </a: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physical RI and digital RI</a:t>
            </a:r>
            <a:endParaRPr lang="hr-HR" sz="1600">
              <a:latin typeface="Arial" charset="0"/>
              <a:cs typeface="Arial" charset="0"/>
            </a:endParaRPr>
          </a:p>
          <a:p>
            <a:pPr lvl="2"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physical and digital objects collections</a:t>
            </a:r>
          </a:p>
          <a:p>
            <a:pPr lvl="2"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definition, preservation, maintaining, accessing</a:t>
            </a:r>
            <a:endParaRPr lang="en-US" sz="1600">
              <a:latin typeface="Arial" charset="0"/>
              <a:cs typeface="Arial" charset="0"/>
            </a:endParaRP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identification of means to bridge ‘physical’ with ‘digital’</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support for </a:t>
            </a:r>
            <a:r>
              <a:rPr lang="en-US" sz="1600" b="1">
                <a:latin typeface="Arial" charset="0"/>
                <a:cs typeface="Arial" charset="0"/>
              </a:rPr>
              <a:t>interdisciplinary profiles</a:t>
            </a:r>
            <a:r>
              <a:rPr lang="en-US" sz="1600">
                <a:latin typeface="Arial" charset="0"/>
                <a:cs typeface="Arial" charset="0"/>
              </a:rPr>
              <a:t> that are</a:t>
            </a:r>
            <a:r>
              <a:rPr lang="hr-HR" sz="1600">
                <a:latin typeface="Arial" charset="0"/>
                <a:cs typeface="Arial" charset="0"/>
              </a:rPr>
              <a:t/>
            </a:r>
            <a:br>
              <a:rPr lang="hr-HR" sz="1600">
                <a:latin typeface="Arial" charset="0"/>
                <a:cs typeface="Arial" charset="0"/>
              </a:rPr>
            </a:br>
            <a:r>
              <a:rPr lang="en-US" sz="1600">
                <a:latin typeface="Arial" charset="0"/>
                <a:cs typeface="Arial" charset="0"/>
              </a:rPr>
              <a:t>able to act as ‘translators’ between</a:t>
            </a: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Computer Science/Engineering</a:t>
            </a:r>
            <a:r>
              <a:rPr lang="hr-HR" sz="1600">
                <a:latin typeface="Arial" charset="0"/>
                <a:cs typeface="Arial" charset="0"/>
              </a:rPr>
              <a:t/>
            </a:r>
            <a:br>
              <a:rPr lang="hr-HR" sz="1600">
                <a:latin typeface="Arial" charset="0"/>
                <a:cs typeface="Arial" charset="0"/>
              </a:rPr>
            </a:br>
            <a:r>
              <a:rPr lang="en-US" sz="1600">
                <a:latin typeface="Arial" charset="0"/>
                <a:cs typeface="Arial" charset="0"/>
              </a:rPr>
              <a:t>approaches/traditions</a:t>
            </a:r>
          </a:p>
          <a:p>
            <a:pPr lvl="1"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Humanities approaches/traditions</a:t>
            </a:r>
            <a:endParaRPr lang="hr-HR"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educating </a:t>
            </a:r>
            <a:r>
              <a:rPr lang="hr-HR" sz="1600" b="1">
                <a:latin typeface="Arial" charset="0"/>
                <a:cs typeface="Arial" charset="0"/>
              </a:rPr>
              <a:t>young experts</a:t>
            </a:r>
            <a:r>
              <a:rPr lang="hr-HR" sz="1600">
                <a:latin typeface="Arial" charset="0"/>
                <a:cs typeface="Arial" charset="0"/>
              </a:rPr>
              <a:t> that will</a:t>
            </a:r>
          </a:p>
          <a:p>
            <a:pPr lvl="1"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use future RI in Humanities</a:t>
            </a:r>
          </a:p>
          <a:p>
            <a:pPr lvl="1" eaLnBrk="1" hangingPunct="1">
              <a:lnSpc>
                <a:spcPts val="2400"/>
              </a:lnSpc>
              <a:spcBef>
                <a:spcPts val="300"/>
              </a:spcBef>
              <a:spcAft>
                <a:spcPts val="300"/>
              </a:spcAft>
              <a:buClr>
                <a:srgbClr val="FF9900"/>
              </a:buClr>
              <a:buFont typeface="Arial" charset="0"/>
              <a:buChar char="•"/>
            </a:pPr>
            <a:r>
              <a:rPr lang="hr-HR" sz="1600">
                <a:latin typeface="Arial" charset="0"/>
                <a:cs typeface="Arial" charset="0"/>
              </a:rPr>
              <a:t>maintain future RI in</a:t>
            </a:r>
            <a:br>
              <a:rPr lang="hr-HR" sz="1600">
                <a:latin typeface="Arial" charset="0"/>
                <a:cs typeface="Arial" charset="0"/>
              </a:rPr>
            </a:br>
            <a:r>
              <a:rPr lang="hr-HR" sz="1600">
                <a:latin typeface="Arial" charset="0"/>
                <a:cs typeface="Arial" charset="0"/>
              </a:rPr>
              <a:t>Humanities</a:t>
            </a:r>
          </a:p>
          <a:p>
            <a:pPr eaLnBrk="1" hangingPunct="1">
              <a:lnSpc>
                <a:spcPts val="2400"/>
              </a:lnSpc>
              <a:spcBef>
                <a:spcPts val="300"/>
              </a:spcBef>
              <a:spcAft>
                <a:spcPts val="300"/>
              </a:spcAft>
              <a:buClr>
                <a:srgbClr val="FF9900"/>
              </a:buClr>
              <a:buFont typeface="Arial" charset="0"/>
              <a:buChar char="•"/>
            </a:pPr>
            <a:endParaRPr lang="en-US" sz="1600">
              <a:latin typeface="Arial" charset="0"/>
              <a:cs typeface="Arial" charset="0"/>
            </a:endParaRPr>
          </a:p>
        </p:txBody>
      </p:sp>
      <p:sp>
        <p:nvSpPr>
          <p:cNvPr id="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
        <p:nvSpPr>
          <p:cNvPr id="8" name="TextBox 7"/>
          <p:cNvSpPr txBox="1">
            <a:spLocks noChangeArrowheads="1"/>
          </p:cNvSpPr>
          <p:nvPr/>
        </p:nvSpPr>
        <p:spPr bwMode="auto">
          <a:xfrm>
            <a:off x="3851275" y="6237288"/>
            <a:ext cx="42497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en-US" sz="1200">
                <a:latin typeface="Arial" charset="0"/>
                <a:cs typeface="Arial" charset="0"/>
              </a:rPr>
              <a:t>A set of concurrent criteria for</a:t>
            </a:r>
            <a:r>
              <a:rPr lang="hr-HR" sz="1200">
                <a:latin typeface="Arial" charset="0"/>
                <a:cs typeface="Arial" charset="0"/>
              </a:rPr>
              <a:t> </a:t>
            </a:r>
            <a:r>
              <a:rPr lang="en-US" sz="1200">
                <a:latin typeface="Arial" charset="0"/>
                <a:cs typeface="Arial" charset="0"/>
              </a:rPr>
              <a:t>defining the RI in Humanities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dissolve">
                                      <p:cBhvr>
                                        <p:cTn id="34" dur="500"/>
                                        <p:tgtEl>
                                          <p:spTgt spid="1127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1000"/>
                                        <p:tgtEl>
                                          <p:spTgt spid="6">
                                            <p:txEl>
                                              <p:pRg st="7" end="7"/>
                                            </p:txEl>
                                          </p:spTgt>
                                        </p:tgtEl>
                                      </p:cBhvr>
                                    </p:animEffect>
                                    <p:anim calcmode="lin" valueType="num">
                                      <p:cBhvr>
                                        <p:cTn id="5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fade">
                                      <p:cBhvr>
                                        <p:cTn id="59" dur="1000"/>
                                        <p:tgtEl>
                                          <p:spTgt spid="6">
                                            <p:txEl>
                                              <p:pRg st="8" end="8"/>
                                            </p:txEl>
                                          </p:spTgt>
                                        </p:tgtEl>
                                      </p:cBhvr>
                                    </p:animEffect>
                                    <p:anim calcmode="lin" valueType="num">
                                      <p:cBhvr>
                                        <p:cTn id="6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9" end="9"/>
                                            </p:txEl>
                                          </p:spTgt>
                                        </p:tgtEl>
                                        <p:attrNameLst>
                                          <p:attrName>style.visibility</p:attrName>
                                        </p:attrNameLst>
                                      </p:cBhvr>
                                      <p:to>
                                        <p:strVal val="visible"/>
                                      </p:to>
                                    </p:set>
                                    <p:animEffect transition="in" filter="fade">
                                      <p:cBhvr>
                                        <p:cTn id="64" dur="1000"/>
                                        <p:tgtEl>
                                          <p:spTgt spid="6">
                                            <p:txEl>
                                              <p:pRg st="9" end="9"/>
                                            </p:txEl>
                                          </p:spTgt>
                                        </p:tgtEl>
                                      </p:cBhvr>
                                    </p:animEffect>
                                    <p:anim calcmode="lin" valueType="num">
                                      <p:cBhvr>
                                        <p:cTn id="6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fade">
                                      <p:cBhvr>
                                        <p:cTn id="69" dur="1000"/>
                                        <p:tgtEl>
                                          <p:spTgt spid="6">
                                            <p:txEl>
                                              <p:pRg st="10" end="10"/>
                                            </p:txEl>
                                          </p:spTgt>
                                        </p:tgtEl>
                                      </p:cBhvr>
                                    </p:animEffect>
                                    <p:anim calcmode="lin" valueType="num">
                                      <p:cBhvr>
                                        <p:cTn id="7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13" y="1063625"/>
            <a:ext cx="50165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fld id="{DBB485CD-AC75-6948-949D-A43A6A54B848}" type="slidenum">
              <a:rPr lang="sv-SE" sz="1200">
                <a:solidFill>
                  <a:srgbClr val="FF0000"/>
                </a:solidFill>
                <a:latin typeface="Arial" charset="0"/>
              </a:rPr>
              <a:pPr eaLnBrk="1" hangingPunct="1"/>
              <a:t>9</a:t>
            </a:fld>
            <a:endParaRPr lang="sv-SE" sz="1200">
              <a:solidFill>
                <a:srgbClr val="FF0000"/>
              </a:solidFill>
              <a:latin typeface="Arial" charset="0"/>
            </a:endParaRPr>
          </a:p>
        </p:txBody>
      </p:sp>
      <p:sp>
        <p:nvSpPr>
          <p:cNvPr id="12292" name="Rectangle 2"/>
          <p:cNvSpPr>
            <a:spLocks noGrp="1" noChangeArrowheads="1"/>
          </p:cNvSpPr>
          <p:nvPr>
            <p:ph type="title"/>
          </p:nvPr>
        </p:nvSpPr>
        <p:spPr>
          <a:xfrm>
            <a:off x="2314575" y="188913"/>
            <a:ext cx="6829425" cy="1008062"/>
          </a:xfrm>
        </p:spPr>
        <p:txBody>
          <a:bodyPr/>
          <a:lstStyle/>
          <a:p>
            <a:pPr eaLnBrk="1" hangingPunct="1"/>
            <a:r>
              <a:rPr lang="en-US">
                <a:latin typeface="Arial" charset="0"/>
                <a:cs typeface="Arial" charset="0"/>
              </a:rPr>
              <a:t>Partnerships and Networking</a:t>
            </a:r>
            <a:endParaRPr lang="sv-SE">
              <a:latin typeface="Arial" charset="0"/>
              <a:cs typeface="Arial" charset="0"/>
            </a:endParaRPr>
          </a:p>
        </p:txBody>
      </p:sp>
      <p:sp>
        <p:nvSpPr>
          <p:cNvPr id="6" name="Rectangle 3"/>
          <p:cNvSpPr txBox="1">
            <a:spLocks noChangeArrowheads="1"/>
          </p:cNvSpPr>
          <p:nvPr/>
        </p:nvSpPr>
        <p:spPr bwMode="auto">
          <a:xfrm>
            <a:off x="250825" y="1341438"/>
            <a:ext cx="8713788" cy="4824412"/>
          </a:xfrm>
          <a:prstGeom prst="rect">
            <a:avLst/>
          </a:prstGeom>
          <a:noFill/>
          <a:ln w="9525">
            <a:noFill/>
            <a:miter lim="800000"/>
            <a:headEnd/>
            <a:tailEnd/>
          </a:ln>
        </p:spPr>
        <p:txBody>
          <a:bodyPr/>
          <a:lstStyle>
            <a:lvl1pPr marL="180975" indent="-180975" eaLnBrk="0" hangingPunct="0">
              <a:defRPr sz="2400">
                <a:solidFill>
                  <a:schemeClr val="tx1"/>
                </a:solidFill>
                <a:latin typeface="Verdana" charset="0"/>
                <a:ea typeface="ＭＳ Ｐゴシック" charset="0"/>
              </a:defRPr>
            </a:lvl1pPr>
            <a:lvl2pPr marL="638175" indent="-180975"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establishment of </a:t>
            </a:r>
            <a:r>
              <a:rPr lang="en-US" sz="1600" b="1">
                <a:latin typeface="Arial" charset="0"/>
                <a:cs typeface="Arial" charset="0"/>
              </a:rPr>
              <a:t>partnerships</a:t>
            </a:r>
            <a:r>
              <a:rPr lang="hr-HR" sz="1600" b="1">
                <a:latin typeface="Arial" charset="0"/>
                <a:cs typeface="Arial" charset="0"/>
              </a:rPr>
              <a:t>/</a:t>
            </a:r>
            <a:r>
              <a:rPr lang="en-US" sz="1600" b="1">
                <a:latin typeface="Arial" charset="0"/>
                <a:cs typeface="Arial" charset="0"/>
              </a:rPr>
              <a:t>alliances</a:t>
            </a:r>
            <a:r>
              <a:rPr lang="hr-HR" sz="1600">
                <a:latin typeface="Arial" charset="0"/>
                <a:cs typeface="Arial" charset="0"/>
              </a:rPr>
              <a:t/>
            </a:r>
            <a:br>
              <a:rPr lang="hr-HR" sz="1600">
                <a:latin typeface="Arial" charset="0"/>
                <a:cs typeface="Arial" charset="0"/>
              </a:rPr>
            </a:br>
            <a:r>
              <a:rPr lang="en-US" sz="1600">
                <a:latin typeface="Arial" charset="0"/>
                <a:cs typeface="Arial" charset="0"/>
              </a:rPr>
              <a:t>across communities and institutions</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en-US" sz="1600">
                <a:latin typeface="Arial" charset="0"/>
                <a:cs typeface="Arial" charset="0"/>
              </a:rPr>
              <a:t>scholarly community</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hr-HR" sz="1600">
                <a:latin typeface="Arial" charset="0"/>
                <a:cs typeface="Arial" charset="0"/>
              </a:rPr>
              <a:t>public </a:t>
            </a:r>
            <a:r>
              <a:rPr lang="en-US" sz="1600">
                <a:latin typeface="Arial" charset="0"/>
                <a:cs typeface="Arial" charset="0"/>
              </a:rPr>
              <a:t>libraries/archives/museums</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en-US" sz="1600">
                <a:latin typeface="Arial" charset="0"/>
                <a:cs typeface="Arial" charset="0"/>
              </a:rPr>
              <a:t>private institutions </a:t>
            </a:r>
            <a:endParaRPr lang="hr-HR" sz="1600">
              <a:latin typeface="Arial" charset="0"/>
              <a:cs typeface="Arial" charset="0"/>
            </a:endParaRPr>
          </a:p>
          <a:p>
            <a:pPr eaLnBrk="1" hangingPunct="1">
              <a:lnSpc>
                <a:spcPts val="2400"/>
              </a:lnSpc>
              <a:spcBef>
                <a:spcPts val="300"/>
              </a:spcBef>
              <a:spcAft>
                <a:spcPts val="300"/>
              </a:spcAft>
              <a:buClr>
                <a:srgbClr val="FF9900"/>
              </a:buClr>
              <a:buFont typeface="Arial" charset="0"/>
              <a:buChar char="•"/>
            </a:pPr>
            <a:r>
              <a:rPr lang="en-US" sz="1600" b="1">
                <a:latin typeface="Arial" charset="0"/>
                <a:cs typeface="Arial" charset="0"/>
              </a:rPr>
              <a:t>access policies</a:t>
            </a:r>
            <a:r>
              <a:rPr lang="hr-HR" sz="1600">
                <a:latin typeface="Arial" charset="0"/>
                <a:cs typeface="Arial" charset="0"/>
              </a:rPr>
              <a:t> (e.g. OA, PA)</a:t>
            </a:r>
            <a:r>
              <a:rPr lang="en-US" sz="1600">
                <a:latin typeface="Arial" charset="0"/>
                <a:cs typeface="Arial" charset="0"/>
              </a:rPr>
              <a:t>, </a:t>
            </a:r>
            <a:r>
              <a:rPr lang="en-US" sz="1600" b="1">
                <a:latin typeface="Arial" charset="0"/>
                <a:cs typeface="Arial" charset="0"/>
              </a:rPr>
              <a:t>coordination</a:t>
            </a:r>
            <a:r>
              <a:rPr lang="hr-HR" sz="1600" b="1">
                <a:latin typeface="Arial" charset="0"/>
                <a:cs typeface="Arial" charset="0"/>
              </a:rPr>
              <a:t/>
            </a:r>
            <a:br>
              <a:rPr lang="hr-HR" sz="1600" b="1">
                <a:latin typeface="Arial" charset="0"/>
                <a:cs typeface="Arial" charset="0"/>
              </a:rPr>
            </a:br>
            <a:r>
              <a:rPr lang="en-US" sz="1600" b="1">
                <a:latin typeface="Arial" charset="0"/>
                <a:cs typeface="Arial" charset="0"/>
              </a:rPr>
              <a:t>of depositing rules</a:t>
            </a:r>
            <a:r>
              <a:rPr lang="en-US" sz="1600">
                <a:latin typeface="Arial" charset="0"/>
                <a:cs typeface="Arial" charset="0"/>
              </a:rPr>
              <a:t> (</a:t>
            </a:r>
            <a:r>
              <a:rPr lang="hr-HR" sz="1600">
                <a:latin typeface="Arial" charset="0"/>
                <a:cs typeface="Arial" charset="0"/>
              </a:rPr>
              <a:t>primar</a:t>
            </a:r>
            <a:r>
              <a:rPr lang="en-US" sz="1600">
                <a:latin typeface="Arial" charset="0"/>
                <a:cs typeface="Arial" charset="0"/>
              </a:rPr>
              <a:t>y</a:t>
            </a:r>
            <a:r>
              <a:rPr lang="hr-HR" sz="1600">
                <a:latin typeface="Arial" charset="0"/>
                <a:cs typeface="Arial" charset="0"/>
              </a:rPr>
              <a:t> data</a:t>
            </a:r>
            <a:r>
              <a:rPr lang="en-US" sz="1600">
                <a:latin typeface="Arial" charset="0"/>
                <a:cs typeface="Arial" charset="0"/>
              </a:rPr>
              <a:t>, processed</a:t>
            </a:r>
            <a:r>
              <a:rPr lang="hr-HR" sz="1600">
                <a:latin typeface="Arial" charset="0"/>
                <a:cs typeface="Arial" charset="0"/>
              </a:rPr>
              <a:t/>
            </a:r>
            <a:br>
              <a:rPr lang="hr-HR" sz="1600">
                <a:latin typeface="Arial" charset="0"/>
                <a:cs typeface="Arial" charset="0"/>
              </a:rPr>
            </a:br>
            <a:r>
              <a:rPr lang="en-US" sz="1600">
                <a:latin typeface="Arial" charset="0"/>
                <a:cs typeface="Arial" charset="0"/>
              </a:rPr>
              <a:t>data</a:t>
            </a:r>
            <a:r>
              <a:rPr lang="hr-HR" sz="1600">
                <a:latin typeface="Arial" charset="0"/>
                <a:cs typeface="Arial" charset="0"/>
              </a:rPr>
              <a:t>,</a:t>
            </a:r>
            <a:r>
              <a:rPr lang="en-US" sz="1600">
                <a:latin typeface="Arial" charset="0"/>
                <a:cs typeface="Arial" charset="0"/>
              </a:rPr>
              <a:t> research output) are </a:t>
            </a:r>
            <a:r>
              <a:rPr lang="hr-HR" sz="1600">
                <a:latin typeface="Arial" charset="0"/>
                <a:cs typeface="Arial" charset="0"/>
              </a:rPr>
              <a:t>issues </a:t>
            </a:r>
            <a:r>
              <a:rPr lang="en-US" sz="1600">
                <a:latin typeface="Arial" charset="0"/>
                <a:cs typeface="Arial" charset="0"/>
              </a:rPr>
              <a:t>that can</a:t>
            </a:r>
            <a:r>
              <a:rPr lang="hr-HR" sz="1600">
                <a:latin typeface="Arial" charset="0"/>
                <a:cs typeface="Arial" charset="0"/>
              </a:rPr>
              <a:t/>
            </a:r>
            <a:br>
              <a:rPr lang="hr-HR" sz="1600">
                <a:latin typeface="Arial" charset="0"/>
                <a:cs typeface="Arial" charset="0"/>
              </a:rPr>
            </a:br>
            <a:r>
              <a:rPr lang="en-US" sz="1600">
                <a:latin typeface="Arial" charset="0"/>
                <a:cs typeface="Arial" charset="0"/>
              </a:rPr>
              <a:t>only be tackled </a:t>
            </a:r>
            <a:r>
              <a:rPr lang="hr-HR" sz="1600">
                <a:latin typeface="Arial" charset="0"/>
                <a:cs typeface="Arial" charset="0"/>
              </a:rPr>
              <a:t>jointly </a:t>
            </a:r>
            <a:r>
              <a:rPr lang="en-US" sz="1600">
                <a:latin typeface="Arial" charset="0"/>
                <a:cs typeface="Arial" charset="0"/>
              </a:rPr>
              <a:t>by</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hr-HR" sz="1600">
                <a:latin typeface="Arial" charset="0"/>
                <a:cs typeface="Arial" charset="0"/>
              </a:rPr>
              <a:t>digital l</a:t>
            </a:r>
            <a:r>
              <a:rPr lang="en-US" sz="1600">
                <a:latin typeface="Arial" charset="0"/>
                <a:cs typeface="Arial" charset="0"/>
              </a:rPr>
              <a:t>ibrar</a:t>
            </a:r>
            <a:r>
              <a:rPr lang="hr-HR" sz="1600">
                <a:latin typeface="Arial" charset="0"/>
                <a:cs typeface="Arial" charset="0"/>
              </a:rPr>
              <a:t>ies + a</a:t>
            </a:r>
            <a:r>
              <a:rPr lang="en-US" sz="1600">
                <a:latin typeface="Arial" charset="0"/>
                <a:cs typeface="Arial" charset="0"/>
              </a:rPr>
              <a:t>rchive</a:t>
            </a:r>
            <a:r>
              <a:rPr lang="hr-HR" sz="1600">
                <a:latin typeface="Arial" charset="0"/>
                <a:cs typeface="Arial" charset="0"/>
              </a:rPr>
              <a:t>s/documentation</a:t>
            </a:r>
            <a:br>
              <a:rPr lang="hr-HR" sz="1600">
                <a:latin typeface="Arial" charset="0"/>
                <a:cs typeface="Arial" charset="0"/>
              </a:rPr>
            </a:br>
            <a:r>
              <a:rPr lang="hr-HR" sz="1600">
                <a:latin typeface="Arial" charset="0"/>
                <a:cs typeface="Arial" charset="0"/>
              </a:rPr>
              <a:t>centres</a:t>
            </a:r>
            <a:r>
              <a:rPr lang="en-US" sz="1600">
                <a:latin typeface="Arial" charset="0"/>
                <a:cs typeface="Arial" charset="0"/>
              </a:rPr>
              <a:t> </a:t>
            </a:r>
            <a:r>
              <a:rPr lang="hr-HR" sz="1600">
                <a:latin typeface="Arial" charset="0"/>
                <a:cs typeface="Arial" charset="0"/>
              </a:rPr>
              <a:t>+ i</a:t>
            </a:r>
            <a:r>
              <a:rPr lang="en-US" sz="1600">
                <a:latin typeface="Arial" charset="0"/>
                <a:cs typeface="Arial" charset="0"/>
              </a:rPr>
              <a:t>nformation </a:t>
            </a:r>
            <a:r>
              <a:rPr lang="hr-HR" sz="1600">
                <a:latin typeface="Arial" charset="0"/>
                <a:cs typeface="Arial" charset="0"/>
              </a:rPr>
              <a:t>sciences</a:t>
            </a:r>
          </a:p>
          <a:p>
            <a:pPr lvl="1" eaLnBrk="1" hangingPunct="1">
              <a:lnSpc>
                <a:spcPts val="2400"/>
              </a:lnSpc>
              <a:spcBef>
                <a:spcPts val="100"/>
              </a:spcBef>
              <a:spcAft>
                <a:spcPts val="100"/>
              </a:spcAft>
              <a:buClr>
                <a:srgbClr val="FF9900"/>
              </a:buClr>
              <a:buFont typeface="Arial" charset="0"/>
              <a:buChar char="•"/>
            </a:pPr>
            <a:r>
              <a:rPr lang="hr-HR" sz="1600">
                <a:latin typeface="Arial" charset="0"/>
                <a:cs typeface="Arial" charset="0"/>
              </a:rPr>
              <a:t>r</a:t>
            </a:r>
            <a:r>
              <a:rPr lang="en-US" sz="1600">
                <a:latin typeface="Arial" charset="0"/>
                <a:cs typeface="Arial" charset="0"/>
              </a:rPr>
              <a:t>esearch organisations</a:t>
            </a:r>
            <a:r>
              <a:rPr lang="hr-HR" sz="1600">
                <a:latin typeface="Arial" charset="0"/>
                <a:cs typeface="Arial" charset="0"/>
              </a:rPr>
              <a:t> in the Humanities</a:t>
            </a:r>
          </a:p>
          <a:p>
            <a:pPr eaLnBrk="1" hangingPunct="1">
              <a:lnSpc>
                <a:spcPts val="2400"/>
              </a:lnSpc>
              <a:spcBef>
                <a:spcPts val="300"/>
              </a:spcBef>
              <a:spcAft>
                <a:spcPts val="300"/>
              </a:spcAft>
              <a:buClr>
                <a:srgbClr val="FF9900"/>
              </a:buClr>
              <a:buFont typeface="Arial" charset="0"/>
              <a:buChar char="•"/>
            </a:pPr>
            <a:r>
              <a:rPr lang="en-US" sz="1600">
                <a:latin typeface="Arial" charset="0"/>
                <a:cs typeface="Arial" charset="0"/>
              </a:rPr>
              <a:t>relevant partnerships with the </a:t>
            </a:r>
            <a:r>
              <a:rPr lang="en-US" sz="1600" b="1">
                <a:latin typeface="Arial" charset="0"/>
                <a:cs typeface="Arial" charset="0"/>
              </a:rPr>
              <a:t>private sector</a:t>
            </a:r>
            <a:r>
              <a:rPr lang="en-US" sz="1600">
                <a:latin typeface="Arial" charset="0"/>
                <a:cs typeface="Arial" charset="0"/>
              </a:rPr>
              <a:t> to contribute to</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en-US" sz="1600">
                <a:latin typeface="Arial" charset="0"/>
                <a:cs typeface="Arial" charset="0"/>
              </a:rPr>
              <a:t>innovation society and ‘smart economy’ strategies</a:t>
            </a:r>
            <a:endParaRPr lang="hr-HR" sz="1600">
              <a:latin typeface="Arial" charset="0"/>
              <a:cs typeface="Arial" charset="0"/>
            </a:endParaRPr>
          </a:p>
          <a:p>
            <a:pPr lvl="1" eaLnBrk="1" hangingPunct="1">
              <a:lnSpc>
                <a:spcPts val="2400"/>
              </a:lnSpc>
              <a:spcBef>
                <a:spcPts val="100"/>
              </a:spcBef>
              <a:spcAft>
                <a:spcPts val="100"/>
              </a:spcAft>
              <a:buClr>
                <a:srgbClr val="FF9900"/>
              </a:buClr>
              <a:buFont typeface="Arial" charset="0"/>
              <a:buChar char="•"/>
            </a:pPr>
            <a:r>
              <a:rPr lang="en-US" sz="1600">
                <a:latin typeface="Arial" charset="0"/>
                <a:cs typeface="Arial" charset="0"/>
              </a:rPr>
              <a:t>social and economic benefits, including market innovation</a:t>
            </a:r>
          </a:p>
        </p:txBody>
      </p:sp>
      <p:sp>
        <p:nvSpPr>
          <p:cNvPr id="1229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eaLnBrk="1" hangingPunct="1"/>
            <a:r>
              <a:rPr lang="sv-SE" sz="1200">
                <a:solidFill>
                  <a:schemeClr val="bg1"/>
                </a:solidFill>
                <a:latin typeface="Arial" charset="0"/>
              </a:rPr>
              <a:t>Standing Committee for the Humanities</a:t>
            </a:r>
          </a:p>
        </p:txBody>
      </p:sp>
      <p:sp>
        <p:nvSpPr>
          <p:cNvPr id="7" name="TextBox 6"/>
          <p:cNvSpPr txBox="1">
            <a:spLocks noChangeArrowheads="1"/>
          </p:cNvSpPr>
          <p:nvPr/>
        </p:nvSpPr>
        <p:spPr bwMode="auto">
          <a:xfrm>
            <a:off x="4895850" y="5300663"/>
            <a:ext cx="42481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6pPr>
            <a:lvl7pPr marL="29718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7pPr>
            <a:lvl8pPr marL="34290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8pPr>
            <a:lvl9pPr marL="3886200" indent="-228600" eaLnBrk="0" fontAlgn="base" hangingPunct="0">
              <a:lnSpc>
                <a:spcPct val="90000"/>
              </a:lnSpc>
              <a:spcBef>
                <a:spcPct val="20000"/>
              </a:spcBef>
              <a:spcAft>
                <a:spcPct val="0"/>
              </a:spcAft>
              <a:defRPr sz="2400">
                <a:solidFill>
                  <a:schemeClr val="tx1"/>
                </a:solidFill>
                <a:latin typeface="Verdana" charset="0"/>
                <a:ea typeface="ＭＳ Ｐゴシック" charset="0"/>
              </a:defRPr>
            </a:lvl9pPr>
          </a:lstStyle>
          <a:p>
            <a:pPr algn="r" eaLnBrk="1" hangingPunct="1"/>
            <a:r>
              <a:rPr lang="en-US" sz="1200">
                <a:latin typeface="Arial" charset="0"/>
                <a:cs typeface="Arial" charset="0"/>
              </a:rPr>
              <a:t>Simplified data model, showing entities</a:t>
            </a:r>
            <a:r>
              <a:rPr lang="hr-HR" sz="1200">
                <a:latin typeface="Arial" charset="0"/>
                <a:cs typeface="Arial" charset="0"/>
              </a:rPr>
              <a:t/>
            </a:r>
            <a:br>
              <a:rPr lang="hr-HR" sz="1200">
                <a:latin typeface="Arial" charset="0"/>
                <a:cs typeface="Arial" charset="0"/>
              </a:rPr>
            </a:br>
            <a:r>
              <a:rPr lang="en-US" sz="1200">
                <a:latin typeface="Arial" charset="0"/>
                <a:cs typeface="Arial" charset="0"/>
              </a:rPr>
              <a:t>interconnected by ‘historic event’ relations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4342"/>
                                        </p:tgtEl>
                                        <p:attrNameLst>
                                          <p:attrName>style.visibility</p:attrName>
                                        </p:attrNameLst>
                                      </p:cBhvr>
                                      <p:to>
                                        <p:strVal val="visible"/>
                                      </p:to>
                                    </p:set>
                                    <p:animEffect transition="in" filter="dissolve">
                                      <p:cBhvr>
                                        <p:cTn id="29" dur="500"/>
                                        <p:tgtEl>
                                          <p:spTgt spid="1434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1000"/>
                                        <p:tgtEl>
                                          <p:spTgt spid="6">
                                            <p:txEl>
                                              <p:pRg st="7" end="7"/>
                                            </p:txEl>
                                          </p:spTgt>
                                        </p:tgtEl>
                                      </p:cBhvr>
                                    </p:animEffect>
                                    <p:anim calcmode="lin" valueType="num">
                                      <p:cBhvr>
                                        <p:cTn id="5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fade">
                                      <p:cBhvr>
                                        <p:cTn id="59" dur="1000"/>
                                        <p:tgtEl>
                                          <p:spTgt spid="6">
                                            <p:txEl>
                                              <p:pRg st="8" end="8"/>
                                            </p:txEl>
                                          </p:spTgt>
                                        </p:tgtEl>
                                      </p:cBhvr>
                                    </p:animEffect>
                                    <p:anim calcmode="lin" valueType="num">
                                      <p:cBhvr>
                                        <p:cTn id="6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xEl>
                                              <p:pRg st="9" end="9"/>
                                            </p:txEl>
                                          </p:spTgt>
                                        </p:tgtEl>
                                        <p:attrNameLst>
                                          <p:attrName>style.visibility</p:attrName>
                                        </p:attrNameLst>
                                      </p:cBhvr>
                                      <p:to>
                                        <p:strVal val="visible"/>
                                      </p:to>
                                    </p:set>
                                    <p:animEffect transition="in" filter="fade">
                                      <p:cBhvr>
                                        <p:cTn id="64" dur="1000"/>
                                        <p:tgtEl>
                                          <p:spTgt spid="6">
                                            <p:txEl>
                                              <p:pRg st="9" end="9"/>
                                            </p:txEl>
                                          </p:spTgt>
                                        </p:tgtEl>
                                      </p:cBhvr>
                                    </p:animEffect>
                                    <p:anim calcmode="lin" valueType="num">
                                      <p:cBhvr>
                                        <p:cTn id="6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Verdana"/>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sv-SE"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sv-SE"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6617</TotalTime>
  <Words>1490</Words>
  <Application>Microsoft Macintosh PowerPoint</Application>
  <PresentationFormat>On-screen Show (4:3)</PresentationFormat>
  <Paragraphs>215</Paragraphs>
  <Slides>18</Slides>
  <Notes>15</Notes>
  <HiddenSlides>3</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Standardformgivning</vt:lpstr>
      <vt:lpstr>ESF Science Policy Briefing 42</vt:lpstr>
      <vt:lpstr>SCH RI Expert Group</vt:lpstr>
      <vt:lpstr>List of Authors</vt:lpstr>
      <vt:lpstr>The Historical Background of SPB42</vt:lpstr>
      <vt:lpstr>Science Policy Briefing (SPB)</vt:lpstr>
      <vt:lpstr>Urgent science policy issues for RIs in Humanities in SPB42</vt:lpstr>
      <vt:lpstr>The State of Art and Needs</vt:lpstr>
      <vt:lpstr>Physical and Digital RIs</vt:lpstr>
      <vt:lpstr>Partnerships and Networking</vt:lpstr>
      <vt:lpstr>Academic Recognition</vt:lpstr>
      <vt:lpstr>Digital Research in the Humanities: who is responsible for RIs?</vt:lpstr>
      <vt:lpstr>Who is responsible for RIs?</vt:lpstr>
      <vt:lpstr>Dissemination and Outreach</vt:lpstr>
      <vt:lpstr>Conclusions about SPB42</vt:lpstr>
      <vt:lpstr>Recommendations for the future development of MERIL: a view from the Humanities</vt:lpstr>
      <vt:lpstr>Recommendations for the future development of MERIL: a view from the Humanities</vt:lpstr>
      <vt:lpstr>PowerPoint Presentation</vt:lpstr>
      <vt:lpstr>PowerPoint Presentation</vt:lpstr>
    </vt:vector>
  </TitlesOfParts>
  <Company>W PR &amp; Information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Fredrik Wackå</dc:creator>
  <cp:lastModifiedBy>Marko Tadić</cp:lastModifiedBy>
  <cp:revision>884</cp:revision>
  <dcterms:created xsi:type="dcterms:W3CDTF">2006-07-05T08:43:32Z</dcterms:created>
  <dcterms:modified xsi:type="dcterms:W3CDTF">2012-11-12T12:15:48Z</dcterms:modified>
</cp:coreProperties>
</file>