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57" r:id="rId6"/>
    <p:sldId id="301" r:id="rId7"/>
    <p:sldId id="302" r:id="rId8"/>
    <p:sldId id="304" r:id="rId9"/>
    <p:sldId id="306" r:id="rId10"/>
    <p:sldId id="293" r:id="rId11"/>
    <p:sldId id="295" r:id="rId12"/>
    <p:sldId id="294" r:id="rId13"/>
    <p:sldId id="307" r:id="rId14"/>
    <p:sldId id="308" r:id="rId15"/>
    <p:sldId id="312" r:id="rId16"/>
    <p:sldId id="310" r:id="rId17"/>
    <p:sldId id="311" r:id="rId18"/>
    <p:sldId id="296" r:id="rId19"/>
    <p:sldId id="298" r:id="rId20"/>
    <p:sldId id="299" r:id="rId21"/>
    <p:sldId id="29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C2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7338" autoAdjust="0"/>
  </p:normalViewPr>
  <p:slideViewPr>
    <p:cSldViewPr>
      <p:cViewPr>
        <p:scale>
          <a:sx n="75" d="100"/>
          <a:sy n="75" d="100"/>
        </p:scale>
        <p:origin x="-1704" y="-198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hr-HR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hr-HR" smtClean="0"/>
              <a:pPr/>
              <a:t>17.3.2013.</a:t>
            </a:fld>
            <a:endParaRPr lang="hr-HR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hr-HR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hr-HR" smtClean="0"/>
              <a:pPr/>
              <a:t>‹#›</a:t>
            </a:fld>
            <a:endParaRPr lang="hr-HR" smtClean="0"/>
          </a:p>
        </p:txBody>
      </p:sp>
    </p:spTree>
    <p:extLst>
      <p:ext uri="{BB962C8B-B14F-4D97-AF65-F5344CB8AC3E}">
        <p14:creationId xmlns:p14="http://schemas.microsoft.com/office/powerpoint/2010/main" val="22034351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/>
              <a:pPr/>
              <a:t>9/5/2006</a:t>
            </a:fld>
            <a:endParaRPr lang="hr-HR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hr-H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5603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Posebno je naglašena norma CII 2.0  jer ju je preporučilo stručno povjerenstvo</a:t>
            </a:r>
            <a:r>
              <a:rPr lang="hr-HR" baseline="0" dirty="0" smtClean="0"/>
              <a:t> za e-račun pri Europskoj komisiji u svom završnom izvješću 2009. godine.</a:t>
            </a:r>
            <a:endParaRPr lang="hr-HR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hr-HR" smtClean="0"/>
              <a:pPr/>
              <a:t>6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 latinLnBrk="0">
              <a:buNone/>
              <a:defRPr lang="hr-HR"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r-HR" dirty="0" smtClean="0"/>
              <a:t>Kliknite da biste uredili stil podnaslova matrice</a:t>
            </a:r>
            <a:endParaRPr lang="hr-HR" dirty="0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 latinLnBrk="0">
              <a:defRPr lang="hr-HR" sz="4000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6660232" y="6381750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3" name="Rectangle 4"/>
          <p:cNvSpPr txBox="1">
            <a:spLocks noChangeArrowheads="1"/>
          </p:cNvSpPr>
          <p:nvPr userDrawn="1"/>
        </p:nvSpPr>
        <p:spPr>
          <a:xfrm>
            <a:off x="2411413" y="6477000"/>
            <a:ext cx="4321175" cy="3810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     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1" descr="D:\FER\FER - logo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0706" y="188640"/>
            <a:ext cx="483781" cy="720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9/5/2006</a:t>
            </a:r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6360922" y="6296397"/>
            <a:ext cx="2133600" cy="417512"/>
          </a:xfrm>
        </p:spPr>
        <p:txBody>
          <a:bodyPr/>
          <a:lstStyle/>
          <a:p>
            <a:pPr algn="r"/>
            <a:endParaRPr lang="hr-HR" dirty="0" smtClean="0"/>
          </a:p>
          <a:p>
            <a:pPr algn="r"/>
            <a:r>
              <a:rPr lang="hr-HR" sz="1800" dirty="0" smtClean="0"/>
              <a:t>a</a:t>
            </a:r>
            <a:fld id="{D4C49B74-5DB2-4B03-B1D2-7F6A3C51C318}" type="slidenum">
              <a:rPr lang="hr-HR" sz="1800" smtClean="0"/>
              <a:pPr algn="r"/>
              <a:t>‹#›</a:t>
            </a:fld>
            <a:endParaRPr lang="hr-HR" sz="1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15" name="Line 10"/>
          <p:cNvSpPr>
            <a:spLocks noChangeShapeType="1"/>
          </p:cNvSpPr>
          <p:nvPr userDrawn="1"/>
        </p:nvSpPr>
        <p:spPr bwMode="auto">
          <a:xfrm flipH="1">
            <a:off x="0" y="6308725"/>
            <a:ext cx="86868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ectangle 4"/>
          <p:cNvSpPr txBox="1">
            <a:spLocks noChangeArrowheads="1"/>
          </p:cNvSpPr>
          <p:nvPr userDrawn="1"/>
        </p:nvSpPr>
        <p:spPr>
          <a:xfrm>
            <a:off x="2411412" y="6415087"/>
            <a:ext cx="4321175" cy="3810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27. 3. 2013.       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" descr="D:\FER\FER - log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0706" y="188640"/>
            <a:ext cx="483781" cy="720080"/>
          </a:xfrm>
          <a:prstGeom prst="rect">
            <a:avLst/>
          </a:prstGeom>
          <a:noFill/>
        </p:spPr>
      </p:pic>
      <p:pic>
        <p:nvPicPr>
          <p:cNvPr id="22" name="Picture 2" descr="D:\FER\vanjska suradnja\Skup o registru korisnika e-računa\Logo FER e-račun.gi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152000" cy="115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TextBox 8"/>
          <p:cNvSpPr txBox="1">
            <a:spLocks noChangeArrowheads="1"/>
          </p:cNvSpPr>
          <p:nvPr userDrawn="1"/>
        </p:nvSpPr>
        <p:spPr bwMode="auto">
          <a:xfrm>
            <a:off x="468312" y="6440487"/>
            <a:ext cx="2879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hr-HR" sz="1800" dirty="0" smtClean="0">
                <a:latin typeface="+mn-lt"/>
              </a:rPr>
              <a:t>e-</a:t>
            </a:r>
            <a:r>
              <a:rPr lang="hr-HR" sz="1800" dirty="0" err="1" smtClean="0">
                <a:latin typeface="+mn-lt"/>
              </a:rPr>
              <a:t>Biz</a:t>
            </a:r>
            <a:r>
              <a:rPr lang="hr-HR" sz="1800" dirty="0" smtClean="0">
                <a:latin typeface="+mn-lt"/>
              </a:rPr>
              <a:t> 2013</a:t>
            </a:r>
            <a:endParaRPr lang="en-US" sz="18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9/5/2006</a:t>
            </a:r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9/5/2006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tekst u 2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9/5/2006</a:t>
            </a:r>
            <a:endParaRPr lang="hr-H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9/5/2006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2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r-Latn-CS" smtClean="0"/>
              <a:t>9/5/2006</a:t>
            </a:r>
            <a:endParaRPr lang="hr-H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‹#›</a:t>
            </a:fld>
            <a:endParaRPr lang="hr-H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hr-HR"/>
              <a:t>Kliknite da biste uredili stil naslova matrice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hr-HR" sz="1000">
                <a:latin typeface="+mn-lt"/>
              </a:defRPr>
            </a:lvl1pPr>
          </a:lstStyle>
          <a:p>
            <a:r>
              <a:rPr lang="sr-Latn-CS" smtClean="0"/>
              <a:t>9/5/2006</a:t>
            </a:r>
            <a:endParaRPr lang="hr-HR" sz="100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 latinLnBrk="0">
              <a:defRPr lang="hr-HR" sz="1000">
                <a:latin typeface="+mn-lt"/>
              </a:defRPr>
            </a:lvl1pPr>
          </a:lstStyle>
          <a:p>
            <a:pPr algn="ctr"/>
            <a:endParaRPr lang="hr-HR" sz="100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 latinLnBrk="0">
              <a:defRPr lang="hr-HR" sz="1000">
                <a:latin typeface="+mn-lt"/>
              </a:defRPr>
            </a:lvl1pPr>
          </a:lstStyle>
          <a:p>
            <a:pPr algn="r"/>
            <a:fld id="{D4C49B74-5DB2-4B03-B1D2-7F6A3C51C318}" type="slidenum">
              <a:rPr/>
              <a:pPr algn="r"/>
              <a:t>‹#›</a:t>
            </a:fld>
            <a:endParaRPr lang="hr-HR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defPPr>
        <a:defRPr lang="hr-HR"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latinLnBrk="0" hangingPunct="1">
        <a:buNone/>
        <a:defRPr lang="hr-HR"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 lang="hr-HR"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latinLnBrk="0" hangingPunct="1">
        <a:buChar char="•"/>
        <a:defRPr lang="hr-HR" sz="2800">
          <a:latin typeface="+mn-lt"/>
        </a:defRPr>
      </a:lvl1pPr>
      <a:lvl2pPr marL="742950" indent="-285750" eaLnBrk="1" hangingPunct="1">
        <a:buChar char="–"/>
        <a:defRPr lang="hr-HR" sz="2400">
          <a:latin typeface="+mn-lt"/>
        </a:defRPr>
      </a:lvl2pPr>
      <a:lvl3pPr marL="1143000" indent="-228600" eaLnBrk="1" hangingPunct="1">
        <a:buChar char="•"/>
        <a:defRPr lang="hr-HR" sz="2400">
          <a:latin typeface="+mn-lt"/>
        </a:defRPr>
      </a:lvl3pPr>
      <a:lvl4pPr marL="1600200" indent="-228600" eaLnBrk="1" hangingPunct="1">
        <a:buChar char="–"/>
        <a:defRPr lang="hr-HR" sz="2000">
          <a:latin typeface="+mn-lt"/>
        </a:defRPr>
      </a:lvl4pPr>
      <a:lvl5pPr marL="2057400" indent="-228600" eaLnBrk="1" hangingPunct="1">
        <a:buChar char="»"/>
        <a:defRPr lang="hr-HR" sz="2000">
          <a:latin typeface="+mn-lt"/>
        </a:defRPr>
      </a:lvl5pPr>
      <a:lvl6pPr marL="2514600" indent="-228600" eaLnBrk="1" hangingPunct="1">
        <a:buChar char="•"/>
        <a:defRPr lang="hr-HR" sz="2000"/>
      </a:lvl6pPr>
      <a:lvl7pPr marL="2971800" indent="-228600" eaLnBrk="1" hangingPunct="1">
        <a:buChar char="•"/>
        <a:defRPr lang="hr-HR" sz="2000"/>
      </a:lvl7pPr>
      <a:lvl8pPr marL="3429000" indent="-228600" eaLnBrk="1" hangingPunct="1">
        <a:buChar char="•"/>
        <a:defRPr lang="hr-HR" sz="2000"/>
      </a:lvl8pPr>
      <a:lvl9pPr marL="3886200" indent="-228600" eaLnBrk="1" hangingPunct="1">
        <a:buChar char="•"/>
        <a:defRPr lang="hr-HR" sz="2000"/>
      </a:lvl9pPr>
    </p:bodyStyle>
    <p:otherStyle>
      <a:defPPr>
        <a:defRPr lang="hr-HR">
          <a:solidFill>
            <a:schemeClr val="tx1"/>
          </a:solidFill>
          <a:latin typeface="+mn-lt"/>
          <a:ea typeface="+mn-ea"/>
          <a:cs typeface="+mn-cs"/>
        </a:defRPr>
      </a:defPPr>
      <a:lvl1pPr marL="0" eaLnBrk="1" latinLnBrk="0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67544" y="5013176"/>
            <a:ext cx="8513918" cy="1470025"/>
          </a:xfrm>
        </p:spPr>
        <p:txBody>
          <a:bodyPr>
            <a:noAutofit/>
          </a:bodyPr>
          <a:lstStyle/>
          <a:p>
            <a:r>
              <a:rPr lang="hr-HR" sz="4800" b="1" noProof="0" dirty="0" smtClean="0"/>
              <a:t>Treba li </a:t>
            </a:r>
            <a:r>
              <a:rPr lang="hr-HR" sz="4800" b="1" dirty="0" smtClean="0"/>
              <a:t>Hrvatskoj 		</a:t>
            </a:r>
            <a:r>
              <a:rPr lang="hr-HR" sz="4800" b="1" noProof="0" dirty="0" smtClean="0"/>
              <a:t>registar korisnika e-računa?</a:t>
            </a:r>
            <a:endParaRPr lang="hr-HR" sz="4800" b="1" noProof="0" dirty="0"/>
          </a:p>
        </p:txBody>
      </p:sp>
      <p:pic>
        <p:nvPicPr>
          <p:cNvPr id="5" name="Picture 2" descr="D:\FER\vanjska suradnja\Skup o registru korisnika e-računa\Logo FER e-raču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014" y="476672"/>
            <a:ext cx="2808312" cy="28083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Luka\Desktop\e-biz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0"/>
          <a:stretch/>
        </p:blipFill>
        <p:spPr bwMode="auto">
          <a:xfrm>
            <a:off x="5148064" y="2924944"/>
            <a:ext cx="3436582" cy="121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1043608" y="1700808"/>
            <a:ext cx="7571184" cy="468052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endParaRPr lang="en-US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hangingPunct="0"/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CEN CWA 16050 – A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framework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 for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the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emerging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network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infrastructure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of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eInvoice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 service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providers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thoroughout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 Europe (2009.) </a:t>
            </a:r>
          </a:p>
          <a:p>
            <a:pPr hangingPunct="0">
              <a:buNone/>
            </a:pP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	</a:t>
            </a:r>
          </a:p>
          <a:p>
            <a:pPr hangingPunct="0">
              <a:buNone/>
            </a:pP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	(4.8 Electronic ID’s – eInvoice addressing for routing)</a:t>
            </a:r>
          </a:p>
          <a:p>
            <a:pPr hangingPunct="0">
              <a:buNone/>
            </a:pPr>
            <a:endParaRPr lang="hr-HR" sz="2600" dirty="0" smtClean="0"/>
          </a:p>
          <a:p>
            <a:pPr hangingPunct="0">
              <a:buNone/>
            </a:pPr>
            <a:endParaRPr lang="hr-HR" sz="2600" dirty="0" smtClean="0"/>
          </a:p>
          <a:p>
            <a:pPr hangingPunct="0"/>
            <a:r>
              <a:rPr lang="hr-HR" sz="2600" dirty="0" smtClean="0"/>
              <a:t>IP treba pravovremeno upisati kontaktne informacije za svoje klijente u javni registar korisnika e-računa (nacionalni ili europski)</a:t>
            </a:r>
          </a:p>
          <a:p>
            <a:pPr hangingPunct="0"/>
            <a:endParaRPr lang="hr-HR" sz="2600" dirty="0" smtClean="0"/>
          </a:p>
          <a:p>
            <a:pPr hangingPunct="0"/>
            <a:endParaRPr lang="hr-HR" sz="2600" dirty="0" smtClean="0"/>
          </a:p>
          <a:p>
            <a:pPr hangingPunct="0"/>
            <a:r>
              <a:rPr lang="hr-HR" sz="2600" dirty="0" smtClean="0"/>
              <a:t>Međutim, klijent može zatražiti od svog IP-a da ne objavljuje kontaktne informacije o njemu ili da ne objavljuje neki određeni podatak.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5184576" cy="765279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latin typeface="Calibri" pitchFamily="34" charset="0"/>
                <a:cs typeface="Calibri" pitchFamily="34" charset="0"/>
              </a:rPr>
              <a:t>ULOGA REGISTRA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D:\FER\diplomski studij\3. semestar\diplomski projekt\Logo_izvor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10</a:t>
            </a:fld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07365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683568" y="1412776"/>
            <a:ext cx="8280920" cy="48245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§"/>
            </a:pPr>
            <a:endParaRPr lang="en-US" dirty="0" smtClean="0"/>
          </a:p>
          <a:p>
            <a:pPr hangingPunct="0">
              <a:buNone/>
            </a:pP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CEN CWA 16050  (6.2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eInvoicing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Address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2600" i="1" dirty="0" err="1" smtClean="0">
                <a:solidFill>
                  <a:schemeClr val="accent3">
                    <a:lumMod val="50000"/>
                  </a:schemeClr>
                </a:solidFill>
              </a:rPr>
              <a:t>Registry</a:t>
            </a:r>
            <a:r>
              <a:rPr lang="hr-HR" sz="2600" i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hangingPunct="0">
              <a:buNone/>
            </a:pPr>
            <a:endParaRPr lang="hr-HR" sz="2600" dirty="0" smtClean="0"/>
          </a:p>
          <a:p>
            <a:pPr hangingPunct="0"/>
            <a:endParaRPr lang="hr-HR" sz="2600" dirty="0" smtClean="0"/>
          </a:p>
          <a:p>
            <a:pPr hangingPunct="0"/>
            <a:r>
              <a:rPr lang="hr-HR" sz="2600" dirty="0" smtClean="0"/>
              <a:t>MINIMALAN SADRŽAJ REGISTRA:</a:t>
            </a:r>
          </a:p>
          <a:p>
            <a:pPr lvl="1" hangingPunct="0"/>
            <a:r>
              <a:rPr lang="hr-HR" sz="2600" dirty="0" smtClean="0"/>
              <a:t>podatci o </a:t>
            </a:r>
            <a:r>
              <a:rPr lang="hr-HR" sz="2600" b="1" dirty="0" smtClean="0"/>
              <a:t>pošiljateljima i primateljima </a:t>
            </a:r>
            <a:r>
              <a:rPr lang="hr-HR" sz="2600" dirty="0" smtClean="0"/>
              <a:t>e-računa 	</a:t>
            </a:r>
          </a:p>
          <a:p>
            <a:pPr lvl="1" hangingPunct="0"/>
            <a:r>
              <a:rPr lang="hr-HR" sz="2600" dirty="0" smtClean="0"/>
              <a:t>podatci o njihovim </a:t>
            </a:r>
            <a:r>
              <a:rPr lang="hr-HR" sz="2600" b="1" dirty="0" smtClean="0"/>
              <a:t>informacijskim posrednicima</a:t>
            </a:r>
            <a:endParaRPr lang="hr-HR" sz="2600" dirty="0" smtClean="0"/>
          </a:p>
          <a:p>
            <a:pPr lvl="1" hangingPunct="0"/>
            <a:r>
              <a:rPr lang="hr-HR" sz="2600" b="1" dirty="0" smtClean="0"/>
              <a:t>detalji i upute za slanje/primanje </a:t>
            </a:r>
            <a:r>
              <a:rPr lang="hr-HR" sz="2600" dirty="0" smtClean="0"/>
              <a:t>e-računa</a:t>
            </a:r>
          </a:p>
          <a:p>
            <a:pPr hangingPunct="0">
              <a:buNone/>
            </a:pPr>
            <a:endParaRPr lang="hr-HR" sz="2600" dirty="0" smtClean="0"/>
          </a:p>
          <a:p>
            <a:pPr hangingPunct="0"/>
            <a:endParaRPr lang="hr-HR" sz="2600" dirty="0" smtClean="0"/>
          </a:p>
          <a:p>
            <a:pPr hangingPunct="0"/>
            <a:r>
              <a:rPr lang="hr-HR" sz="2600" dirty="0" smtClean="0"/>
              <a:t>Registar treba biti </a:t>
            </a:r>
            <a:r>
              <a:rPr lang="hr-HR" sz="2600" b="1" dirty="0" smtClean="0"/>
              <a:t>javno dostupan</a:t>
            </a:r>
          </a:p>
          <a:p>
            <a:pPr lvl="1" hangingPunct="0"/>
            <a:r>
              <a:rPr lang="hr-HR" sz="2600" dirty="0" smtClean="0"/>
              <a:t>povećava stupanj korištenja e-računa</a:t>
            </a:r>
          </a:p>
          <a:p>
            <a:pPr lvl="1" hangingPunct="0"/>
            <a:r>
              <a:rPr lang="hr-HR" sz="2600" dirty="0" smtClean="0"/>
              <a:t>registar kao reklama za registrirane korisnike e-računa</a:t>
            </a:r>
          </a:p>
          <a:p>
            <a:pPr hangingPunct="0"/>
            <a:endParaRPr lang="hr-HR" sz="2000" dirty="0" smtClean="0"/>
          </a:p>
          <a:p>
            <a:pPr hangingPunct="0"/>
            <a:endParaRPr lang="hr-HR" dirty="0" smtClean="0"/>
          </a:p>
          <a:p>
            <a:pPr hangingPunct="0"/>
            <a:endParaRPr lang="hr-HR" sz="2400" dirty="0" smtClean="0"/>
          </a:p>
          <a:p>
            <a:pPr hangingPunct="0"/>
            <a:endParaRPr lang="hr-HR" sz="2400" dirty="0" smtClean="0"/>
          </a:p>
          <a:p>
            <a:pPr hangingPunct="0"/>
            <a:endParaRPr lang="hr-HR" sz="2400" dirty="0" smtClean="0"/>
          </a:p>
          <a:p>
            <a:pPr hangingPunct="0">
              <a:buNone/>
            </a:pPr>
            <a:endParaRPr lang="hr-HR" sz="2400" dirty="0" smtClean="0"/>
          </a:p>
          <a:p>
            <a:pPr hangingPunct="0"/>
            <a:endParaRPr lang="hr-HR" dirty="0" smtClean="0"/>
          </a:p>
          <a:p>
            <a:pPr hangingPunct="0"/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5184576" cy="765279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latin typeface="Calibri" pitchFamily="34" charset="0"/>
                <a:cs typeface="Calibri" pitchFamily="34" charset="0"/>
              </a:rPr>
              <a:t>ULOGA REGISTRA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D:\FER\diplomski studij\3. semestar\diplomski projekt\Logo_izvor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11</a:t>
            </a:fld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73281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781128"/>
          </a:xfrm>
        </p:spPr>
        <p:txBody>
          <a:bodyPr>
            <a:normAutofit fontScale="325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endParaRPr lang="en-US" dirty="0" smtClean="0"/>
          </a:p>
          <a:p>
            <a:pPr hangingPunct="0">
              <a:buNone/>
            </a:pPr>
            <a:r>
              <a:rPr lang="hr-HR" sz="7400" i="1" dirty="0" smtClean="0">
                <a:solidFill>
                  <a:schemeClr val="accent3">
                    <a:lumMod val="50000"/>
                  </a:schemeClr>
                </a:solidFill>
              </a:rPr>
              <a:t>CEN CWA 16464-1</a:t>
            </a:r>
          </a:p>
          <a:p>
            <a:pPr hangingPunct="0">
              <a:buNone/>
            </a:pPr>
            <a:r>
              <a:rPr lang="hr-HR" sz="7400" i="1" dirty="0" err="1" smtClean="0">
                <a:solidFill>
                  <a:schemeClr val="accent3">
                    <a:lumMod val="50000"/>
                  </a:schemeClr>
                </a:solidFill>
              </a:rPr>
              <a:t>Electronic</a:t>
            </a:r>
            <a:r>
              <a:rPr lang="hr-HR" sz="74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7400" i="1" dirty="0" err="1" smtClean="0">
                <a:solidFill>
                  <a:schemeClr val="accent3">
                    <a:lumMod val="50000"/>
                  </a:schemeClr>
                </a:solidFill>
              </a:rPr>
              <a:t>Invoicing</a:t>
            </a:r>
            <a:r>
              <a:rPr lang="hr-HR" sz="7400" i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hr-HR" sz="7400" i="1" dirty="0" err="1" smtClean="0">
                <a:solidFill>
                  <a:schemeClr val="accent3">
                    <a:lumMod val="50000"/>
                  </a:schemeClr>
                </a:solidFill>
              </a:rPr>
              <a:t>Part</a:t>
            </a:r>
            <a:r>
              <a:rPr lang="hr-HR" sz="7400" i="1" dirty="0" smtClean="0">
                <a:solidFill>
                  <a:schemeClr val="accent3">
                    <a:lumMod val="50000"/>
                  </a:schemeClr>
                </a:solidFill>
              </a:rPr>
              <a:t> 1: </a:t>
            </a:r>
            <a:r>
              <a:rPr lang="hr-HR" sz="7400" i="1" dirty="0" err="1" smtClean="0">
                <a:solidFill>
                  <a:schemeClr val="accent3">
                    <a:lumMod val="50000"/>
                  </a:schemeClr>
                </a:solidFill>
              </a:rPr>
              <a:t>Addressing</a:t>
            </a:r>
            <a:r>
              <a:rPr lang="hr-HR" sz="74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7400" i="1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hr-HR" sz="74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7400" i="1" dirty="0" err="1" smtClean="0">
                <a:solidFill>
                  <a:schemeClr val="accent3">
                    <a:lumMod val="50000"/>
                  </a:schemeClr>
                </a:solidFill>
              </a:rPr>
              <a:t>Routing</a:t>
            </a:r>
            <a:r>
              <a:rPr lang="hr-HR" sz="7400" i="1" dirty="0" smtClean="0">
                <a:solidFill>
                  <a:schemeClr val="accent3">
                    <a:lumMod val="50000"/>
                  </a:schemeClr>
                </a:solidFill>
              </a:rPr>
              <a:t> (2012.)</a:t>
            </a:r>
          </a:p>
          <a:p>
            <a:pPr hangingPunct="0">
              <a:buNone/>
            </a:pPr>
            <a:endParaRPr lang="hr-HR" sz="7400" dirty="0" smtClean="0"/>
          </a:p>
          <a:p>
            <a:pPr hangingPunct="0">
              <a:buNone/>
            </a:pPr>
            <a:endParaRPr lang="hr-HR" sz="7400" dirty="0" smtClean="0"/>
          </a:p>
          <a:p>
            <a:r>
              <a:rPr lang="hr-HR" sz="7400" dirty="0" smtClean="0"/>
              <a:t>Ključno je da se korisnicima e-računa i njihovim krajnjim točkama može </a:t>
            </a:r>
            <a:r>
              <a:rPr lang="hr-HR" sz="7400" b="1" dirty="0" smtClean="0"/>
              <a:t>pristupiti putem zajedničke infrastrukture registra</a:t>
            </a:r>
            <a:r>
              <a:rPr lang="hr-HR" sz="7400" dirty="0" smtClean="0"/>
              <a:t> (</a:t>
            </a:r>
            <a:r>
              <a:rPr lang="hr-HR" sz="7400" i="1" dirty="0" err="1" smtClean="0"/>
              <a:t>directory</a:t>
            </a:r>
            <a:r>
              <a:rPr lang="hr-HR" sz="7400" dirty="0" smtClean="0"/>
              <a:t>)</a:t>
            </a:r>
          </a:p>
          <a:p>
            <a:endParaRPr lang="hr-HR" sz="7400" dirty="0" smtClean="0"/>
          </a:p>
          <a:p>
            <a:r>
              <a:rPr lang="hr-HR" sz="7400" dirty="0" smtClean="0"/>
              <a:t>Registar može biti i distribuiran kao u projektu </a:t>
            </a:r>
            <a:r>
              <a:rPr lang="en-US" sz="7400" dirty="0"/>
              <a:t>PEPPOL (Pan-European Public Procurement </a:t>
            </a:r>
            <a:r>
              <a:rPr lang="en-US" sz="7400" dirty="0" smtClean="0"/>
              <a:t>Online)</a:t>
            </a:r>
            <a:endParaRPr lang="hr-HR" sz="7400" dirty="0"/>
          </a:p>
          <a:p>
            <a:pPr lvl="1"/>
            <a:r>
              <a:rPr lang="hr-HR" sz="7400" dirty="0" smtClean="0"/>
              <a:t>središnji registar usmjerava prema odgovarajućem </a:t>
            </a:r>
            <a:r>
              <a:rPr lang="hr-HR" sz="7400" dirty="0" err="1" smtClean="0"/>
              <a:t>podregistru</a:t>
            </a:r>
            <a:r>
              <a:rPr lang="hr-HR" sz="7400" dirty="0" smtClean="0"/>
              <a:t>  koji sadrži adresu krajnje točke i ostale podatke o nekom korisniku </a:t>
            </a:r>
            <a:endParaRPr lang="hr-HR" sz="74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5184576" cy="765279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latin typeface="Calibri" pitchFamily="34" charset="0"/>
                <a:cs typeface="Calibri" pitchFamily="34" charset="0"/>
              </a:rPr>
              <a:t>ULOGA REGISTRA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D:\FER\diplomski studij\3. semestar\diplomski projekt\Logo_izvor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12</a:t>
            </a:fld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2538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8208912" cy="5040560"/>
          </a:xfrm>
        </p:spPr>
        <p:txBody>
          <a:bodyPr>
            <a:normAutofit fontScale="62500" lnSpcReduction="20000"/>
          </a:bodyPr>
          <a:lstStyle/>
          <a:p>
            <a:pPr hangingPunct="0">
              <a:buNone/>
            </a:pPr>
            <a:r>
              <a:rPr lang="hr-HR" sz="3100" i="1" dirty="0" smtClean="0">
                <a:solidFill>
                  <a:schemeClr val="accent3">
                    <a:lumMod val="50000"/>
                  </a:schemeClr>
                </a:solidFill>
              </a:rPr>
              <a:t>CEN CWA 16050 (6.2 </a:t>
            </a:r>
            <a:r>
              <a:rPr lang="hr-HR" sz="3100" i="1" dirty="0" err="1" smtClean="0">
                <a:solidFill>
                  <a:schemeClr val="accent3">
                    <a:lumMod val="50000"/>
                  </a:schemeClr>
                </a:solidFill>
              </a:rPr>
              <a:t>eInvoicing</a:t>
            </a:r>
            <a:r>
              <a:rPr lang="hr-HR" sz="31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3100" i="1" dirty="0" err="1" smtClean="0">
                <a:solidFill>
                  <a:schemeClr val="accent3">
                    <a:lumMod val="50000"/>
                  </a:schemeClr>
                </a:solidFill>
              </a:rPr>
              <a:t>Address</a:t>
            </a:r>
            <a:r>
              <a:rPr lang="hr-HR" sz="31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3100" i="1" dirty="0" err="1" smtClean="0">
                <a:solidFill>
                  <a:schemeClr val="accent3">
                    <a:lumMod val="50000"/>
                  </a:schemeClr>
                </a:solidFill>
              </a:rPr>
              <a:t>Registry</a:t>
            </a:r>
            <a:r>
              <a:rPr lang="hr-HR" sz="3100" i="1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</a:p>
          <a:p>
            <a:pPr hangingPunct="0">
              <a:buNone/>
            </a:pPr>
            <a:endParaRPr lang="hr-HR" sz="3100" dirty="0" smtClean="0"/>
          </a:p>
          <a:p>
            <a:pPr hangingPunct="0"/>
            <a:endParaRPr lang="hr-HR" sz="3100" dirty="0" smtClean="0"/>
          </a:p>
          <a:p>
            <a:pPr hangingPunct="0"/>
            <a:r>
              <a:rPr lang="hr-HR" sz="3600" dirty="0"/>
              <a:t>KORISNICI mogu pretraživati registar preko </a:t>
            </a:r>
            <a:r>
              <a:rPr lang="hr-HR" sz="3600" i="1" dirty="0"/>
              <a:t>web</a:t>
            </a:r>
            <a:r>
              <a:rPr lang="hr-HR" sz="3600" dirty="0"/>
              <a:t>-preglednika</a:t>
            </a:r>
          </a:p>
          <a:p>
            <a:pPr marL="0" indent="0" hangingPunct="0">
              <a:buNone/>
            </a:pPr>
            <a:endParaRPr lang="hr-HR" sz="3600" dirty="0"/>
          </a:p>
          <a:p>
            <a:pPr hangingPunct="0"/>
            <a:r>
              <a:rPr lang="hr-HR" sz="3600" dirty="0"/>
              <a:t>INFORMACIJSKI POSREDNICI </a:t>
            </a:r>
            <a:r>
              <a:rPr lang="hr-HR" sz="3600" dirty="0" smtClean="0"/>
              <a:t>osvježavaju registar </a:t>
            </a:r>
            <a:r>
              <a:rPr lang="hr-HR" sz="3600" dirty="0"/>
              <a:t>podatcima o svojim </a:t>
            </a:r>
            <a:r>
              <a:rPr lang="hr-HR" sz="3600" dirty="0" smtClean="0"/>
              <a:t>korisnicima</a:t>
            </a:r>
            <a:endParaRPr lang="hr-HR" sz="3600" dirty="0"/>
          </a:p>
          <a:p>
            <a:pPr hangingPunct="0"/>
            <a:endParaRPr lang="hr-HR" sz="3600" dirty="0"/>
          </a:p>
          <a:p>
            <a:pPr marL="0" indent="0" hangingPunct="0">
              <a:buNone/>
            </a:pPr>
            <a:endParaRPr lang="hr-HR" sz="3600" dirty="0" smtClean="0"/>
          </a:p>
          <a:p>
            <a:pPr hangingPunct="0"/>
            <a:endParaRPr lang="hr-HR" sz="3600" dirty="0"/>
          </a:p>
          <a:p>
            <a:pPr hangingPunct="0"/>
            <a:r>
              <a:rPr lang="hr-HR" sz="3600" dirty="0" smtClean="0"/>
              <a:t>Poželjna funkcionalnost:</a:t>
            </a:r>
          </a:p>
          <a:p>
            <a:pPr lvl="1" hangingPunct="0">
              <a:lnSpc>
                <a:spcPct val="120000"/>
              </a:lnSpc>
              <a:spcBef>
                <a:spcPts val="600"/>
              </a:spcBef>
            </a:pPr>
            <a:r>
              <a:rPr lang="hr-HR" sz="3600" i="1" dirty="0" smtClean="0"/>
              <a:t>web</a:t>
            </a:r>
            <a:r>
              <a:rPr lang="hr-HR" sz="3600" dirty="0" smtClean="0"/>
              <a:t>-usluge za automatsko dohvaćanje podataka iz registra</a:t>
            </a:r>
          </a:p>
          <a:p>
            <a:pPr lvl="1" hangingPunct="0">
              <a:lnSpc>
                <a:spcPct val="120000"/>
              </a:lnSpc>
              <a:spcBef>
                <a:spcPts val="600"/>
              </a:spcBef>
            </a:pPr>
            <a:r>
              <a:rPr lang="hr-HR" sz="3600" dirty="0" smtClean="0"/>
              <a:t>sučelje za (što je moguće više automatiziran) unos podataka u registar za informacijske posrednike (uz kontrolu pristupa)</a:t>
            </a:r>
          </a:p>
          <a:p>
            <a:pPr lvl="1" hangingPunct="0">
              <a:buNone/>
            </a:pPr>
            <a:endParaRPr lang="hr-HR" sz="3600" dirty="0" smtClean="0"/>
          </a:p>
          <a:p>
            <a:pPr lvl="1" hangingPunct="0">
              <a:buNone/>
            </a:pPr>
            <a:endParaRPr lang="hr-HR" sz="3100" dirty="0" smtClean="0"/>
          </a:p>
          <a:p>
            <a:pPr hangingPunct="0">
              <a:buNone/>
            </a:pPr>
            <a:endParaRPr lang="hr-HR" dirty="0" smtClean="0"/>
          </a:p>
          <a:p>
            <a:pPr hangingPunct="0"/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5976664" cy="765279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latin typeface="Calibri" pitchFamily="34" charset="0"/>
                <a:cs typeface="Calibri" pitchFamily="34" charset="0"/>
              </a:rPr>
              <a:t>FUNKCIONALNOST REGISTRA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D:\FER\diplomski studij\3. semestar\diplomski projekt\Logo_izvor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13</a:t>
            </a:fld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56044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565104"/>
          </a:xfrm>
        </p:spPr>
        <p:txBody>
          <a:bodyPr>
            <a:normAutofit fontScale="400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endParaRPr lang="en-US" dirty="0" smtClean="0"/>
          </a:p>
          <a:p>
            <a:pPr hangingPunct="0">
              <a:buNone/>
            </a:pPr>
            <a:r>
              <a:rPr lang="hr-HR" sz="5500" i="1" dirty="0" smtClean="0">
                <a:solidFill>
                  <a:schemeClr val="accent3">
                    <a:lumMod val="50000"/>
                  </a:schemeClr>
                </a:solidFill>
              </a:rPr>
              <a:t>CEN CWA 16464-1</a:t>
            </a:r>
          </a:p>
          <a:p>
            <a:pPr hangingPunct="0">
              <a:buNone/>
            </a:pPr>
            <a:r>
              <a:rPr lang="hr-HR" sz="5500" i="1" dirty="0" err="1" smtClean="0">
                <a:solidFill>
                  <a:schemeClr val="accent3">
                    <a:lumMod val="50000"/>
                  </a:schemeClr>
                </a:solidFill>
              </a:rPr>
              <a:t>Electronic</a:t>
            </a:r>
            <a:r>
              <a:rPr lang="hr-HR" sz="55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5500" i="1" dirty="0" err="1" smtClean="0">
                <a:solidFill>
                  <a:schemeClr val="accent3">
                    <a:lumMod val="50000"/>
                  </a:schemeClr>
                </a:solidFill>
              </a:rPr>
              <a:t>Invoicing</a:t>
            </a:r>
            <a:r>
              <a:rPr lang="hr-HR" sz="5500" i="1" dirty="0" smtClean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hr-HR" sz="5500" i="1" dirty="0" err="1" smtClean="0">
                <a:solidFill>
                  <a:schemeClr val="accent3">
                    <a:lumMod val="50000"/>
                  </a:schemeClr>
                </a:solidFill>
              </a:rPr>
              <a:t>Part</a:t>
            </a:r>
            <a:r>
              <a:rPr lang="hr-HR" sz="5500" i="1" dirty="0" smtClean="0">
                <a:solidFill>
                  <a:schemeClr val="accent3">
                    <a:lumMod val="50000"/>
                  </a:schemeClr>
                </a:solidFill>
              </a:rPr>
              <a:t> 1: </a:t>
            </a:r>
            <a:r>
              <a:rPr lang="hr-HR" sz="5500" i="1" dirty="0" err="1" smtClean="0">
                <a:solidFill>
                  <a:schemeClr val="accent3">
                    <a:lumMod val="50000"/>
                  </a:schemeClr>
                </a:solidFill>
              </a:rPr>
              <a:t>Addressing</a:t>
            </a:r>
            <a:r>
              <a:rPr lang="hr-HR" sz="55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5500" i="1" dirty="0" err="1" smtClean="0">
                <a:solidFill>
                  <a:schemeClr val="accent3">
                    <a:lumMod val="50000"/>
                  </a:schemeClr>
                </a:solidFill>
              </a:rPr>
              <a:t>and</a:t>
            </a:r>
            <a:r>
              <a:rPr lang="hr-HR" sz="5500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hr-HR" sz="5500" i="1" dirty="0" err="1" smtClean="0">
                <a:solidFill>
                  <a:schemeClr val="accent3">
                    <a:lumMod val="50000"/>
                  </a:schemeClr>
                </a:solidFill>
              </a:rPr>
              <a:t>Routing</a:t>
            </a:r>
            <a:r>
              <a:rPr lang="hr-HR" sz="5500" i="1" dirty="0" smtClean="0">
                <a:solidFill>
                  <a:schemeClr val="accent3">
                    <a:lumMod val="50000"/>
                  </a:schemeClr>
                </a:solidFill>
              </a:rPr>
              <a:t> (2012.)</a:t>
            </a:r>
          </a:p>
          <a:p>
            <a:pPr hangingPunct="0">
              <a:buNone/>
            </a:pPr>
            <a:endParaRPr lang="hr-HR" sz="5500" dirty="0" smtClean="0"/>
          </a:p>
          <a:p>
            <a:pPr hangingPunct="0">
              <a:buNone/>
            </a:pPr>
            <a:endParaRPr lang="hr-HR" sz="5500" dirty="0" smtClean="0"/>
          </a:p>
          <a:p>
            <a:pPr hangingPunct="0">
              <a:buNone/>
            </a:pPr>
            <a:r>
              <a:rPr lang="hr-HR" sz="5500" dirty="0" smtClean="0"/>
              <a:t>- Omogućiti nastavak korištenja postojećih identifikatora poslovne razine, kao što su</a:t>
            </a:r>
          </a:p>
          <a:p>
            <a:pPr marL="0" indent="0" hangingPunct="0">
              <a:buNone/>
            </a:pPr>
            <a:r>
              <a:rPr lang="hr-HR" sz="5500" dirty="0" smtClean="0"/>
              <a:t>	porezni broj, IBAN, GS1 GLN…</a:t>
            </a:r>
          </a:p>
          <a:p>
            <a:pPr hangingPunct="0"/>
            <a:endParaRPr lang="hr-HR" sz="5500" dirty="0" smtClean="0"/>
          </a:p>
          <a:p>
            <a:pPr marL="0" indent="0" hangingPunct="0">
              <a:buNone/>
            </a:pPr>
            <a:r>
              <a:rPr lang="hr-HR" sz="5500" dirty="0" smtClean="0"/>
              <a:t>- Podržati korištenje više shema za identifikatore</a:t>
            </a:r>
          </a:p>
          <a:p>
            <a:pPr hangingPunct="0">
              <a:buFontTx/>
              <a:buChar char="-"/>
            </a:pPr>
            <a:endParaRPr lang="hr-HR" sz="5500" dirty="0" smtClean="0"/>
          </a:p>
          <a:p>
            <a:pPr marL="0" indent="0" hangingPunct="0">
              <a:buNone/>
            </a:pPr>
            <a:endParaRPr lang="hr-HR" sz="5500" dirty="0" smtClean="0"/>
          </a:p>
          <a:p>
            <a:pPr hangingPunct="0">
              <a:buFontTx/>
              <a:buChar char="-"/>
            </a:pPr>
            <a:endParaRPr lang="hr-HR" sz="5500" dirty="0"/>
          </a:p>
          <a:p>
            <a:pPr hangingPunct="0">
              <a:buFont typeface="Arial" pitchFamily="34" charset="0"/>
              <a:buChar char="•"/>
              <a:defRPr/>
            </a:pPr>
            <a:r>
              <a:rPr lang="hr-HR" sz="5500" b="1" dirty="0" smtClean="0"/>
              <a:t>u Hrvatskoj</a:t>
            </a:r>
          </a:p>
          <a:p>
            <a:pPr lvl="1" hangingPunct="0">
              <a:buFont typeface="Arial" pitchFamily="34" charset="0"/>
              <a:buChar char="•"/>
              <a:defRPr/>
            </a:pPr>
            <a:r>
              <a:rPr lang="hr-HR" sz="5500" dirty="0" smtClean="0"/>
              <a:t>povezati </a:t>
            </a:r>
            <a:r>
              <a:rPr lang="hr-HR" sz="5500" dirty="0"/>
              <a:t>registar korisnika e-računa s infrastrukturom </a:t>
            </a:r>
            <a:r>
              <a:rPr lang="hr-HR" sz="5500" dirty="0" smtClean="0"/>
              <a:t>OIB-a</a:t>
            </a:r>
          </a:p>
          <a:p>
            <a:pPr lvl="1" hangingPunct="0">
              <a:buFont typeface="Arial" pitchFamily="34" charset="0"/>
              <a:buChar char="•"/>
              <a:defRPr/>
            </a:pPr>
            <a:r>
              <a:rPr lang="hr-HR" sz="5500" dirty="0" smtClean="0"/>
              <a:t>dati </a:t>
            </a:r>
            <a:r>
              <a:rPr lang="hr-HR" sz="5500" dirty="0"/>
              <a:t>mogućnost bilježenja i drugih identifikatora (GLN, MBG, IBAN</a:t>
            </a:r>
            <a:r>
              <a:rPr lang="hr-HR" sz="5500" dirty="0" smtClean="0"/>
              <a:t>…)</a:t>
            </a:r>
            <a:endParaRPr lang="hr-HR" sz="5500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5184576" cy="765279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latin typeface="Calibri" pitchFamily="34" charset="0"/>
                <a:cs typeface="Calibri" pitchFamily="34" charset="0"/>
              </a:rPr>
              <a:t>IDENTIFIKATORI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D:\FER\diplomski studij\3. semestar\diplomski projekt\Logo_izvor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14</a:t>
            </a:fld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9916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331640" y="359465"/>
            <a:ext cx="5760640" cy="765279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FER – PROTOTIP REGISTRA</a:t>
            </a:r>
            <a:endParaRPr lang="hr-HR" b="1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1"/>
          </p:nvPr>
        </p:nvSpPr>
        <p:spPr>
          <a:xfrm>
            <a:off x="6588224" y="6381750"/>
            <a:ext cx="2133600" cy="476250"/>
          </a:xfrm>
        </p:spPr>
        <p:txBody>
          <a:bodyPr/>
          <a:lstStyle/>
          <a:p>
            <a:pPr algn="r"/>
            <a:fld id="{D4C49B74-5DB2-4B03-B1D2-7F6A3C51C318}" type="slidenum">
              <a:rPr lang="hr-HR" sz="1800" smtClean="0"/>
              <a:pPr algn="r"/>
              <a:t>15</a:t>
            </a:fld>
            <a:endParaRPr lang="hr-HR" sz="1800" dirty="0"/>
          </a:p>
        </p:txBody>
      </p:sp>
      <p:sp>
        <p:nvSpPr>
          <p:cNvPr id="6" name="Rezervirano mjesto teksta 1"/>
          <p:cNvSpPr>
            <a:spLocks noGrp="1"/>
          </p:cNvSpPr>
          <p:nvPr>
            <p:ph type="body" idx="1"/>
          </p:nvPr>
        </p:nvSpPr>
        <p:spPr>
          <a:xfrm>
            <a:off x="251520" y="1124744"/>
            <a:ext cx="6120680" cy="5733256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endParaRPr lang="en-US" dirty="0" smtClean="0"/>
          </a:p>
          <a:p>
            <a:pPr hangingPunct="0">
              <a:lnSpc>
                <a:spcPct val="170000"/>
              </a:lnSpc>
            </a:pPr>
            <a:r>
              <a:rPr lang="hr-HR" sz="3500" dirty="0" smtClean="0"/>
              <a:t>Model podataka, baza podataka </a:t>
            </a:r>
          </a:p>
          <a:p>
            <a:pPr hangingPunct="0">
              <a:lnSpc>
                <a:spcPct val="170000"/>
              </a:lnSpc>
            </a:pPr>
            <a:r>
              <a:rPr lang="hr-HR" sz="3500" i="1" dirty="0" smtClean="0"/>
              <a:t>Web</a:t>
            </a:r>
            <a:r>
              <a:rPr lang="hr-HR" sz="3500" dirty="0" smtClean="0"/>
              <a:t>-aplikacija za pristup registru</a:t>
            </a:r>
          </a:p>
          <a:p>
            <a:pPr hangingPunct="0">
              <a:lnSpc>
                <a:spcPct val="120000"/>
              </a:lnSpc>
              <a:buNone/>
            </a:pPr>
            <a:r>
              <a:rPr lang="hr-HR" sz="3500" dirty="0" smtClean="0"/>
              <a:t>	(implementiran je i registar informacijskog posrednika i odgovarajuća </a:t>
            </a:r>
            <a:r>
              <a:rPr lang="hr-HR" sz="3500" i="1" dirty="0" smtClean="0"/>
              <a:t>web</a:t>
            </a:r>
            <a:r>
              <a:rPr lang="hr-HR" sz="3500" dirty="0" smtClean="0"/>
              <a:t>-aplikacija)</a:t>
            </a:r>
          </a:p>
          <a:p>
            <a:pPr hangingPunct="0"/>
            <a:endParaRPr lang="hr-HR" sz="3500" dirty="0" smtClean="0"/>
          </a:p>
          <a:p>
            <a:pPr hangingPunct="0">
              <a:buNone/>
            </a:pPr>
            <a:endParaRPr lang="hr-HR" sz="3500" dirty="0" smtClean="0"/>
          </a:p>
          <a:p>
            <a:pPr hangingPunct="0"/>
            <a:r>
              <a:rPr lang="hr-HR" sz="3500" dirty="0" smtClean="0"/>
              <a:t>Središnji registar – podatci o:</a:t>
            </a:r>
          </a:p>
          <a:p>
            <a:pPr hangingPunct="0"/>
            <a:endParaRPr lang="hr-HR" sz="3500" dirty="0" smtClean="0"/>
          </a:p>
          <a:p>
            <a:pPr lvl="2" hangingPunct="0"/>
            <a:r>
              <a:rPr lang="hr-HR" sz="3500" dirty="0" smtClean="0"/>
              <a:t>Korisnicima </a:t>
            </a:r>
          </a:p>
          <a:p>
            <a:pPr lvl="2" hangingPunct="0"/>
            <a:r>
              <a:rPr lang="hr-HR" sz="3500" dirty="0" smtClean="0"/>
              <a:t>Njihovim informacijskim posrednicima</a:t>
            </a:r>
          </a:p>
          <a:p>
            <a:pPr lvl="2" hangingPunct="0"/>
            <a:r>
              <a:rPr lang="hr-HR" sz="3500" dirty="0" smtClean="0"/>
              <a:t>Dokumentima (račun, narudžbenica, …)</a:t>
            </a:r>
          </a:p>
          <a:p>
            <a:pPr lvl="2" hangingPunct="0"/>
            <a:r>
              <a:rPr lang="hr-HR" sz="3500" dirty="0" smtClean="0"/>
              <a:t>Normama (UBL, OAGIS, …)</a:t>
            </a:r>
          </a:p>
          <a:p>
            <a:pPr lvl="2" hangingPunct="0"/>
            <a:r>
              <a:rPr lang="hr-HR" sz="3500" dirty="0" smtClean="0"/>
              <a:t>Datumima  početka i završetka pretplate</a:t>
            </a:r>
          </a:p>
          <a:p>
            <a:pPr lvl="2" algn="l" hangingPunct="0">
              <a:buNone/>
            </a:pPr>
            <a:endParaRPr lang="hr-HR" sz="3500" dirty="0" smtClean="0"/>
          </a:p>
          <a:p>
            <a:pPr lvl="1" algn="l" hangingPunct="0">
              <a:buNone/>
            </a:pPr>
            <a:r>
              <a:rPr lang="hr-HR" sz="3500" b="1" dirty="0" smtClean="0">
                <a:solidFill>
                  <a:srgbClr val="C00000"/>
                </a:solidFill>
              </a:rPr>
              <a:t>Koji podatci su obavezni?</a:t>
            </a:r>
          </a:p>
          <a:p>
            <a:pPr hangingPunct="0"/>
            <a:endParaRPr lang="hr-HR" sz="3200" dirty="0" smtClean="0"/>
          </a:p>
          <a:p>
            <a:pPr hangingPunct="0"/>
            <a:endParaRPr lang="hr-HR" dirty="0" smtClean="0"/>
          </a:p>
          <a:p>
            <a:pPr hangingPunct="0"/>
            <a:endParaRPr lang="hr-HR" dirty="0" smtClean="0"/>
          </a:p>
        </p:txBody>
      </p:sp>
      <p:pic>
        <p:nvPicPr>
          <p:cNvPr id="7" name="Picture 7" descr="regPS.bmp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2200" y="4005064"/>
            <a:ext cx="2448272" cy="2136825"/>
          </a:xfrm>
          <a:prstGeom prst="rect">
            <a:avLst/>
          </a:prstGeom>
        </p:spPr>
      </p:pic>
      <p:pic>
        <p:nvPicPr>
          <p:cNvPr id="8" name="Picture 3" descr="C:\Users\bvrdoljak\Desktop\mod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556792"/>
            <a:ext cx="2448272" cy="197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marL="514350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FER, 16. studenog 2012.</a:t>
            </a:r>
          </a:p>
          <a:p>
            <a:pPr marL="514350" indent="-514350">
              <a:buNone/>
            </a:pPr>
            <a:endParaRPr lang="hr-HR" dirty="0" smtClean="0">
              <a:sym typeface="Wingdings" pitchFamily="2" charset="2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Nazočno 60-ak ljudi: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Predstavnici tri ključna ministarstva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Predstavnici banaka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Predstavnici informacijskih posrednika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hr-HR" dirty="0" smtClean="0"/>
              <a:t>Predstavnici različitih informatičkih i ostalih poduzeća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hr-HR" dirty="0" smtClean="0"/>
              <a:t>Predstavnici akademske zajednice</a:t>
            </a:r>
          </a:p>
          <a:p>
            <a:pPr marL="514350" indent="-514350">
              <a:buFont typeface="Wingdings" pitchFamily="2" charset="2"/>
              <a:buChar char="§"/>
            </a:pPr>
            <a:endParaRPr lang="hr-HR" dirty="0" smtClean="0">
              <a:sym typeface="Wingdings" pitchFamily="2" charset="2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Potreban je registar s minimalnim podatcima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Pitanje tko bi financirao registar ostaje otvoreno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5184576" cy="765279"/>
          </a:xfrm>
        </p:spPr>
        <p:txBody>
          <a:bodyPr/>
          <a:lstStyle/>
          <a:p>
            <a:pPr algn="ctr"/>
            <a:r>
              <a:rPr lang="hr-HR" b="1" dirty="0" smtClean="0"/>
              <a:t>STRUČNI SKUP</a:t>
            </a:r>
            <a:endParaRPr lang="hr-HR" b="1" dirty="0"/>
          </a:p>
        </p:txBody>
      </p:sp>
      <p:sp>
        <p:nvSpPr>
          <p:cNvPr id="6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16</a:t>
            </a:fld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5184576" cy="765279"/>
          </a:xfrm>
        </p:spPr>
        <p:txBody>
          <a:bodyPr/>
          <a:lstStyle/>
          <a:p>
            <a:pPr algn="ctr"/>
            <a:r>
              <a:rPr lang="hr-HR" b="1" dirty="0" smtClean="0"/>
              <a:t>STRUČNI SKUP</a:t>
            </a:r>
            <a:endParaRPr lang="hr-HR" b="1" dirty="0"/>
          </a:p>
        </p:txBody>
      </p:sp>
      <p:pic>
        <p:nvPicPr>
          <p:cNvPr id="1026" name="Picture 2" descr="G:\slike\Stručni skup o registru korisnika e-računa - 16. 11. 2012\JPG\_MG_2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00800" cy="4800533"/>
          </a:xfrm>
          <a:prstGeom prst="rect">
            <a:avLst/>
          </a:prstGeom>
          <a:noFill/>
        </p:spPr>
      </p:pic>
      <p:pic>
        <p:nvPicPr>
          <p:cNvPr id="8" name="Picture 3" descr="G:\slike\Stručni skup o registru korisnika e-računa - 16. 11. 2012\JPG\_MG_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203600" cy="4802400"/>
          </a:xfrm>
          <a:prstGeom prst="rect">
            <a:avLst/>
          </a:prstGeom>
          <a:noFill/>
        </p:spPr>
      </p:pic>
      <p:pic>
        <p:nvPicPr>
          <p:cNvPr id="1028" name="Picture 4" descr="G:\slike\Stručni skup o registru korisnika e-računa - 16. 11. 2012\JPG\_MG_20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412776"/>
            <a:ext cx="7203600" cy="4802400"/>
          </a:xfrm>
          <a:prstGeom prst="rect">
            <a:avLst/>
          </a:prstGeom>
          <a:noFill/>
        </p:spPr>
      </p:pic>
      <p:sp>
        <p:nvSpPr>
          <p:cNvPr id="7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17</a:t>
            </a:fld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marL="514350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Razvijen je prototip registra korisnika e-računa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Potaknuta diskusija o potrebi registra u RH</a:t>
            </a:r>
          </a:p>
          <a:p>
            <a:pPr marL="514350" indent="-514350">
              <a:buFont typeface="Wingdings" pitchFamily="2" charset="2"/>
              <a:buChar char="§"/>
            </a:pPr>
            <a:endParaRPr lang="hr-HR" dirty="0" smtClean="0">
              <a:sym typeface="Wingdings" pitchFamily="2" charset="2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Registar doprinosi automatizaciji procesa razmjene e-računa</a:t>
            </a:r>
          </a:p>
          <a:p>
            <a:pPr marL="514350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Pozitivno djeluje na povećanje udjela razmijenjenih e-računa</a:t>
            </a:r>
          </a:p>
          <a:p>
            <a:pPr marL="514350" indent="-514350">
              <a:buFont typeface="Wingdings" pitchFamily="2" charset="2"/>
              <a:buChar char="§"/>
            </a:pPr>
            <a:endParaRPr lang="hr-HR" dirty="0" smtClean="0">
              <a:sym typeface="Wingdings" pitchFamily="2" charset="2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Registar s minimalnim skupom podataka perspektivno je potreban u RH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5184576" cy="765279"/>
          </a:xfrm>
        </p:spPr>
        <p:txBody>
          <a:bodyPr/>
          <a:lstStyle/>
          <a:p>
            <a:pPr algn="ctr"/>
            <a:r>
              <a:rPr lang="hr-HR" b="1" smtClean="0"/>
              <a:t>ZAKLJUČAK</a:t>
            </a:r>
            <a:endParaRPr lang="hr-HR" b="1"/>
          </a:p>
        </p:txBody>
      </p:sp>
      <p:sp>
        <p:nvSpPr>
          <p:cNvPr id="6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18</a:t>
            </a:fld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1115616" y="1412776"/>
            <a:ext cx="7571184" cy="48965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pPr marL="514350" indent="-514350">
              <a:buFont typeface="+mj-lt"/>
              <a:buAutoNum type="arabicPeriod"/>
            </a:pPr>
            <a:endParaRPr lang="hr-HR" dirty="0" smtClean="0"/>
          </a:p>
          <a:p>
            <a:r>
              <a:rPr lang="hr-HR" dirty="0" smtClean="0">
                <a:solidFill>
                  <a:schemeClr val="tx1"/>
                </a:solidFill>
              </a:rPr>
              <a:t>FER i e-poslovanje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Pilotski projekt FER e-račun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Uloga registra korisnika e-računa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Sadržaj registra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Prototip registra na FER-u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Stručni skup o registru korisnika e-računa</a:t>
            </a:r>
          </a:p>
          <a:p>
            <a:r>
              <a:rPr lang="hr-HR" dirty="0" smtClean="0">
                <a:solidFill>
                  <a:schemeClr val="tx1"/>
                </a:solidFill>
              </a:rPr>
              <a:t>Zaključak</a:t>
            </a:r>
            <a:endParaRPr lang="hr-HR" dirty="0">
              <a:solidFill>
                <a:schemeClr val="tx1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5184576" cy="765279"/>
          </a:xfrm>
        </p:spPr>
        <p:txBody>
          <a:bodyPr/>
          <a:lstStyle/>
          <a:p>
            <a:pPr algn="ctr"/>
            <a:r>
              <a:rPr lang="hr-HR" b="1" dirty="0" smtClean="0"/>
              <a:t>SADRŽAJ</a:t>
            </a:r>
            <a:endParaRPr lang="hr-HR" b="1" dirty="0"/>
          </a:p>
        </p:txBody>
      </p:sp>
      <p:sp>
        <p:nvSpPr>
          <p:cNvPr id="6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2</a:t>
            </a:fld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395536" y="1556792"/>
            <a:ext cx="8424936" cy="4728018"/>
          </a:xfrm>
        </p:spPr>
        <p:txBody>
          <a:bodyPr>
            <a:normAutofit fontScale="92500" lnSpcReduction="20000"/>
          </a:bodyPr>
          <a:lstStyle/>
          <a:p>
            <a:pPr marL="514350" lvl="0" indent="-514350">
              <a:buNone/>
            </a:pPr>
            <a:r>
              <a:rPr lang="hr-HR" sz="2600" b="1" dirty="0" smtClean="0">
                <a:solidFill>
                  <a:schemeClr val="tx1"/>
                </a:solidFill>
              </a:rPr>
              <a:t>Suradnja s privredom </a:t>
            </a:r>
            <a:r>
              <a:rPr lang="hr-HR" sz="2600" dirty="0" smtClean="0">
                <a:solidFill>
                  <a:schemeClr val="tx1"/>
                </a:solidFill>
              </a:rPr>
              <a:t>na području elektroničkog poslovanja</a:t>
            </a:r>
            <a:endParaRPr lang="hr-HR" sz="2600" dirty="0" smtClean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hr-HR" sz="2600" dirty="0" smtClean="0">
                <a:solidFill>
                  <a:srgbClr val="C00000"/>
                </a:solidFill>
              </a:rPr>
              <a:t> </a:t>
            </a:r>
          </a:p>
          <a:p>
            <a:pPr hangingPunct="0"/>
            <a:r>
              <a:rPr lang="hr-HR" sz="2600" dirty="0" smtClean="0">
                <a:solidFill>
                  <a:srgbClr val="C00000"/>
                </a:solidFill>
              </a:rPr>
              <a:t>1999. </a:t>
            </a:r>
            <a:r>
              <a:rPr lang="hr-HR" sz="2600" dirty="0" smtClean="0">
                <a:solidFill>
                  <a:schemeClr val="tx1"/>
                </a:solidFill>
              </a:rPr>
              <a:t>- </a:t>
            </a:r>
            <a:r>
              <a:rPr lang="hr-HR" sz="2600" b="1" i="1" dirty="0" smtClean="0"/>
              <a:t>Ugovor o suradnji na razvoju elektroničke trgovine i umrežene ekonomije</a:t>
            </a:r>
            <a:r>
              <a:rPr lang="hr-HR" sz="2600" b="1" dirty="0" smtClean="0"/>
              <a:t> </a:t>
            </a:r>
            <a:r>
              <a:rPr lang="hr-HR" sz="2600" dirty="0" smtClean="0"/>
              <a:t>između </a:t>
            </a:r>
            <a:r>
              <a:rPr lang="hr-HR" sz="2600" dirty="0" smtClean="0">
                <a:solidFill>
                  <a:srgbClr val="C00000"/>
                </a:solidFill>
              </a:rPr>
              <a:t>Koncerna Agrokor</a:t>
            </a:r>
            <a:r>
              <a:rPr lang="hr-HR" sz="2600" dirty="0" smtClean="0"/>
              <a:t> i FER-ZTEL (voditelj: prof. </a:t>
            </a:r>
            <a:r>
              <a:rPr lang="hr-HR" sz="2600" dirty="0" err="1" smtClean="0"/>
              <a:t>Šehović</a:t>
            </a:r>
            <a:r>
              <a:rPr lang="hr-HR" sz="2600" dirty="0" smtClean="0"/>
              <a:t>)</a:t>
            </a:r>
          </a:p>
          <a:p>
            <a:pPr lvl="1" hangingPunct="0"/>
            <a:r>
              <a:rPr lang="hr-HR" sz="2600" dirty="0" smtClean="0">
                <a:solidFill>
                  <a:srgbClr val="C00000"/>
                </a:solidFill>
              </a:rPr>
              <a:t>14 godina suradnje </a:t>
            </a:r>
            <a:r>
              <a:rPr lang="hr-HR" sz="2600" dirty="0" smtClean="0"/>
              <a:t>s Koncernom Agrokor (voditelj: prof. Skočir)</a:t>
            </a:r>
          </a:p>
          <a:p>
            <a:pPr lvl="0" hangingPunct="0"/>
            <a:endParaRPr lang="hr-HR" sz="2600" dirty="0"/>
          </a:p>
          <a:p>
            <a:pPr lvl="0"/>
            <a:r>
              <a:rPr lang="hr-HR" sz="2600" dirty="0" smtClean="0">
                <a:solidFill>
                  <a:srgbClr val="C00000"/>
                </a:solidFill>
              </a:rPr>
              <a:t>2000.  </a:t>
            </a:r>
            <a:r>
              <a:rPr lang="hr-HR" sz="2600" dirty="0" smtClean="0">
                <a:solidFill>
                  <a:schemeClr val="tx1"/>
                </a:solidFill>
              </a:rPr>
              <a:t>- </a:t>
            </a:r>
            <a:r>
              <a:rPr lang="hr-HR" sz="2600" dirty="0" smtClean="0"/>
              <a:t>suradnja </a:t>
            </a:r>
            <a:r>
              <a:rPr lang="hr-HR" sz="2600" dirty="0"/>
              <a:t>sa </a:t>
            </a:r>
            <a:r>
              <a:rPr lang="hr-HR" sz="2600" i="1" dirty="0">
                <a:solidFill>
                  <a:srgbClr val="C00000"/>
                </a:solidFill>
              </a:rPr>
              <a:t>Zavodom za platni promet (ZAP) </a:t>
            </a:r>
            <a:endParaRPr lang="hr-HR" sz="2600" dirty="0"/>
          </a:p>
          <a:p>
            <a:pPr lvl="1"/>
            <a:r>
              <a:rPr lang="hr-HR" sz="2600" dirty="0"/>
              <a:t>razrada koncepcije nacionalne </a:t>
            </a:r>
            <a:r>
              <a:rPr lang="hr-HR" sz="2600" b="1" i="1" dirty="0" err="1">
                <a:solidFill>
                  <a:schemeClr val="tx1"/>
                </a:solidFill>
              </a:rPr>
              <a:t>Public</a:t>
            </a:r>
            <a:r>
              <a:rPr lang="hr-HR" sz="2600" b="1" i="1" dirty="0">
                <a:solidFill>
                  <a:schemeClr val="tx1"/>
                </a:solidFill>
              </a:rPr>
              <a:t> </a:t>
            </a:r>
            <a:r>
              <a:rPr lang="hr-HR" sz="2600" b="1" i="1" dirty="0" err="1">
                <a:solidFill>
                  <a:schemeClr val="tx1"/>
                </a:solidFill>
              </a:rPr>
              <a:t>Key</a:t>
            </a:r>
            <a:r>
              <a:rPr lang="hr-HR" sz="2600" b="1" i="1" dirty="0">
                <a:solidFill>
                  <a:schemeClr val="tx1"/>
                </a:solidFill>
              </a:rPr>
              <a:t> </a:t>
            </a:r>
            <a:r>
              <a:rPr lang="hr-HR" sz="2600" b="1" i="1" dirty="0" err="1">
                <a:solidFill>
                  <a:schemeClr val="tx1"/>
                </a:solidFill>
              </a:rPr>
              <a:t>Infrastructure</a:t>
            </a:r>
            <a:r>
              <a:rPr lang="hr-HR" sz="2600" b="1" i="1" dirty="0">
                <a:solidFill>
                  <a:schemeClr val="tx1"/>
                </a:solidFill>
              </a:rPr>
              <a:t> (</a:t>
            </a:r>
            <a:r>
              <a:rPr lang="hr-HR" sz="2600" b="1" i="1" dirty="0" smtClean="0">
                <a:solidFill>
                  <a:schemeClr val="tx1"/>
                </a:solidFill>
              </a:rPr>
              <a:t>PKI)</a:t>
            </a:r>
            <a:endParaRPr lang="hr-HR" sz="2600" b="1" dirty="0" smtClean="0">
              <a:solidFill>
                <a:schemeClr val="tx1"/>
              </a:solidFill>
            </a:endParaRPr>
          </a:p>
          <a:p>
            <a:pPr lvl="1"/>
            <a:r>
              <a:rPr lang="hr-HR" sz="2600" dirty="0" smtClean="0">
                <a:solidFill>
                  <a:schemeClr val="tx1"/>
                </a:solidFill>
              </a:rPr>
              <a:t>implementacija </a:t>
            </a:r>
            <a:r>
              <a:rPr lang="hr-HR" sz="2600" dirty="0">
                <a:solidFill>
                  <a:schemeClr val="tx1"/>
                </a:solidFill>
              </a:rPr>
              <a:t>pilotske </a:t>
            </a:r>
            <a:r>
              <a:rPr lang="hr-HR" sz="2600" dirty="0" smtClean="0">
                <a:solidFill>
                  <a:schemeClr val="tx1"/>
                </a:solidFill>
              </a:rPr>
              <a:t>PKI </a:t>
            </a:r>
            <a:endParaRPr lang="hr-HR" sz="2600" dirty="0">
              <a:solidFill>
                <a:schemeClr val="tx1"/>
              </a:solidFill>
            </a:endParaRPr>
          </a:p>
          <a:p>
            <a:pPr hangingPunct="0"/>
            <a:endParaRPr lang="hr-HR" sz="2600" b="1" i="1" dirty="0" smtClean="0">
              <a:solidFill>
                <a:srgbClr val="C00000"/>
              </a:solidFill>
            </a:endParaRPr>
          </a:p>
          <a:p>
            <a:r>
              <a:rPr lang="hr-HR" sz="2600" dirty="0" smtClean="0">
                <a:solidFill>
                  <a:srgbClr val="C00000"/>
                </a:solidFill>
              </a:rPr>
              <a:t>2009. </a:t>
            </a:r>
            <a:r>
              <a:rPr lang="hr-HR" sz="2600" dirty="0">
                <a:solidFill>
                  <a:schemeClr val="tx1"/>
                </a:solidFill>
              </a:rPr>
              <a:t>- </a:t>
            </a:r>
            <a:r>
              <a:rPr lang="hr-HR" sz="2600" dirty="0" smtClean="0">
                <a:solidFill>
                  <a:schemeClr val="tx1"/>
                </a:solidFill>
              </a:rPr>
              <a:t>projekt </a:t>
            </a:r>
            <a:r>
              <a:rPr lang="hr-HR" sz="2600" b="1" i="1" dirty="0" smtClean="0">
                <a:solidFill>
                  <a:schemeClr val="tx1"/>
                </a:solidFill>
              </a:rPr>
              <a:t>Norme </a:t>
            </a:r>
            <a:r>
              <a:rPr lang="hr-HR" sz="2600" b="1" i="1" dirty="0">
                <a:solidFill>
                  <a:schemeClr val="tx1"/>
                </a:solidFill>
              </a:rPr>
              <a:t>u </a:t>
            </a:r>
            <a:r>
              <a:rPr lang="hr-HR" sz="2600" b="1" i="1" dirty="0" smtClean="0">
                <a:solidFill>
                  <a:schemeClr val="tx1"/>
                </a:solidFill>
              </a:rPr>
              <a:t>e-poslovanju</a:t>
            </a:r>
            <a:r>
              <a:rPr lang="hr-HR" sz="2600" b="1" dirty="0" smtClean="0">
                <a:solidFill>
                  <a:schemeClr val="tx1"/>
                </a:solidFill>
              </a:rPr>
              <a:t> </a:t>
            </a:r>
            <a:r>
              <a:rPr lang="hr-HR" sz="2600" dirty="0" smtClean="0">
                <a:solidFill>
                  <a:schemeClr val="tx1"/>
                </a:solidFill>
              </a:rPr>
              <a:t>(</a:t>
            </a:r>
            <a:r>
              <a:rPr lang="hr-HR" sz="2600" dirty="0" smtClean="0"/>
              <a:t>Naručitelj</a:t>
            </a:r>
            <a:r>
              <a:rPr lang="hr-HR" sz="2600" dirty="0"/>
              <a:t>: </a:t>
            </a:r>
            <a:r>
              <a:rPr lang="hr-HR" sz="2600" i="1" dirty="0" smtClean="0">
                <a:solidFill>
                  <a:srgbClr val="C00000"/>
                </a:solidFill>
              </a:rPr>
              <a:t>Ministarstvo gospodarstva</a:t>
            </a:r>
            <a:r>
              <a:rPr lang="hr-HR" sz="2600" dirty="0" smtClean="0"/>
              <a:t>, voditelj: prof. </a:t>
            </a:r>
            <a:r>
              <a:rPr lang="hr-HR" sz="2600" dirty="0" err="1" smtClean="0"/>
              <a:t>Kalpić</a:t>
            </a:r>
            <a:r>
              <a:rPr lang="hr-HR" sz="2600" dirty="0"/>
              <a:t>)</a:t>
            </a:r>
          </a:p>
          <a:p>
            <a:pPr marL="0" indent="0" hangingPunct="0">
              <a:buNone/>
            </a:pPr>
            <a:endParaRPr lang="hr-HR" sz="2400" dirty="0"/>
          </a:p>
          <a:p>
            <a:pPr lvl="2"/>
            <a:endParaRPr lang="hr-HR" dirty="0" smtClean="0">
              <a:solidFill>
                <a:srgbClr val="C00000"/>
              </a:solidFill>
            </a:endParaRPr>
          </a:p>
          <a:p>
            <a:pPr lvl="2"/>
            <a:endParaRPr lang="hr-HR" dirty="0"/>
          </a:p>
          <a:p>
            <a:pPr lvl="1"/>
            <a:endParaRPr lang="hr-HR" dirty="0" smtClean="0"/>
          </a:p>
          <a:p>
            <a:pPr hangingPunct="0"/>
            <a:endParaRPr lang="hr-HR" dirty="0" smtClean="0"/>
          </a:p>
          <a:p>
            <a:pPr hangingPunct="0"/>
            <a:endParaRPr lang="hr-HR" dirty="0" smtClean="0"/>
          </a:p>
          <a:p>
            <a:pPr hangingPunct="0">
              <a:buNone/>
            </a:pPr>
            <a:endParaRPr lang="hr-HR" dirty="0" smtClean="0"/>
          </a:p>
          <a:p>
            <a:pPr marL="514350" indent="-514350"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Wingdings" pitchFamily="2" charset="2"/>
              <a:buChar char="§"/>
            </a:pPr>
            <a:endParaRPr lang="en-US" dirty="0" smtClean="0">
              <a:sym typeface="Wingdings" pitchFamily="2" charset="2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6120680" cy="765279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/>
              <a:t>FER I E-POSLOVANJE</a:t>
            </a:r>
            <a:endParaRPr lang="en-US" b="1" dirty="0"/>
          </a:p>
        </p:txBody>
      </p:sp>
      <p:sp>
        <p:nvSpPr>
          <p:cNvPr id="5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3</a:t>
            </a:fld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85990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08912" cy="4584002"/>
          </a:xfrm>
        </p:spPr>
        <p:txBody>
          <a:bodyPr>
            <a:noAutofit/>
          </a:bodyPr>
          <a:lstStyle/>
          <a:p>
            <a:pPr marL="514350" lvl="0" indent="-514350">
              <a:buNone/>
            </a:pPr>
            <a:r>
              <a:rPr lang="hr-HR" sz="2400" b="1" dirty="0" smtClean="0">
                <a:solidFill>
                  <a:schemeClr val="tx1"/>
                </a:solidFill>
              </a:rPr>
              <a:t>Znanstvena istraživanja</a:t>
            </a:r>
            <a:endParaRPr lang="hr-HR" sz="2400" dirty="0" smtClean="0">
              <a:solidFill>
                <a:srgbClr val="C00000"/>
              </a:solidFill>
            </a:endParaRPr>
          </a:p>
          <a:p>
            <a:r>
              <a:rPr lang="hr-HR" sz="2400" dirty="0" smtClean="0"/>
              <a:t>od 2001. do danas - znanstvenoistraživački </a:t>
            </a:r>
            <a:r>
              <a:rPr lang="hr-HR" sz="2400" dirty="0"/>
              <a:t>projekt </a:t>
            </a:r>
            <a:r>
              <a:rPr lang="hr-HR" sz="2400" i="1" dirty="0">
                <a:solidFill>
                  <a:srgbClr val="C00000"/>
                </a:solidFill>
              </a:rPr>
              <a:t>Umrežena </a:t>
            </a:r>
            <a:r>
              <a:rPr lang="hr-HR" sz="2400" i="1" dirty="0" smtClean="0">
                <a:solidFill>
                  <a:srgbClr val="C00000"/>
                </a:solidFill>
              </a:rPr>
              <a:t>ekonomija </a:t>
            </a:r>
            <a:r>
              <a:rPr lang="hr-HR" sz="2400" dirty="0" smtClean="0">
                <a:solidFill>
                  <a:schemeClr val="tx1"/>
                </a:solidFill>
              </a:rPr>
              <a:t>(MZOS, glavni istraživač: prof. Skočir)</a:t>
            </a:r>
          </a:p>
          <a:p>
            <a:pPr marL="0" indent="0">
              <a:buNone/>
            </a:pPr>
            <a:endParaRPr lang="hr-HR" sz="2400" b="1" dirty="0" smtClean="0"/>
          </a:p>
          <a:p>
            <a:pPr marL="0" indent="0">
              <a:buNone/>
            </a:pPr>
            <a:r>
              <a:rPr lang="hr-HR" sz="2400" b="1" dirty="0"/>
              <a:t>N</a:t>
            </a:r>
            <a:r>
              <a:rPr lang="hr-HR" sz="2400" b="1" dirty="0" smtClean="0"/>
              <a:t>astava</a:t>
            </a:r>
          </a:p>
          <a:p>
            <a:pPr marL="342000" hangingPunct="0">
              <a:spcBef>
                <a:spcPts val="600"/>
              </a:spcBef>
            </a:pPr>
            <a:r>
              <a:rPr lang="hr-HR" sz="2400" dirty="0"/>
              <a:t>predmet </a:t>
            </a:r>
            <a:r>
              <a:rPr lang="hr-HR" sz="2400" i="1" dirty="0">
                <a:solidFill>
                  <a:srgbClr val="C00000"/>
                </a:solidFill>
              </a:rPr>
              <a:t>Tehnologije </a:t>
            </a:r>
            <a:r>
              <a:rPr lang="hr-HR" sz="2400" i="1" dirty="0" smtClean="0">
                <a:solidFill>
                  <a:srgbClr val="C00000"/>
                </a:solidFill>
              </a:rPr>
              <a:t>el. </a:t>
            </a:r>
            <a:r>
              <a:rPr lang="hr-HR" sz="2400" i="1" dirty="0">
                <a:solidFill>
                  <a:srgbClr val="C00000"/>
                </a:solidFill>
              </a:rPr>
              <a:t>poslovanja </a:t>
            </a:r>
            <a:r>
              <a:rPr lang="hr-HR" sz="2400" dirty="0"/>
              <a:t>na diplomskom </a:t>
            </a:r>
            <a:r>
              <a:rPr lang="hr-HR" sz="2400" dirty="0" smtClean="0"/>
              <a:t>studiju</a:t>
            </a:r>
            <a:endParaRPr lang="hr-HR" sz="2400" dirty="0"/>
          </a:p>
          <a:p>
            <a:pPr marL="342000" hangingPunct="0">
              <a:spcBef>
                <a:spcPts val="600"/>
              </a:spcBef>
            </a:pPr>
            <a:r>
              <a:rPr lang="hr-HR" sz="2400" dirty="0"/>
              <a:t>predmet </a:t>
            </a:r>
            <a:r>
              <a:rPr lang="hr-HR" sz="2400" i="1" dirty="0" smtClean="0">
                <a:solidFill>
                  <a:srgbClr val="C00000"/>
                </a:solidFill>
              </a:rPr>
              <a:t>El. </a:t>
            </a:r>
            <a:r>
              <a:rPr lang="hr-HR" sz="2400" i="1" dirty="0">
                <a:solidFill>
                  <a:srgbClr val="C00000"/>
                </a:solidFill>
              </a:rPr>
              <a:t>poslovanje </a:t>
            </a:r>
            <a:r>
              <a:rPr lang="hr-HR" sz="2400" dirty="0"/>
              <a:t>na poslijediplomskom </a:t>
            </a:r>
            <a:r>
              <a:rPr lang="hr-HR" sz="2400" dirty="0" smtClean="0"/>
              <a:t>studiju</a:t>
            </a:r>
            <a:endParaRPr lang="hr-HR" sz="2400" dirty="0"/>
          </a:p>
          <a:p>
            <a:pPr marL="342000" hangingPunct="0">
              <a:spcBef>
                <a:spcPts val="600"/>
              </a:spcBef>
            </a:pPr>
            <a:r>
              <a:rPr lang="hr-HR" sz="2400" dirty="0"/>
              <a:t>velik broj predmeta na kojima se podučava </a:t>
            </a:r>
            <a:r>
              <a:rPr lang="hr-HR" sz="2400" dirty="0">
                <a:solidFill>
                  <a:srgbClr val="C00000"/>
                </a:solidFill>
              </a:rPr>
              <a:t>oblikovanje baza podataka, razvoj aplikacija, </a:t>
            </a:r>
            <a:r>
              <a:rPr lang="hr-HR" sz="2400" dirty="0" smtClean="0">
                <a:solidFill>
                  <a:srgbClr val="C00000"/>
                </a:solidFill>
              </a:rPr>
              <a:t>XML, web-usluge, sigurnost </a:t>
            </a:r>
            <a:r>
              <a:rPr lang="hr-HR" sz="2400" dirty="0">
                <a:solidFill>
                  <a:srgbClr val="C00000"/>
                </a:solidFill>
              </a:rPr>
              <a:t>informacijskih sustava…</a:t>
            </a:r>
          </a:p>
          <a:p>
            <a:pPr lvl="1">
              <a:lnSpc>
                <a:spcPct val="170000"/>
              </a:lnSpc>
            </a:pPr>
            <a:endParaRPr lang="hr-HR" dirty="0" smtClean="0"/>
          </a:p>
          <a:p>
            <a:pPr hangingPunct="0">
              <a:lnSpc>
                <a:spcPct val="170000"/>
              </a:lnSpc>
            </a:pPr>
            <a:endParaRPr lang="hr-HR" sz="2400" dirty="0" smtClean="0"/>
          </a:p>
          <a:p>
            <a:pPr hangingPunct="0"/>
            <a:endParaRPr lang="hr-HR" sz="2400" dirty="0" smtClean="0"/>
          </a:p>
          <a:p>
            <a:pPr hangingPunct="0">
              <a:buNone/>
            </a:pPr>
            <a:endParaRPr lang="hr-HR" sz="2400" dirty="0" smtClean="0"/>
          </a:p>
          <a:p>
            <a:pPr marL="514350" indent="-514350">
              <a:buFont typeface="Wingdings" pitchFamily="2" charset="2"/>
              <a:buChar char="§"/>
            </a:pPr>
            <a:endParaRPr lang="en-US" sz="2400" dirty="0" smtClean="0">
              <a:sym typeface="Wingdings" pitchFamily="2" charset="2"/>
            </a:endParaRPr>
          </a:p>
          <a:p>
            <a:pPr marL="514350" indent="-514350">
              <a:buFont typeface="Wingdings" pitchFamily="2" charset="2"/>
              <a:buChar char="§"/>
            </a:pPr>
            <a:endParaRPr lang="en-US" sz="2400" dirty="0" smtClean="0">
              <a:sym typeface="Wingdings" pitchFamily="2" charset="2"/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6120680" cy="765279"/>
          </a:xfrm>
        </p:spPr>
        <p:txBody>
          <a:bodyPr>
            <a:normAutofit/>
          </a:bodyPr>
          <a:lstStyle/>
          <a:p>
            <a:pPr algn="ctr"/>
            <a:r>
              <a:rPr lang="hr-HR" b="1" dirty="0"/>
              <a:t>FER I E-POSLOVANJE</a:t>
            </a:r>
            <a:endParaRPr lang="en-US" b="1" dirty="0"/>
          </a:p>
        </p:txBody>
      </p:sp>
      <p:sp>
        <p:nvSpPr>
          <p:cNvPr id="7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4</a:t>
            </a:fld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43455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323528" y="1268760"/>
            <a:ext cx="8435280" cy="4758586"/>
          </a:xfrm>
        </p:spPr>
        <p:txBody>
          <a:bodyPr>
            <a:normAutofit lnSpcReduction="10000"/>
          </a:bodyPr>
          <a:lstStyle/>
          <a:p>
            <a:pPr lvl="1" hangingPunct="0">
              <a:buNone/>
            </a:pPr>
            <a:endParaRPr lang="hr-HR" sz="2000" dirty="0" smtClean="0"/>
          </a:p>
          <a:p>
            <a:pPr lvl="1" hangingPunct="0"/>
            <a:endParaRPr lang="hr-HR" dirty="0" smtClean="0"/>
          </a:p>
          <a:p>
            <a:pPr hangingPunct="0"/>
            <a:r>
              <a:rPr lang="hr-HR" sz="2400" dirty="0" smtClean="0"/>
              <a:t>Studenti u sklopu </a:t>
            </a:r>
            <a:r>
              <a:rPr lang="hr-HR" sz="2400" b="1" dirty="0" smtClean="0"/>
              <a:t>diplomskog rada </a:t>
            </a:r>
            <a:r>
              <a:rPr lang="hr-HR" sz="2400" dirty="0" smtClean="0"/>
              <a:t>imaju priliku na </a:t>
            </a:r>
            <a:r>
              <a:rPr lang="en-US" sz="2400" dirty="0" smtClean="0"/>
              <a:t>FER-u </a:t>
            </a:r>
            <a:r>
              <a:rPr lang="hr-HR" sz="2400" dirty="0" smtClean="0"/>
              <a:t>raditi na izgradnji </a:t>
            </a:r>
            <a:r>
              <a:rPr lang="hr-HR" sz="2400" b="1" dirty="0" smtClean="0">
                <a:solidFill>
                  <a:srgbClr val="C00000"/>
                </a:solidFill>
              </a:rPr>
              <a:t>pilotskog sustava za e-račun </a:t>
            </a:r>
            <a:r>
              <a:rPr lang="hr-HR" sz="2400" dirty="0" smtClean="0"/>
              <a:t>i na sličnim temama vezanim za elektroničko poslovanje</a:t>
            </a:r>
          </a:p>
          <a:p>
            <a:pPr lvl="1" hangingPunct="0"/>
            <a:r>
              <a:rPr lang="hr-HR" dirty="0" smtClean="0"/>
              <a:t>mentori: Zoran Skočir i Boris Vrdoljak</a:t>
            </a:r>
          </a:p>
          <a:p>
            <a:pPr lvl="1" hangingPunct="0"/>
            <a:r>
              <a:rPr lang="hr-HR" dirty="0" err="1" smtClean="0"/>
              <a:t>ak</a:t>
            </a:r>
            <a:r>
              <a:rPr lang="hr-HR" dirty="0" smtClean="0"/>
              <a:t>/god. 2010/11. i 2011/12.  - timski rad</a:t>
            </a:r>
          </a:p>
          <a:p>
            <a:pPr lvl="1" hangingPunct="0"/>
            <a:endParaRPr lang="hr-HR" b="1" dirty="0" smtClean="0"/>
          </a:p>
          <a:p>
            <a:pPr>
              <a:defRPr/>
            </a:pPr>
            <a:r>
              <a:rPr lang="hr-HR" sz="2400" b="1" dirty="0" smtClean="0"/>
              <a:t>CILJ</a:t>
            </a:r>
            <a:r>
              <a:rPr lang="hr-HR" sz="2400" b="1" dirty="0"/>
              <a:t>: </a:t>
            </a:r>
            <a:r>
              <a:rPr lang="hr-HR" sz="2400" b="1" dirty="0" smtClean="0"/>
              <a:t>razviti </a:t>
            </a:r>
            <a:r>
              <a:rPr lang="hr-HR" sz="2400" b="1" dirty="0" err="1"/>
              <a:t>interoperabilan</a:t>
            </a:r>
            <a:r>
              <a:rPr lang="hr-HR" sz="2400" b="1" dirty="0"/>
              <a:t> sustav usklađen sa </a:t>
            </a:r>
            <a:r>
              <a:rPr lang="hr-HR" sz="2400" b="1" i="1" dirty="0"/>
              <a:t>Specifikacijom elektroničkog računa</a:t>
            </a:r>
            <a:r>
              <a:rPr lang="hr-HR" sz="2400" b="1" dirty="0"/>
              <a:t> </a:t>
            </a:r>
            <a:r>
              <a:rPr lang="hr-HR" sz="2400" b="1" dirty="0" smtClean="0"/>
              <a:t>koju je izdalo Povjerenstvo za e-Račun</a:t>
            </a:r>
          </a:p>
          <a:p>
            <a:pPr marL="514350" lvl="0" indent="-514350">
              <a:buNone/>
              <a:defRPr/>
            </a:pPr>
            <a:endParaRPr lang="hr-HR" sz="2400" dirty="0" smtClean="0"/>
          </a:p>
          <a:p>
            <a:pPr>
              <a:defRPr/>
            </a:pPr>
            <a:r>
              <a:rPr lang="hr-HR" sz="2400" dirty="0" err="1" smtClean="0"/>
              <a:t>ak</a:t>
            </a:r>
            <a:r>
              <a:rPr lang="hr-HR" sz="2400" dirty="0" smtClean="0"/>
              <a:t>/god. 2012/13.  - rad u paru ili pojedinačni rad</a:t>
            </a:r>
          </a:p>
          <a:p>
            <a:pPr lvl="1" hangingPunct="0"/>
            <a:endParaRPr lang="hr-HR" dirty="0" smtClean="0"/>
          </a:p>
          <a:p>
            <a:pPr lvl="1" hangingPunct="0"/>
            <a:endParaRPr lang="hr-HR" dirty="0" smtClean="0"/>
          </a:p>
          <a:p>
            <a:pPr lvl="1" hangingPunct="0"/>
            <a:endParaRPr lang="hr-HR" dirty="0" smtClean="0"/>
          </a:p>
          <a:p>
            <a:pPr lvl="1" hangingPunct="0"/>
            <a:endParaRPr lang="hr-HR" dirty="0" smtClean="0"/>
          </a:p>
          <a:p>
            <a:pPr hangingPunct="0"/>
            <a:endParaRPr lang="hr-HR" dirty="0" smtClean="0"/>
          </a:p>
          <a:p>
            <a:pPr hangingPunct="0"/>
            <a:endParaRPr lang="hr-HR" dirty="0" smtClean="0"/>
          </a:p>
          <a:p>
            <a:pPr hangingPunct="0"/>
            <a:endParaRPr lang="hr-HR" dirty="0" smtClean="0"/>
          </a:p>
          <a:p>
            <a:pPr hangingPunct="0"/>
            <a:endParaRPr lang="hr-HR" dirty="0" smtClean="0"/>
          </a:p>
          <a:p>
            <a:pPr hangingPunct="0"/>
            <a:endParaRPr lang="hr-HR" dirty="0" smtClean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547664" y="359465"/>
            <a:ext cx="6624736" cy="76527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hr-HR" b="1" dirty="0"/>
              <a:t>PILOTSKI PROJEKT FER E-RAČUN </a:t>
            </a:r>
          </a:p>
        </p:txBody>
      </p:sp>
      <p:pic>
        <p:nvPicPr>
          <p:cNvPr id="4" name="Picture 4" descr="D:\FER\diplomski studij\3. semestar\diplomski projekt\Logo_izvorn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ezervirano mjesto teksta 1"/>
          <p:cNvSpPr txBox="1">
            <a:spLocks/>
          </p:cNvSpPr>
          <p:nvPr/>
        </p:nvSpPr>
        <p:spPr>
          <a:xfrm>
            <a:off x="457200" y="1772816"/>
            <a:ext cx="8229600" cy="425453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hr-HR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5</a:t>
            </a:fld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1946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zervirano mjesto teksta 1"/>
          <p:cNvSpPr>
            <a:spLocks noGrp="1"/>
          </p:cNvSpPr>
          <p:nvPr>
            <p:ph type="body" idx="1"/>
          </p:nvPr>
        </p:nvSpPr>
        <p:spPr>
          <a:xfrm>
            <a:off x="3779912" y="1412776"/>
            <a:ext cx="5184576" cy="4896544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Wingdings" pitchFamily="2" charset="2"/>
              <a:buChar char="§"/>
            </a:pPr>
            <a:endParaRPr lang="hr-HR" b="1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hr-HR" dirty="0" smtClean="0"/>
              <a:t>J</a:t>
            </a:r>
            <a:r>
              <a:rPr dirty="0" err="1" smtClean="0"/>
              <a:t>edna</a:t>
            </a:r>
            <a:r>
              <a:rPr dirty="0" smtClean="0"/>
              <a:t> </a:t>
            </a:r>
            <a:r>
              <a:rPr dirty="0" err="1" smtClean="0"/>
              <a:t>od</a:t>
            </a:r>
            <a:r>
              <a:rPr dirty="0" smtClean="0"/>
              <a:t> </a:t>
            </a:r>
            <a:r>
              <a:rPr dirty="0" err="1" smtClean="0"/>
              <a:t>prvih</a:t>
            </a:r>
            <a:r>
              <a:rPr dirty="0" smtClean="0"/>
              <a:t> </a:t>
            </a:r>
            <a:r>
              <a:rPr dirty="0" err="1" smtClean="0"/>
              <a:t>realizacija</a:t>
            </a:r>
            <a:r>
              <a:rPr dirty="0" smtClean="0"/>
              <a:t> </a:t>
            </a:r>
            <a:r>
              <a:rPr dirty="0" err="1" smtClean="0"/>
              <a:t>norme</a:t>
            </a:r>
            <a:r>
              <a:rPr dirty="0" smtClean="0"/>
              <a:t> </a:t>
            </a:r>
            <a:r>
              <a:rPr b="1" dirty="0" smtClean="0"/>
              <a:t>CII 2.0 </a:t>
            </a:r>
            <a:r>
              <a:rPr dirty="0" smtClean="0"/>
              <a:t>u </a:t>
            </a:r>
            <a:r>
              <a:rPr dirty="0" err="1" smtClean="0"/>
              <a:t>Europi</a:t>
            </a:r>
            <a:endParaRPr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hr-HR" dirty="0" smtClean="0"/>
              <a:t>370 </a:t>
            </a:r>
            <a:r>
              <a:rPr lang="hr-HR" dirty="0" err="1" smtClean="0"/>
              <a:t>mapiranih</a:t>
            </a:r>
            <a:r>
              <a:rPr lang="hr-HR" dirty="0" smtClean="0"/>
              <a:t> elemenata</a:t>
            </a:r>
            <a:endParaRPr b="1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dirty="0" smtClean="0"/>
              <a:t>Na </a:t>
            </a:r>
            <a:r>
              <a:rPr dirty="0" err="1" smtClean="0"/>
              <a:t>ranijem</a:t>
            </a:r>
            <a:r>
              <a:rPr dirty="0" smtClean="0"/>
              <a:t> CEN-</a:t>
            </a:r>
            <a:r>
              <a:rPr dirty="0" err="1" smtClean="0"/>
              <a:t>ovom</a:t>
            </a:r>
            <a:r>
              <a:rPr dirty="0" smtClean="0"/>
              <a:t> </a:t>
            </a:r>
            <a:r>
              <a:rPr dirty="0" err="1" smtClean="0"/>
              <a:t>projektu</a:t>
            </a:r>
            <a:r>
              <a:rPr dirty="0" smtClean="0"/>
              <a:t> </a:t>
            </a:r>
            <a:r>
              <a:rPr dirty="0" err="1" smtClean="0"/>
              <a:t>mapirana</a:t>
            </a:r>
            <a:r>
              <a:rPr dirty="0" smtClean="0"/>
              <a:t> </a:t>
            </a:r>
            <a:r>
              <a:rPr dirty="0" err="1" smtClean="0"/>
              <a:t>su</a:t>
            </a:r>
            <a:r>
              <a:rPr dirty="0" smtClean="0"/>
              <a:t> 93 </a:t>
            </a:r>
            <a:r>
              <a:rPr dirty="0" err="1" smtClean="0"/>
              <a:t>osnovna</a:t>
            </a:r>
            <a:r>
              <a:rPr dirty="0" smtClean="0"/>
              <a:t> </a:t>
            </a:r>
            <a:r>
              <a:rPr dirty="0" err="1" smtClean="0"/>
              <a:t>elementa</a:t>
            </a:r>
            <a:endParaRPr dirty="0" smtClean="0"/>
          </a:p>
          <a:p>
            <a:pPr marL="514350" indent="-514350">
              <a:buFont typeface="Wingdings" pitchFamily="2" charset="2"/>
              <a:buChar char="§"/>
            </a:pPr>
            <a:endParaRPr lang="hr-HR" dirty="0" smtClean="0"/>
          </a:p>
          <a:p>
            <a:pPr marL="514350" indent="-514350">
              <a:buFont typeface="Wingdings" pitchFamily="2" charset="2"/>
              <a:buChar char="§"/>
            </a:pPr>
            <a:endParaRPr lang="hr-HR" dirty="0" smtClean="0"/>
          </a:p>
          <a:p>
            <a:pPr marL="514350" indent="-514350">
              <a:buNone/>
            </a:pPr>
            <a:endParaRPr lang="hr-HR" dirty="0" smtClean="0"/>
          </a:p>
          <a:p>
            <a:pPr marL="514350" indent="-514350">
              <a:buNone/>
            </a:pPr>
            <a:r>
              <a:rPr lang="hr-HR" b="1" dirty="0" smtClean="0">
                <a:solidFill>
                  <a:srgbClr val="C00000"/>
                </a:solidFill>
              </a:rPr>
              <a:t>Ak. godina 2012/13.</a:t>
            </a:r>
          </a:p>
          <a:p>
            <a:pPr marL="514350" indent="-514350">
              <a:buNone/>
            </a:pPr>
            <a:endParaRPr lang="hr-HR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hr-HR" b="1" dirty="0" smtClean="0"/>
              <a:t>Transformacije</a:t>
            </a:r>
            <a:r>
              <a:rPr lang="hr-HR" dirty="0" smtClean="0"/>
              <a:t>:</a:t>
            </a:r>
          </a:p>
          <a:p>
            <a:pPr lvl="1"/>
            <a:r>
              <a:rPr lang="hr-HR" sz="2600" b="1" dirty="0" smtClean="0"/>
              <a:t> CII 2.0  – UBL 2.0</a:t>
            </a:r>
          </a:p>
          <a:p>
            <a:pPr lvl="1"/>
            <a:r>
              <a:rPr lang="hr-HR" sz="2600" b="1" dirty="0" smtClean="0"/>
              <a:t> ISO 20022  – UBL 2.0</a:t>
            </a:r>
          </a:p>
          <a:p>
            <a:endParaRPr lang="hr-HR" sz="2600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hr-HR" sz="2600" b="1" dirty="0" smtClean="0"/>
              <a:t>Open e-PRIOR</a:t>
            </a:r>
            <a:r>
              <a:rPr lang="hr-HR" sz="2600" dirty="0" smtClean="0"/>
              <a:t> – instalacija i testiranje</a:t>
            </a:r>
          </a:p>
        </p:txBody>
      </p:sp>
      <p:sp>
        <p:nvSpPr>
          <p:cNvPr id="27" name="Naslov 2"/>
          <p:cNvSpPr>
            <a:spLocks noGrp="1"/>
          </p:cNvSpPr>
          <p:nvPr>
            <p:ph type="title"/>
          </p:nvPr>
        </p:nvSpPr>
        <p:spPr>
          <a:xfrm>
            <a:off x="1619672" y="359465"/>
            <a:ext cx="6552728" cy="765279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hr-HR" sz="3200" b="1" dirty="0"/>
              <a:t>PILOTSKI PROJEKT FER E-RAČUN </a:t>
            </a:r>
          </a:p>
        </p:txBody>
      </p:sp>
      <p:pic>
        <p:nvPicPr>
          <p:cNvPr id="22" name="Picture 4" descr="D:\FER\diplomski studij\3. semestar\diplomski projekt\Logo_izvorni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1152128" cy="11521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458" name="Picture 2" descr="C:\Users\bvrdoljak\Desktop\ubl cii oag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5" y="1556792"/>
            <a:ext cx="2952328" cy="2820997"/>
          </a:xfrm>
          <a:prstGeom prst="rect">
            <a:avLst/>
          </a:prstGeom>
          <a:noFill/>
        </p:spPr>
      </p:pic>
      <p:sp>
        <p:nvSpPr>
          <p:cNvPr id="8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6</a:t>
            </a:fld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2090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00634"/>
          </a:xfrm>
        </p:spPr>
        <p:txBody>
          <a:bodyPr/>
          <a:lstStyle/>
          <a:p>
            <a:pPr marL="514350" indent="-514350">
              <a:buNone/>
            </a:pPr>
            <a:endParaRPr lang="hr-HR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hr-HR" b="1" dirty="0" smtClean="0"/>
              <a:t>E-račun donosi sljedeće: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hr-HR" dirty="0" smtClean="0"/>
              <a:t>Manji troškovi tiskanja i slanja računa poštom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hr-HR" dirty="0" smtClean="0"/>
              <a:t>Manje pogrješaka (pri prepisivanju)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hr-HR" dirty="0" smtClean="0"/>
              <a:t>Mogućnost brže naplate računa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hr-HR" b="1" dirty="0" smtClean="0">
                <a:solidFill>
                  <a:schemeClr val="tx1"/>
                </a:solidFill>
              </a:rPr>
              <a:t>Veći stupanj automatizacije poslovnih procesa</a:t>
            </a:r>
          </a:p>
          <a:p>
            <a:pPr marL="514350" indent="-514350">
              <a:buFont typeface="Wingdings" pitchFamily="2" charset="2"/>
              <a:buChar char="§"/>
            </a:pPr>
            <a:endParaRPr lang="hr-HR" b="1" dirty="0" smtClean="0"/>
          </a:p>
          <a:p>
            <a:pPr marL="514350" indent="-514350">
              <a:buFont typeface="Wingdings" pitchFamily="2" charset="2"/>
              <a:buChar char="§"/>
            </a:pPr>
            <a:r>
              <a:rPr lang="hr-HR" b="1" dirty="0" smtClean="0"/>
              <a:t>Ciljevi:</a:t>
            </a:r>
            <a:endParaRPr lang="hr-HR" dirty="0" smtClean="0"/>
          </a:p>
          <a:p>
            <a:pPr marL="914400" lvl="1" indent="-514350">
              <a:buFont typeface="Wingdings" pitchFamily="2" charset="2"/>
              <a:buChar char="§"/>
            </a:pPr>
            <a:r>
              <a:rPr lang="hr-HR" dirty="0" smtClean="0"/>
              <a:t>Povećati broj korisnika e-računa (trenutno ~ 2%)</a:t>
            </a:r>
          </a:p>
          <a:p>
            <a:pPr marL="914400" lvl="1" indent="-514350">
              <a:buFont typeface="Wingdings" pitchFamily="2" charset="2"/>
              <a:buChar char="§"/>
            </a:pPr>
            <a:r>
              <a:rPr lang="hr-HR" b="1" dirty="0" smtClean="0">
                <a:solidFill>
                  <a:srgbClr val="C00000"/>
                </a:solidFill>
              </a:rPr>
              <a:t>Automatizirati proces razmjene e-računa</a:t>
            </a:r>
          </a:p>
          <a:p>
            <a:pPr marL="914400" lvl="1" indent="-514350">
              <a:buFont typeface="Wingdings" pitchFamily="2" charset="2"/>
              <a:buChar char="§"/>
            </a:pPr>
            <a:endParaRPr lang="hr-HR" b="1" dirty="0" smtClean="0">
              <a:solidFill>
                <a:srgbClr val="C00000"/>
              </a:solidFill>
            </a:endParaRPr>
          </a:p>
          <a:p>
            <a:pPr marL="914400" lvl="1" indent="-514350">
              <a:buFont typeface="Wingdings" pitchFamily="2" charset="2"/>
              <a:buChar char="§"/>
            </a:pPr>
            <a:endParaRPr lang="hr-HR" b="1" dirty="0" smtClean="0">
              <a:solidFill>
                <a:srgbClr val="C00000"/>
              </a:solidFill>
            </a:endParaRP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5184576" cy="765279"/>
          </a:xfrm>
        </p:spPr>
        <p:txBody>
          <a:bodyPr/>
          <a:lstStyle/>
          <a:p>
            <a:pPr algn="ctr"/>
            <a:r>
              <a:rPr lang="hr-HR" b="1" dirty="0" smtClean="0"/>
              <a:t>E-RAČUN  -  CILJEVI</a:t>
            </a:r>
            <a:endParaRPr lang="hr-HR" b="1" dirty="0"/>
          </a:p>
        </p:txBody>
      </p:sp>
      <p:sp>
        <p:nvSpPr>
          <p:cNvPr id="6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7</a:t>
            </a:fld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2"/>
          <p:cNvSpPr txBox="1">
            <a:spLocks/>
          </p:cNvSpPr>
          <p:nvPr/>
        </p:nvSpPr>
        <p:spPr>
          <a:xfrm>
            <a:off x="1259632" y="359465"/>
            <a:ext cx="5832648" cy="765279"/>
          </a:xfrm>
          <a:prstGeom prst="rect">
            <a:avLst/>
          </a:prstGeom>
        </p:spPr>
        <p:txBody>
          <a:bodyPr anchor="b" anchorCtr="0">
            <a:normAutofit fontScale="85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3600" b="1" kern="0" dirty="0" smtClean="0">
                <a:solidFill>
                  <a:schemeClr val="tx1">
                    <a:alpha val="100000"/>
                  </a:schemeClr>
                </a:solidFill>
                <a:latin typeface="+mj-lt"/>
              </a:rPr>
              <a:t>MODELI RAZMJENE E-RAČUNA</a:t>
            </a:r>
            <a:endParaRPr kumimoji="0" lang="hr-HR" sz="36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" name="Slika 5" descr="D:\firefox\4c3c2c (1)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80648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8</a:t>
            </a:fld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teksta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pPr marL="514350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Daje mogućnost </a:t>
            </a:r>
            <a:r>
              <a:rPr lang="hr-HR" b="1" dirty="0" smtClean="0">
                <a:sym typeface="Wingdings" pitchFamily="2" charset="2"/>
              </a:rPr>
              <a:t>pretraživanja podataka </a:t>
            </a:r>
            <a:r>
              <a:rPr lang="hr-HR" dirty="0" smtClean="0">
                <a:sym typeface="Wingdings" pitchFamily="2" charset="2"/>
              </a:rPr>
              <a:t>o primateljima i pošiljateljima računa te njihovim informacijskim posrednicima</a:t>
            </a:r>
          </a:p>
          <a:p>
            <a:pPr marL="514350" indent="-514350">
              <a:buFont typeface="Wingdings" pitchFamily="2" charset="2"/>
              <a:buChar char="§"/>
            </a:pPr>
            <a:endParaRPr lang="hr-HR" dirty="0" smtClean="0">
              <a:sym typeface="Wingdings" pitchFamily="2" charset="2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hr-HR" dirty="0" smtClean="0">
                <a:sym typeface="Wingdings" pitchFamily="2" charset="2"/>
              </a:rPr>
              <a:t>Omogućuje </a:t>
            </a:r>
            <a:r>
              <a:rPr lang="hr-HR" b="1" dirty="0" smtClean="0">
                <a:sym typeface="Wingdings" pitchFamily="2" charset="2"/>
              </a:rPr>
              <a:t>usmjeravanje elektroničkih računa</a:t>
            </a:r>
            <a:endParaRPr lang="hr-HR" dirty="0" smtClean="0">
              <a:sym typeface="Wingdings" pitchFamily="2" charset="2"/>
            </a:endParaRPr>
          </a:p>
          <a:p>
            <a:pPr marL="914400" lvl="1" indent="-514350">
              <a:buFont typeface="Wingdings" pitchFamily="2" charset="2"/>
              <a:buChar char="§"/>
            </a:pPr>
            <a:r>
              <a:rPr lang="hr-HR" dirty="0" smtClean="0">
                <a:solidFill>
                  <a:srgbClr val="C00000"/>
                </a:solidFill>
                <a:sym typeface="Wingdings" pitchFamily="2" charset="2"/>
              </a:rPr>
              <a:t>Automatizacija procesa razmjene e-računa </a:t>
            </a:r>
          </a:p>
          <a:p>
            <a:pPr marL="514350" indent="-514350">
              <a:buFont typeface="Wingdings" pitchFamily="2" charset="2"/>
              <a:buChar char="§"/>
            </a:pPr>
            <a:endParaRPr lang="hr-HR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514350" indent="-514350">
              <a:buFont typeface="Wingdings" pitchFamily="2" charset="2"/>
              <a:buChar char="§"/>
            </a:pPr>
            <a:endParaRPr lang="hr-HR" b="1" dirty="0" smtClean="0">
              <a:solidFill>
                <a:srgbClr val="C00000"/>
              </a:solidFill>
              <a:sym typeface="Wingdings" pitchFamily="2" charset="2"/>
            </a:endParaRPr>
          </a:p>
          <a:p>
            <a:pPr marL="514350" indent="-514350">
              <a:buFont typeface="Wingdings" pitchFamily="2" charset="2"/>
              <a:buChar char="§"/>
            </a:pPr>
            <a:r>
              <a:rPr lang="hr-HR" b="1" dirty="0" smtClean="0">
                <a:solidFill>
                  <a:srgbClr val="C00000"/>
                </a:solidFill>
                <a:sym typeface="Wingdings" pitchFamily="2" charset="2"/>
              </a:rPr>
              <a:t>Povećava stupanj korištenja e-računa!</a:t>
            </a:r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1763688" y="359465"/>
            <a:ext cx="5184576" cy="765279"/>
          </a:xfrm>
        </p:spPr>
        <p:txBody>
          <a:bodyPr/>
          <a:lstStyle/>
          <a:p>
            <a:pPr algn="ctr"/>
            <a:r>
              <a:rPr lang="hr-HR" b="1" dirty="0" smtClean="0"/>
              <a:t>ULOGA REGISTRA</a:t>
            </a:r>
            <a:endParaRPr lang="hr-HR" b="1" dirty="0"/>
          </a:p>
        </p:txBody>
      </p:sp>
      <p:sp>
        <p:nvSpPr>
          <p:cNvPr id="6" name="Rezervirano mjesto broja slajda 4"/>
          <p:cNvSpPr txBox="1">
            <a:spLocks/>
          </p:cNvSpPr>
          <p:nvPr/>
        </p:nvSpPr>
        <p:spPr>
          <a:xfrm>
            <a:off x="6513322" y="6448797"/>
            <a:ext cx="2133600" cy="4175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lang="hr-HR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4C49B74-5DB2-4B03-B1D2-7F6A3C51C318}" type="slidenum">
              <a:rPr lang="hr-HR" sz="1800" smtClean="0"/>
              <a:pPr algn="r"/>
              <a:t>9</a:t>
            </a:fld>
            <a:endParaRPr lang="hr-HR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E6EEBCA2A20434687F63529BC62C70C0400B49D3FDEBF6E5C4BBABD28DFF7A72F5A" ma:contentTypeVersion="27" ma:contentTypeDescription="Create a new document." ma:contentTypeScope="" ma:versionID="fe60d65f0d1e7c961362851014d47aa9"/>
</file>

<file path=customXml/itemProps1.xml><?xml version="1.0" encoding="utf-8"?>
<ds:datastoreItem xmlns:ds="http://schemas.openxmlformats.org/officeDocument/2006/customXml" ds:itemID="{98582ADD-64BC-48BC-A542-EDD58FFBF6D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CFE6700-E4CE-4EDF-AAEF-201568F160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48BDE6-AA6D-45AF-BBAC-E25444197924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3142</TotalTime>
  <Words>716</Words>
  <Application>Microsoft Office PowerPoint</Application>
  <PresentationFormat>On-screen Show (4:3)</PresentationFormat>
  <Paragraphs>223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DesignTemplate</vt:lpstr>
      <vt:lpstr>Treba li Hrvatskoj   registar korisnika e-računa?</vt:lpstr>
      <vt:lpstr>SADRŽAJ</vt:lpstr>
      <vt:lpstr>FER I E-POSLOVANJE</vt:lpstr>
      <vt:lpstr>FER I E-POSLOVANJE</vt:lpstr>
      <vt:lpstr>PILOTSKI PROJEKT FER E-RAČUN </vt:lpstr>
      <vt:lpstr>PILOTSKI PROJEKT FER E-RAČUN </vt:lpstr>
      <vt:lpstr>E-RAČUN  -  CILJEVI</vt:lpstr>
      <vt:lpstr>PowerPoint Presentation</vt:lpstr>
      <vt:lpstr>ULOGA REGISTRA</vt:lpstr>
      <vt:lpstr>ULOGA REGISTRA</vt:lpstr>
      <vt:lpstr>ULOGA REGISTRA</vt:lpstr>
      <vt:lpstr>ULOGA REGISTRA</vt:lpstr>
      <vt:lpstr>FUNKCIONALNOST REGISTRA</vt:lpstr>
      <vt:lpstr>IDENTIFIKATORI</vt:lpstr>
      <vt:lpstr>FER – PROTOTIP REGISTRA</vt:lpstr>
      <vt:lpstr>STRUČNI SKUP</vt:lpstr>
      <vt:lpstr>STRUČNI SKUP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Sustav za e-račun</dc:title>
  <dc:creator>Luka</dc:creator>
  <cp:lastModifiedBy>Boris Vrdoljak</cp:lastModifiedBy>
  <cp:revision>637</cp:revision>
  <cp:lastPrinted>2011-07-11T23:10:24Z</cp:lastPrinted>
  <dcterms:created xsi:type="dcterms:W3CDTF">2011-01-04T02:41:39Z</dcterms:created>
  <dcterms:modified xsi:type="dcterms:W3CDTF">2013-03-17T22:50:24Z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