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D4036-3791-4F30-A814-14115E3C53E8}" type="datetimeFigureOut">
              <a:rPr lang="hr-HR" smtClean="0"/>
              <a:pPr/>
              <a:t>31. 05. 2013.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75BE6-96AA-4D1B-B5B1-15FDAD701264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 smtClean="0"/>
              <a:t>Governing</a:t>
            </a:r>
            <a:r>
              <a:rPr lang="hr-HR" dirty="0" smtClean="0"/>
              <a:t> </a:t>
            </a:r>
            <a:r>
              <a:rPr lang="hr-HR" dirty="0" err="1" smtClean="0"/>
              <a:t>Through</a:t>
            </a:r>
            <a:r>
              <a:rPr lang="hr-HR" dirty="0" smtClean="0"/>
              <a:t> </a:t>
            </a:r>
            <a:r>
              <a:rPr lang="hr-HR" dirty="0" err="1" smtClean="0"/>
              <a:t>Crime</a:t>
            </a:r>
            <a:r>
              <a:rPr lang="hr-HR" dirty="0" smtClean="0"/>
              <a:t>: </a:t>
            </a:r>
            <a:r>
              <a:rPr lang="hr-HR" dirty="0" err="1" smtClean="0"/>
              <a:t>Response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Crisis</a:t>
            </a:r>
            <a:r>
              <a:rPr lang="hr-HR" dirty="0" smtClean="0"/>
              <a:t> or a </a:t>
            </a:r>
            <a:r>
              <a:rPr lang="hr-HR" dirty="0" err="1" smtClean="0"/>
              <a:t>Part</a:t>
            </a:r>
            <a:r>
              <a:rPr lang="hr-HR" dirty="0" smtClean="0"/>
              <a:t> of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Crisis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Krešimir </a:t>
            </a:r>
            <a:r>
              <a:rPr lang="hr-HR" dirty="0" smtClean="0"/>
              <a:t>Petković</a:t>
            </a:r>
            <a:endParaRPr lang="hr-HR" dirty="0" smtClean="0"/>
          </a:p>
          <a:p>
            <a:r>
              <a:rPr lang="hr-HR" dirty="0" err="1" smtClean="0"/>
              <a:t>kpetkovic</a:t>
            </a:r>
            <a:r>
              <a:rPr lang="hr-HR" dirty="0" smtClean="0"/>
              <a:t>@</a:t>
            </a:r>
            <a:r>
              <a:rPr lang="hr-HR" dirty="0" err="1" smtClean="0"/>
              <a:t>fpzg.hr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New penal </a:t>
            </a:r>
            <a:r>
              <a:rPr lang="hr-HR" dirty="0" err="1" smtClean="0"/>
              <a:t>code</a:t>
            </a:r>
            <a:r>
              <a:rPr lang="hr-HR" dirty="0" smtClean="0"/>
              <a:t> (2013)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a</a:t>
            </a:r>
            <a:r>
              <a:rPr lang="hr-HR" dirty="0" smtClean="0"/>
              <a:t> “</a:t>
            </a:r>
            <a:r>
              <a:rPr lang="hr-HR" dirty="0" err="1" smtClean="0"/>
              <a:t>strange</a:t>
            </a:r>
            <a:r>
              <a:rPr lang="hr-HR" dirty="0" smtClean="0"/>
              <a:t> </a:t>
            </a:r>
            <a:r>
              <a:rPr lang="hr-HR" dirty="0" err="1" smtClean="0"/>
              <a:t>brew</a:t>
            </a:r>
            <a:r>
              <a:rPr lang="hr-HR" dirty="0" smtClean="0"/>
              <a:t>”: </a:t>
            </a:r>
            <a:r>
              <a:rPr lang="hr-HR" dirty="0" err="1" smtClean="0"/>
              <a:t>punitiveness</a:t>
            </a:r>
            <a:r>
              <a:rPr lang="hr-HR" dirty="0" smtClean="0"/>
              <a:t> + </a:t>
            </a:r>
            <a:r>
              <a:rPr lang="hr-HR" dirty="0" err="1" smtClean="0"/>
              <a:t>disciplinary</a:t>
            </a:r>
            <a:r>
              <a:rPr lang="hr-HR" dirty="0" smtClean="0"/>
              <a:t> </a:t>
            </a:r>
            <a:r>
              <a:rPr lang="hr-HR" dirty="0" err="1" smtClean="0"/>
              <a:t>economy</a:t>
            </a:r>
            <a:endParaRPr lang="hr-HR" dirty="0" smtClean="0"/>
          </a:p>
          <a:p>
            <a:r>
              <a:rPr lang="en-GB" dirty="0" smtClean="0"/>
              <a:t>maximum </a:t>
            </a:r>
            <a:r>
              <a:rPr lang="en-GB" dirty="0" smtClean="0"/>
              <a:t>prison penalty </a:t>
            </a:r>
            <a:r>
              <a:rPr lang="hr-HR" dirty="0" smtClean="0"/>
              <a:t>of</a:t>
            </a:r>
            <a:r>
              <a:rPr lang="en-GB" dirty="0" smtClean="0"/>
              <a:t> </a:t>
            </a:r>
            <a:r>
              <a:rPr lang="en-GB" dirty="0" smtClean="0"/>
              <a:t>50 years for cases of extreme violence </a:t>
            </a:r>
            <a:endParaRPr lang="hr-HR" dirty="0" smtClean="0"/>
          </a:p>
          <a:p>
            <a:r>
              <a:rPr lang="hr-HR" dirty="0" err="1" smtClean="0"/>
              <a:t>p</a:t>
            </a:r>
            <a:r>
              <a:rPr lang="hr-HR" dirty="0" err="1" smtClean="0"/>
              <a:t>enalization</a:t>
            </a:r>
            <a:r>
              <a:rPr lang="hr-HR" dirty="0" smtClean="0"/>
              <a:t> of </a:t>
            </a:r>
            <a:r>
              <a:rPr lang="en-GB" dirty="0" smtClean="0"/>
              <a:t>“rampant </a:t>
            </a:r>
            <a:r>
              <a:rPr lang="en-GB" dirty="0" smtClean="0"/>
              <a:t>driving” </a:t>
            </a:r>
            <a:endParaRPr lang="hr-HR" dirty="0" smtClean="0"/>
          </a:p>
          <a:p>
            <a:r>
              <a:rPr lang="en-GB" dirty="0" smtClean="0"/>
              <a:t>“exceptionality of short prison term” </a:t>
            </a:r>
            <a:r>
              <a:rPr lang="en-GB" dirty="0" smtClean="0"/>
              <a:t>clause</a:t>
            </a:r>
            <a:endParaRPr lang="hr-HR" dirty="0" smtClean="0"/>
          </a:p>
          <a:p>
            <a:r>
              <a:rPr lang="hr-HR" dirty="0" err="1" smtClean="0"/>
              <a:t>fines</a:t>
            </a:r>
            <a:r>
              <a:rPr lang="hr-HR" dirty="0" smtClean="0"/>
              <a:t>, </a:t>
            </a:r>
            <a:r>
              <a:rPr lang="hr-HR" dirty="0" err="1" smtClean="0"/>
              <a:t>community</a:t>
            </a:r>
            <a:r>
              <a:rPr lang="hr-HR" dirty="0" smtClean="0"/>
              <a:t> work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special</a:t>
            </a:r>
            <a:r>
              <a:rPr lang="hr-HR" dirty="0" smtClean="0"/>
              <a:t> </a:t>
            </a:r>
            <a:r>
              <a:rPr lang="hr-HR" dirty="0" err="1" smtClean="0"/>
              <a:t>obligations</a:t>
            </a:r>
            <a:endParaRPr lang="hr-HR" dirty="0" smtClean="0"/>
          </a:p>
          <a:p>
            <a:r>
              <a:rPr lang="en-GB" dirty="0" smtClean="0"/>
              <a:t>workplace mobbing and </a:t>
            </a:r>
            <a:r>
              <a:rPr lang="en-GB" dirty="0" smtClean="0"/>
              <a:t>harassment</a:t>
            </a:r>
            <a:r>
              <a:rPr lang="hr-HR" dirty="0" smtClean="0"/>
              <a:t> = </a:t>
            </a:r>
            <a:r>
              <a:rPr lang="hr-HR" dirty="0" err="1" smtClean="0"/>
              <a:t>up</a:t>
            </a:r>
            <a:r>
              <a:rPr lang="hr-HR" dirty="0" smtClean="0"/>
              <a:t> to 2 </a:t>
            </a:r>
            <a:r>
              <a:rPr lang="hr-HR" dirty="0" err="1" smtClean="0"/>
              <a:t>years</a:t>
            </a:r>
            <a:endParaRPr lang="hr-HR" dirty="0" smtClean="0"/>
          </a:p>
          <a:p>
            <a:r>
              <a:rPr lang="en-GB" dirty="0" smtClean="0"/>
              <a:t>discriminating of a person on the basis of “political and other beliefs”, “education”, “genetic inheritance” and “gender identity</a:t>
            </a:r>
            <a:r>
              <a:rPr lang="en-GB" dirty="0" smtClean="0"/>
              <a:t>”</a:t>
            </a:r>
            <a:r>
              <a:rPr lang="hr-HR" dirty="0" smtClean="0"/>
              <a:t> = </a:t>
            </a:r>
            <a:r>
              <a:rPr lang="hr-HR" dirty="0" err="1" smtClean="0"/>
              <a:t>up</a:t>
            </a:r>
            <a:r>
              <a:rPr lang="hr-HR" dirty="0" smtClean="0"/>
              <a:t> to 3 </a:t>
            </a:r>
            <a:r>
              <a:rPr lang="hr-HR" dirty="0" err="1" smtClean="0"/>
              <a:t>years</a:t>
            </a:r>
            <a:r>
              <a:rPr lang="hr-HR" dirty="0" smtClean="0"/>
              <a:t> </a:t>
            </a:r>
            <a:r>
              <a:rPr lang="hr-HR" dirty="0" err="1" smtClean="0"/>
              <a:t>prison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Governing</a:t>
            </a:r>
            <a:r>
              <a:rPr lang="hr-HR" dirty="0" smtClean="0"/>
              <a:t> </a:t>
            </a:r>
            <a:r>
              <a:rPr lang="hr-HR" dirty="0" err="1" smtClean="0"/>
              <a:t>sex</a:t>
            </a:r>
            <a:r>
              <a:rPr lang="hr-HR" dirty="0" smtClean="0"/>
              <a:t> &amp; </a:t>
            </a:r>
            <a:r>
              <a:rPr lang="hr-HR" dirty="0" err="1" smtClean="0"/>
              <a:t>gender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sexual and domestic crimes (articles 152-179</a:t>
            </a:r>
            <a:r>
              <a:rPr lang="en-GB" dirty="0" smtClean="0"/>
              <a:t>)</a:t>
            </a:r>
            <a:endParaRPr lang="hr-HR" dirty="0" smtClean="0"/>
          </a:p>
          <a:p>
            <a:r>
              <a:rPr lang="en-GB" dirty="0" smtClean="0"/>
              <a:t>“sexual intercourse without </a:t>
            </a:r>
            <a:r>
              <a:rPr lang="en-GB" dirty="0" smtClean="0"/>
              <a:t>consent”</a:t>
            </a:r>
            <a:r>
              <a:rPr lang="hr-HR" dirty="0" smtClean="0"/>
              <a:t>; </a:t>
            </a:r>
            <a:r>
              <a:rPr lang="en-GB" dirty="0" smtClean="0"/>
              <a:t>the </a:t>
            </a:r>
            <a:r>
              <a:rPr lang="en-GB" dirty="0" smtClean="0"/>
              <a:t>institute of “avoidable error</a:t>
            </a:r>
            <a:r>
              <a:rPr lang="en-GB" dirty="0" smtClean="0"/>
              <a:t>”</a:t>
            </a:r>
            <a:endParaRPr lang="hr-HR" dirty="0" smtClean="0"/>
          </a:p>
          <a:p>
            <a:r>
              <a:rPr lang="hr-HR" dirty="0" err="1" smtClean="0"/>
              <a:t>coercive</a:t>
            </a:r>
            <a:r>
              <a:rPr lang="hr-HR" dirty="0" smtClean="0"/>
              <a:t> </a:t>
            </a:r>
            <a:r>
              <a:rPr lang="hr-HR" dirty="0" err="1" smtClean="0"/>
              <a:t>prostitution</a:t>
            </a:r>
            <a:r>
              <a:rPr lang="hr-HR" dirty="0" smtClean="0"/>
              <a:t> (</a:t>
            </a:r>
            <a:r>
              <a:rPr lang="en-GB" dirty="0" smtClean="0"/>
              <a:t>“a difficult position</a:t>
            </a:r>
            <a:r>
              <a:rPr lang="en-GB" dirty="0" smtClean="0"/>
              <a:t>”</a:t>
            </a:r>
            <a:r>
              <a:rPr lang="hr-HR" dirty="0" smtClean="0"/>
              <a:t>; </a:t>
            </a:r>
            <a:r>
              <a:rPr lang="en-GB" dirty="0" smtClean="0"/>
              <a:t>“relation of dependence</a:t>
            </a:r>
            <a:r>
              <a:rPr lang="en-GB" dirty="0" smtClean="0"/>
              <a:t>”</a:t>
            </a:r>
            <a:r>
              <a:rPr lang="hr-HR" dirty="0" smtClean="0"/>
              <a:t>) = 1-10 </a:t>
            </a:r>
            <a:r>
              <a:rPr lang="hr-HR" dirty="0" err="1" smtClean="0"/>
              <a:t>years</a:t>
            </a:r>
            <a:r>
              <a:rPr lang="hr-HR" dirty="0" smtClean="0"/>
              <a:t> for </a:t>
            </a:r>
            <a:r>
              <a:rPr lang="hr-HR" dirty="0" err="1" smtClean="0"/>
              <a:t>clients</a:t>
            </a:r>
            <a:endParaRPr lang="hr-HR" dirty="0" smtClean="0"/>
          </a:p>
          <a:p>
            <a:r>
              <a:rPr lang="hr-HR" dirty="0" smtClean="0"/>
              <a:t>s</a:t>
            </a:r>
            <a:r>
              <a:rPr lang="en-GB" dirty="0" err="1" smtClean="0"/>
              <a:t>tatutory</a:t>
            </a:r>
            <a:r>
              <a:rPr lang="en-GB" dirty="0" smtClean="0"/>
              <a:t> rape</a:t>
            </a:r>
            <a:r>
              <a:rPr lang="hr-HR" dirty="0" smtClean="0"/>
              <a:t> (</a:t>
            </a:r>
            <a:r>
              <a:rPr lang="en-GB" dirty="0" smtClean="0"/>
              <a:t>“</a:t>
            </a:r>
            <a:r>
              <a:rPr lang="en-GB" dirty="0" smtClean="0"/>
              <a:t>child of 15 years and younger</a:t>
            </a:r>
            <a:r>
              <a:rPr lang="en-GB" dirty="0" smtClean="0"/>
              <a:t>”</a:t>
            </a:r>
            <a:r>
              <a:rPr lang="hr-HR" dirty="0" smtClean="0"/>
              <a:t>) = 1-10 </a:t>
            </a:r>
            <a:r>
              <a:rPr lang="hr-HR" dirty="0" err="1" smtClean="0"/>
              <a:t>years</a:t>
            </a:r>
            <a:endParaRPr lang="hr-HR" dirty="0" smtClean="0"/>
          </a:p>
          <a:p>
            <a:r>
              <a:rPr lang="hr-HR" dirty="0" smtClean="0"/>
              <a:t> g</a:t>
            </a:r>
            <a:r>
              <a:rPr lang="en-GB" dirty="0" smtClean="0"/>
              <a:t>rooming </a:t>
            </a:r>
            <a:r>
              <a:rPr lang="hr-HR" dirty="0" smtClean="0"/>
              <a:t>= </a:t>
            </a:r>
            <a:r>
              <a:rPr lang="hr-HR" dirty="0" err="1" smtClean="0"/>
              <a:t>up</a:t>
            </a:r>
            <a:r>
              <a:rPr lang="hr-HR" dirty="0" smtClean="0"/>
              <a:t> to 3 </a:t>
            </a:r>
            <a:r>
              <a:rPr lang="hr-HR" dirty="0" err="1" smtClean="0"/>
              <a:t>years</a:t>
            </a:r>
            <a:endParaRPr lang="hr-HR" dirty="0" smtClean="0"/>
          </a:p>
          <a:p>
            <a:r>
              <a:rPr lang="hr-HR" dirty="0" err="1" smtClean="0"/>
              <a:t>stalking</a:t>
            </a:r>
            <a:r>
              <a:rPr lang="hr-HR" dirty="0" smtClean="0"/>
              <a:t> </a:t>
            </a:r>
            <a:r>
              <a:rPr lang="hr-HR" dirty="0" smtClean="0"/>
              <a:t>= </a:t>
            </a:r>
            <a:r>
              <a:rPr lang="hr-HR" dirty="0" err="1" smtClean="0"/>
              <a:t>up</a:t>
            </a:r>
            <a:r>
              <a:rPr lang="hr-HR" dirty="0" smtClean="0"/>
              <a:t> to 1 </a:t>
            </a:r>
            <a:r>
              <a:rPr lang="hr-HR" dirty="0" err="1" smtClean="0"/>
              <a:t>years</a:t>
            </a:r>
            <a:r>
              <a:rPr lang="hr-HR" dirty="0" smtClean="0"/>
              <a:t>; </a:t>
            </a:r>
            <a:r>
              <a:rPr lang="hr-HR" dirty="0" err="1" smtClean="0"/>
              <a:t>up</a:t>
            </a:r>
            <a:r>
              <a:rPr lang="hr-HR" dirty="0" smtClean="0"/>
              <a:t> to 3 </a:t>
            </a:r>
            <a:r>
              <a:rPr lang="hr-HR" dirty="0" err="1" smtClean="0"/>
              <a:t>years</a:t>
            </a:r>
            <a:r>
              <a:rPr lang="hr-HR" dirty="0" smtClean="0"/>
              <a:t> (</a:t>
            </a:r>
            <a:r>
              <a:rPr lang="hr-HR" dirty="0" err="1" smtClean="0"/>
              <a:t>former</a:t>
            </a:r>
            <a:r>
              <a:rPr lang="hr-HR" dirty="0" smtClean="0"/>
              <a:t> partner)</a:t>
            </a:r>
          </a:p>
          <a:p>
            <a:r>
              <a:rPr lang="en-GB" dirty="0" smtClean="0"/>
              <a:t>“mutilation of female genital organs”</a:t>
            </a: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Governing</a:t>
            </a:r>
            <a:r>
              <a:rPr lang="hr-HR" dirty="0" smtClean="0"/>
              <a:t> </a:t>
            </a:r>
            <a:r>
              <a:rPr lang="hr-HR" dirty="0" err="1" smtClean="0"/>
              <a:t>families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“introducing children to </a:t>
            </a:r>
            <a:r>
              <a:rPr lang="en-GB" dirty="0" smtClean="0"/>
              <a:t>pornography”</a:t>
            </a:r>
            <a:r>
              <a:rPr lang="hr-HR" dirty="0" smtClean="0"/>
              <a:t>, </a:t>
            </a:r>
            <a:r>
              <a:rPr lang="en-GB" dirty="0" smtClean="0"/>
              <a:t>penalizing </a:t>
            </a:r>
            <a:r>
              <a:rPr lang="en-GB" dirty="0" smtClean="0"/>
              <a:t>alimentation non-payment, ignoring of the “decision for the benefit of the child</a:t>
            </a:r>
            <a:r>
              <a:rPr lang="en-GB" dirty="0" smtClean="0"/>
              <a:t>”</a:t>
            </a:r>
            <a:r>
              <a:rPr lang="hr-HR" dirty="0" smtClean="0"/>
              <a:t>,</a:t>
            </a:r>
            <a:r>
              <a:rPr lang="en-GB" dirty="0" smtClean="0"/>
              <a:t> </a:t>
            </a:r>
            <a:r>
              <a:rPr lang="en-GB" dirty="0" smtClean="0"/>
              <a:t>“leaving the family member in a difficult position</a:t>
            </a:r>
            <a:r>
              <a:rPr lang="en-GB" dirty="0" smtClean="0"/>
              <a:t>”</a:t>
            </a:r>
            <a:r>
              <a:rPr lang="hr-HR" dirty="0" smtClean="0"/>
              <a:t> = </a:t>
            </a:r>
            <a:r>
              <a:rPr lang="hr-HR" dirty="0" err="1" smtClean="0"/>
              <a:t>up</a:t>
            </a:r>
            <a:r>
              <a:rPr lang="hr-HR" dirty="0" smtClean="0"/>
              <a:t> to 3 </a:t>
            </a:r>
            <a:r>
              <a:rPr lang="hr-HR" dirty="0" err="1" smtClean="0"/>
              <a:t>years</a:t>
            </a:r>
            <a:endParaRPr lang="hr-HR" dirty="0" smtClean="0"/>
          </a:p>
          <a:p>
            <a:r>
              <a:rPr lang="hr-HR" dirty="0" err="1" smtClean="0"/>
              <a:t>Family</a:t>
            </a:r>
            <a:r>
              <a:rPr lang="hr-HR" dirty="0" smtClean="0"/>
              <a:t> </a:t>
            </a:r>
            <a:r>
              <a:rPr lang="hr-HR" dirty="0" err="1" smtClean="0"/>
              <a:t>code</a:t>
            </a:r>
            <a:r>
              <a:rPr lang="hr-HR" dirty="0" smtClean="0"/>
              <a:t> </a:t>
            </a:r>
            <a:r>
              <a:rPr lang="hr-HR" dirty="0" err="1" smtClean="0"/>
              <a:t>forbids</a:t>
            </a:r>
            <a:r>
              <a:rPr lang="hr-HR" dirty="0" smtClean="0"/>
              <a:t> </a:t>
            </a:r>
            <a:r>
              <a:rPr lang="hr-HR" dirty="0" err="1" smtClean="0"/>
              <a:t>corporal</a:t>
            </a:r>
            <a:r>
              <a:rPr lang="hr-HR" dirty="0" smtClean="0"/>
              <a:t> </a:t>
            </a:r>
            <a:r>
              <a:rPr lang="hr-HR" dirty="0" err="1" smtClean="0"/>
              <a:t>punishment</a:t>
            </a:r>
            <a:r>
              <a:rPr lang="hr-HR" dirty="0" smtClean="0"/>
              <a:t> of </a:t>
            </a:r>
            <a:r>
              <a:rPr lang="hr-HR" dirty="0" err="1" smtClean="0"/>
              <a:t>children</a:t>
            </a:r>
            <a:endParaRPr lang="hr-HR" dirty="0" smtClean="0"/>
          </a:p>
          <a:p>
            <a:r>
              <a:rPr lang="hr-HR" dirty="0" err="1" smtClean="0"/>
              <a:t>Special</a:t>
            </a:r>
            <a:r>
              <a:rPr lang="hr-HR" dirty="0" smtClean="0"/>
              <a:t> </a:t>
            </a:r>
            <a:r>
              <a:rPr lang="hr-HR" dirty="0" err="1" smtClean="0"/>
              <a:t>legislation</a:t>
            </a:r>
            <a:r>
              <a:rPr lang="hr-HR" dirty="0" smtClean="0"/>
              <a:t> on </a:t>
            </a:r>
            <a:r>
              <a:rPr lang="hr-HR" dirty="0" err="1" smtClean="0"/>
              <a:t>family</a:t>
            </a:r>
            <a:r>
              <a:rPr lang="hr-HR" dirty="0" smtClean="0"/>
              <a:t> </a:t>
            </a:r>
            <a:r>
              <a:rPr lang="hr-HR" dirty="0" err="1" smtClean="0"/>
              <a:t>violence</a:t>
            </a:r>
            <a:r>
              <a:rPr lang="hr-HR" dirty="0" smtClean="0"/>
              <a:t> (2003, 2009)</a:t>
            </a:r>
          </a:p>
          <a:p>
            <a:pPr lvl="1"/>
            <a:r>
              <a:rPr lang="en-GB" dirty="0" smtClean="0"/>
              <a:t>shorter </a:t>
            </a:r>
            <a:r>
              <a:rPr lang="en-GB" dirty="0" smtClean="0"/>
              <a:t>prison terms, fines and protection </a:t>
            </a:r>
            <a:r>
              <a:rPr lang="en-GB" dirty="0" smtClean="0"/>
              <a:t>measures</a:t>
            </a:r>
            <a:r>
              <a:rPr lang="hr-HR" dirty="0" smtClean="0"/>
              <a:t>; </a:t>
            </a:r>
            <a:r>
              <a:rPr lang="en-GB" dirty="0" smtClean="0"/>
              <a:t>consecutive </a:t>
            </a:r>
            <a:r>
              <a:rPr lang="en-GB" dirty="0" smtClean="0"/>
              <a:t>state strategies, operational police rules of procedure and </a:t>
            </a:r>
            <a:r>
              <a:rPr lang="en-GB" dirty="0" smtClean="0"/>
              <a:t>protocols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Governing</a:t>
            </a:r>
            <a:r>
              <a:rPr lang="hr-HR" dirty="0" smtClean="0"/>
              <a:t> </a:t>
            </a:r>
            <a:r>
              <a:rPr lang="hr-HR" dirty="0" err="1" smtClean="0"/>
              <a:t>s</a:t>
            </a:r>
            <a:r>
              <a:rPr lang="hr-HR" dirty="0" err="1" smtClean="0"/>
              <a:t>chools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anti-violence strategies and </a:t>
            </a:r>
            <a:r>
              <a:rPr lang="en-GB" dirty="0" smtClean="0"/>
              <a:t>programs</a:t>
            </a:r>
            <a:endParaRPr lang="hr-HR" dirty="0" smtClean="0"/>
          </a:p>
          <a:p>
            <a:r>
              <a:rPr lang="en-GB" dirty="0" smtClean="0"/>
              <a:t>moral panic about school </a:t>
            </a:r>
            <a:r>
              <a:rPr lang="en-GB" dirty="0" smtClean="0"/>
              <a:t>violence</a:t>
            </a:r>
            <a:r>
              <a:rPr lang="hr-HR" dirty="0" smtClean="0"/>
              <a:t> (“</a:t>
            </a:r>
            <a:r>
              <a:rPr lang="en-GB" dirty="0" smtClean="0"/>
              <a:t>Alarm</a:t>
            </a:r>
            <a:r>
              <a:rPr lang="en-GB" dirty="0" smtClean="0"/>
              <a:t>: 8 cases of sexual violence among </a:t>
            </a:r>
            <a:r>
              <a:rPr lang="en-GB" dirty="0" smtClean="0"/>
              <a:t>schoolchildren</a:t>
            </a:r>
            <a:r>
              <a:rPr lang="hr-HR" dirty="0" smtClean="0"/>
              <a:t>”)</a:t>
            </a:r>
          </a:p>
          <a:p>
            <a:r>
              <a:rPr lang="en-GB" dirty="0" smtClean="0"/>
              <a:t>education of parents of violent children and obligation for school bureaucracies to produce a report twice a year on measures taken, state of security in school and implementation of prevention of violence programmes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 smtClean="0"/>
              <a:t>Example</a:t>
            </a:r>
            <a:r>
              <a:rPr lang="hr-HR" b="1" dirty="0" smtClean="0"/>
              <a:t> #1:</a:t>
            </a:r>
            <a:r>
              <a:rPr lang="hr-HR" dirty="0" smtClean="0"/>
              <a:t> </a:t>
            </a:r>
            <a:r>
              <a:rPr lang="hr-HR" dirty="0" err="1" smtClean="0"/>
              <a:t>family</a:t>
            </a:r>
            <a:r>
              <a:rPr lang="hr-HR" dirty="0" smtClean="0"/>
              <a:t> </a:t>
            </a:r>
            <a:r>
              <a:rPr lang="hr-HR" dirty="0" err="1" smtClean="0"/>
              <a:t>violence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smtClean="0"/>
              <a:t>“Spanking – even today almost common practice in Croatia</a:t>
            </a:r>
            <a:r>
              <a:rPr lang="en-GB" b="1" dirty="0" smtClean="0"/>
              <a:t>”</a:t>
            </a:r>
            <a:r>
              <a:rPr lang="en-GB" b="1" i="1" dirty="0" smtClean="0"/>
              <a:t> </a:t>
            </a:r>
            <a:r>
              <a:rPr lang="hr-HR" dirty="0" smtClean="0"/>
              <a:t>(</a:t>
            </a:r>
            <a:r>
              <a:rPr lang="en-GB" i="1" dirty="0" err="1" smtClean="0"/>
              <a:t>Vecernji</a:t>
            </a:r>
            <a:r>
              <a:rPr lang="en-GB" i="1" dirty="0" smtClean="0"/>
              <a:t> </a:t>
            </a:r>
            <a:r>
              <a:rPr lang="en-GB" i="1" dirty="0" smtClean="0"/>
              <a:t>list</a:t>
            </a:r>
            <a:r>
              <a:rPr lang="en-GB" dirty="0" smtClean="0"/>
              <a:t> </a:t>
            </a:r>
            <a:r>
              <a:rPr lang="en-GB" dirty="0" smtClean="0"/>
              <a:t>16/2/2013</a:t>
            </a:r>
            <a:r>
              <a:rPr lang="hr-HR" dirty="0" smtClean="0"/>
              <a:t>)</a:t>
            </a:r>
          </a:p>
          <a:p>
            <a:r>
              <a:rPr lang="en-GB" dirty="0" smtClean="0"/>
              <a:t>“corporal punishment in the upbringing</a:t>
            </a:r>
            <a:r>
              <a:rPr lang="en-GB" dirty="0" smtClean="0"/>
              <a:t>”</a:t>
            </a:r>
            <a:r>
              <a:rPr lang="hr-HR" dirty="0" smtClean="0"/>
              <a:t> = </a:t>
            </a:r>
            <a:r>
              <a:rPr lang="en-GB" dirty="0" smtClean="0"/>
              <a:t>“</a:t>
            </a:r>
            <a:r>
              <a:rPr lang="en-GB" dirty="0" smtClean="0"/>
              <a:t>educationally inappropriate procedure</a:t>
            </a:r>
            <a:r>
              <a:rPr lang="en-GB" dirty="0" smtClean="0"/>
              <a:t>”</a:t>
            </a:r>
            <a:endParaRPr lang="hr-HR" dirty="0" smtClean="0"/>
          </a:p>
          <a:p>
            <a:r>
              <a:rPr lang="en-GB" dirty="0" smtClean="0"/>
              <a:t> </a:t>
            </a:r>
            <a:r>
              <a:rPr lang="hr-HR" dirty="0" smtClean="0"/>
              <a:t>p</a:t>
            </a:r>
            <a:r>
              <a:rPr lang="en-GB" dirty="0" err="1" smtClean="0"/>
              <a:t>icturesque</a:t>
            </a:r>
            <a:r>
              <a:rPr lang="en-GB" dirty="0" smtClean="0"/>
              <a:t> </a:t>
            </a:r>
            <a:r>
              <a:rPr lang="en-GB" dirty="0" smtClean="0"/>
              <a:t>stories and childhood memories </a:t>
            </a:r>
            <a:r>
              <a:rPr lang="hr-HR" dirty="0" smtClean="0">
                <a:sym typeface="Wingdings" pitchFamily="2" charset="2"/>
              </a:rPr>
              <a:t> </a:t>
            </a:r>
            <a:r>
              <a:rPr lang="en-GB" dirty="0" smtClean="0"/>
              <a:t>educational </a:t>
            </a:r>
            <a:r>
              <a:rPr lang="en-GB" dirty="0" smtClean="0"/>
              <a:t>role of limited use of corporal </a:t>
            </a:r>
            <a:r>
              <a:rPr lang="en-GB" dirty="0" smtClean="0"/>
              <a:t>punishment.</a:t>
            </a:r>
            <a:endParaRPr lang="hr-HR" dirty="0" smtClean="0"/>
          </a:p>
          <a:p>
            <a:r>
              <a:rPr lang="hr-HR" dirty="0" err="1" smtClean="0"/>
              <a:t>r</a:t>
            </a:r>
            <a:r>
              <a:rPr lang="hr-HR" dirty="0" err="1" smtClean="0"/>
              <a:t>omanticizing</a:t>
            </a:r>
            <a:r>
              <a:rPr lang="hr-HR" dirty="0" smtClean="0"/>
              <a:t> </a:t>
            </a:r>
            <a:r>
              <a:rPr lang="hr-HR" dirty="0" smtClean="0"/>
              <a:t>t</a:t>
            </a:r>
            <a:r>
              <a:rPr lang="en-GB" dirty="0" smtClean="0"/>
              <a:t>he </a:t>
            </a:r>
            <a:r>
              <a:rPr lang="en-GB" dirty="0" smtClean="0"/>
              <a:t>times before the proliferation of different diagnoses and institutional intrusions in the </a:t>
            </a:r>
            <a:r>
              <a:rPr lang="en-GB" dirty="0" smtClean="0"/>
              <a:t>family</a:t>
            </a:r>
            <a:endParaRPr lang="hr-HR" dirty="0" smtClean="0"/>
          </a:p>
          <a:p>
            <a:r>
              <a:rPr lang="en-GB" dirty="0" smtClean="0"/>
              <a:t>attacks </a:t>
            </a:r>
            <a:r>
              <a:rPr lang="en-GB" dirty="0" smtClean="0"/>
              <a:t>on human rights, rights of children and globalization </a:t>
            </a:r>
            <a:endParaRPr lang="hr-HR" dirty="0" smtClean="0"/>
          </a:p>
          <a:p>
            <a:r>
              <a:rPr lang="en-GB" dirty="0" smtClean="0"/>
              <a:t>bitter memories of abusive and violent parents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err="1" smtClean="0"/>
              <a:t>Example</a:t>
            </a:r>
            <a:r>
              <a:rPr lang="hr-HR" b="1" dirty="0" smtClean="0"/>
              <a:t> #2:</a:t>
            </a:r>
            <a:r>
              <a:rPr lang="hr-HR" dirty="0" smtClean="0"/>
              <a:t> </a:t>
            </a:r>
            <a:r>
              <a:rPr lang="hr-HR" dirty="0" err="1" smtClean="0"/>
              <a:t>school</a:t>
            </a:r>
            <a:r>
              <a:rPr lang="hr-HR" dirty="0" smtClean="0"/>
              <a:t> </a:t>
            </a:r>
            <a:r>
              <a:rPr lang="hr-HR" dirty="0" err="1" smtClean="0"/>
              <a:t>violence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r>
              <a:rPr lang="hr-HR" b="1" dirty="0" smtClean="0"/>
              <a:t>“</a:t>
            </a:r>
            <a:r>
              <a:rPr lang="en-GB" b="1" dirty="0" smtClean="0"/>
              <a:t>Pupil </a:t>
            </a:r>
            <a:r>
              <a:rPr lang="en-GB" b="1" dirty="0" smtClean="0"/>
              <a:t>attacks teacher: he kicks her in the stomach. While she is lying, he kicks her </a:t>
            </a:r>
            <a:r>
              <a:rPr lang="en-GB" b="1" dirty="0" smtClean="0"/>
              <a:t>again</a:t>
            </a:r>
            <a:r>
              <a:rPr lang="hr-HR" b="1" dirty="0" smtClean="0"/>
              <a:t>”</a:t>
            </a:r>
            <a:r>
              <a:rPr lang="hr-HR" dirty="0" smtClean="0"/>
              <a:t> (</a:t>
            </a:r>
            <a:r>
              <a:rPr lang="en-GB" i="1" dirty="0" err="1" smtClean="0"/>
              <a:t>Jutarnji</a:t>
            </a:r>
            <a:r>
              <a:rPr lang="en-GB" i="1" dirty="0" smtClean="0"/>
              <a:t> list</a:t>
            </a:r>
            <a:r>
              <a:rPr lang="en-GB" dirty="0" smtClean="0"/>
              <a:t> 9/2/2012</a:t>
            </a:r>
            <a:r>
              <a:rPr lang="hr-HR" dirty="0" smtClean="0"/>
              <a:t>)</a:t>
            </a:r>
          </a:p>
          <a:p>
            <a:r>
              <a:rPr lang="en-GB" dirty="0" smtClean="0"/>
              <a:t>verbal attacks </a:t>
            </a:r>
            <a:r>
              <a:rPr lang="en-GB" dirty="0" smtClean="0"/>
              <a:t>launched </a:t>
            </a:r>
            <a:r>
              <a:rPr lang="en-GB" dirty="0" smtClean="0"/>
              <a:t>at children’s ombudsman, “quasi-educational measures”, human rights </a:t>
            </a:r>
            <a:r>
              <a:rPr lang="en-GB" dirty="0" smtClean="0"/>
              <a:t>and</a:t>
            </a:r>
            <a:r>
              <a:rPr lang="hr-HR" dirty="0" smtClean="0"/>
              <a:t> </a:t>
            </a:r>
            <a:r>
              <a:rPr lang="en-GB" dirty="0" smtClean="0"/>
              <a:t>democracy</a:t>
            </a:r>
            <a:endParaRPr lang="hr-HR" dirty="0" smtClean="0"/>
          </a:p>
          <a:p>
            <a:r>
              <a:rPr lang="en-GB" dirty="0" err="1" smtClean="0"/>
              <a:t>ironiz</a:t>
            </a:r>
            <a:r>
              <a:rPr lang="hr-HR" dirty="0" smtClean="0"/>
              <a:t>ing</a:t>
            </a:r>
            <a:r>
              <a:rPr lang="en-GB" dirty="0" smtClean="0"/>
              <a:t> </a:t>
            </a:r>
            <a:r>
              <a:rPr lang="hr-HR" dirty="0" smtClean="0"/>
              <a:t>of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en-GB" dirty="0" smtClean="0"/>
              <a:t>discourses </a:t>
            </a:r>
            <a:r>
              <a:rPr lang="en-GB" dirty="0" smtClean="0"/>
              <a:t>of social pedagogy, social work and child </a:t>
            </a:r>
            <a:r>
              <a:rPr lang="en-GB" dirty="0" smtClean="0"/>
              <a:t>psychology</a:t>
            </a:r>
            <a:endParaRPr lang="hr-HR" dirty="0" smtClean="0"/>
          </a:p>
          <a:p>
            <a:r>
              <a:rPr lang="en-GB" dirty="0" smtClean="0"/>
              <a:t>aetiology </a:t>
            </a:r>
            <a:r>
              <a:rPr lang="en-GB" dirty="0" smtClean="0"/>
              <a:t>of violence, </a:t>
            </a:r>
            <a:r>
              <a:rPr lang="en-GB" dirty="0" smtClean="0"/>
              <a:t>impact </a:t>
            </a:r>
            <a:r>
              <a:rPr lang="en-GB" dirty="0" smtClean="0"/>
              <a:t>of environment, </a:t>
            </a:r>
            <a:r>
              <a:rPr lang="en-GB" dirty="0" smtClean="0"/>
              <a:t>bad </a:t>
            </a:r>
            <a:r>
              <a:rPr lang="en-GB" dirty="0" smtClean="0"/>
              <a:t>upbringing, </a:t>
            </a:r>
            <a:r>
              <a:rPr lang="en-GB" dirty="0" smtClean="0"/>
              <a:t>alienation </a:t>
            </a:r>
            <a:r>
              <a:rPr lang="en-GB" dirty="0" smtClean="0"/>
              <a:t>and emotional </a:t>
            </a:r>
            <a:r>
              <a:rPr lang="en-GB" dirty="0" smtClean="0"/>
              <a:t>problems</a:t>
            </a:r>
            <a:endParaRPr lang="hr-HR" dirty="0" smtClean="0"/>
          </a:p>
          <a:p>
            <a:r>
              <a:rPr lang="en-GB" dirty="0" smtClean="0"/>
              <a:t>projections </a:t>
            </a:r>
            <a:r>
              <a:rPr lang="en-GB" dirty="0" smtClean="0"/>
              <a:t>of weakness of bureaucratic procedures to cope with </a:t>
            </a:r>
            <a:r>
              <a:rPr lang="en-GB" dirty="0" smtClean="0"/>
              <a:t>violence</a:t>
            </a:r>
            <a:endParaRPr lang="hr-HR" dirty="0" smtClean="0"/>
          </a:p>
          <a:p>
            <a:r>
              <a:rPr lang="en-GB" dirty="0" smtClean="0"/>
              <a:t>banal </a:t>
            </a:r>
            <a:r>
              <a:rPr lang="en-GB" dirty="0" smtClean="0"/>
              <a:t>calls for switching and drubbing in </a:t>
            </a:r>
            <a:r>
              <a:rPr lang="en-GB" dirty="0" smtClean="0"/>
              <a:t>schools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Theoretical</a:t>
            </a:r>
            <a:r>
              <a:rPr lang="hr-HR" dirty="0" smtClean="0"/>
              <a:t> </a:t>
            </a:r>
            <a:r>
              <a:rPr lang="hr-HR" dirty="0" err="1" smtClean="0"/>
              <a:t>interpretation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“interpretive governance</a:t>
            </a:r>
            <a:r>
              <a:rPr lang="en-GB" dirty="0" smtClean="0"/>
              <a:t>”</a:t>
            </a:r>
            <a:r>
              <a:rPr lang="en-GB" dirty="0" smtClean="0"/>
              <a:t> (Rhodes 2012: 40-41</a:t>
            </a:r>
            <a:r>
              <a:rPr lang="en-GB" dirty="0" smtClean="0"/>
              <a:t>)</a:t>
            </a:r>
            <a:endParaRPr lang="hr-HR" dirty="0" smtClean="0"/>
          </a:p>
          <a:p>
            <a:r>
              <a:rPr lang="en-GB" dirty="0" smtClean="0"/>
              <a:t>actors “</a:t>
            </a:r>
            <a:r>
              <a:rPr lang="en-GB" i="1" dirty="0" smtClean="0"/>
              <a:t>resist</a:t>
            </a:r>
            <a:r>
              <a:rPr lang="en-GB" dirty="0" smtClean="0"/>
              <a:t>, transform, and thwart the agendas of elites” </a:t>
            </a:r>
            <a:endParaRPr lang="hr-HR" dirty="0" smtClean="0"/>
          </a:p>
          <a:p>
            <a:r>
              <a:rPr lang="en-GB" dirty="0" smtClean="0"/>
              <a:t>“the importance of beliefs, practices, traditions, and dilemmas for the study of the changing state</a:t>
            </a:r>
            <a:r>
              <a:rPr lang="en-GB" dirty="0" smtClean="0"/>
              <a:t>”</a:t>
            </a:r>
            <a:endParaRPr lang="hr-HR" dirty="0" smtClean="0"/>
          </a:p>
          <a:p>
            <a:r>
              <a:rPr lang="en-GB" dirty="0" smtClean="0"/>
              <a:t>“governance is not necessarily state-</a:t>
            </a:r>
            <a:r>
              <a:rPr lang="en-GB" dirty="0" err="1" smtClean="0"/>
              <a:t>centered</a:t>
            </a:r>
            <a:r>
              <a:rPr lang="en-GB" dirty="0" smtClean="0"/>
              <a:t>, given that the power relations are strategic and are not statically defined as emanating  from the top down” (Innes and Steele 2012: 717)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Political</a:t>
            </a:r>
            <a:r>
              <a:rPr lang="hr-HR" dirty="0" smtClean="0"/>
              <a:t> </a:t>
            </a:r>
            <a:r>
              <a:rPr lang="hr-HR" dirty="0" err="1" smtClean="0"/>
              <a:t>interpretation</a:t>
            </a:r>
            <a:r>
              <a:rPr lang="hr-HR" dirty="0" smtClean="0"/>
              <a:t>(s)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Governing through crime contains “the </a:t>
            </a:r>
            <a:r>
              <a:rPr lang="en-GB" dirty="0" err="1" smtClean="0"/>
              <a:t>Calvins</a:t>
            </a:r>
            <a:r>
              <a:rPr lang="en-GB" dirty="0" smtClean="0"/>
              <a:t> and </a:t>
            </a:r>
            <a:r>
              <a:rPr lang="en-GB" dirty="0" err="1" smtClean="0"/>
              <a:t>Torquemadas</a:t>
            </a:r>
            <a:r>
              <a:rPr lang="en-GB" dirty="0" smtClean="0"/>
              <a:t> of the family</a:t>
            </a:r>
            <a:r>
              <a:rPr lang="en-GB" dirty="0" smtClean="0"/>
              <a:t>“</a:t>
            </a:r>
            <a:r>
              <a:rPr lang="hr-HR" dirty="0" smtClean="0"/>
              <a:t> (Huxley)</a:t>
            </a:r>
          </a:p>
          <a:p>
            <a:pPr lvl="1"/>
            <a:r>
              <a:rPr lang="en-GB" dirty="0" smtClean="0"/>
              <a:t>a </a:t>
            </a:r>
            <a:r>
              <a:rPr lang="en-GB" dirty="0" smtClean="0"/>
              <a:t>dark number of violence and oppression, </a:t>
            </a:r>
            <a:r>
              <a:rPr lang="en-GB" dirty="0" smtClean="0"/>
              <a:t>emerges </a:t>
            </a:r>
            <a:r>
              <a:rPr lang="en-GB" dirty="0" smtClean="0"/>
              <a:t>in the </a:t>
            </a:r>
            <a:r>
              <a:rPr lang="en-GB" dirty="0" smtClean="0"/>
              <a:t>light</a:t>
            </a:r>
            <a:r>
              <a:rPr lang="hr-HR" dirty="0" smtClean="0"/>
              <a:t> </a:t>
            </a:r>
            <a:r>
              <a:rPr lang="hr-HR" dirty="0" smtClean="0">
                <a:sym typeface="Wingdings" pitchFamily="2" charset="2"/>
              </a:rPr>
              <a:t> </a:t>
            </a:r>
            <a:r>
              <a:rPr lang="en-GB" dirty="0" smtClean="0"/>
              <a:t>more </a:t>
            </a:r>
            <a:r>
              <a:rPr lang="en-GB" dirty="0" smtClean="0"/>
              <a:t>just and less violent society by the means of penal policy and disciplinary </a:t>
            </a:r>
            <a:r>
              <a:rPr lang="en-GB" dirty="0" smtClean="0"/>
              <a:t>measures</a:t>
            </a:r>
            <a:endParaRPr lang="hr-HR" dirty="0" smtClean="0"/>
          </a:p>
          <a:p>
            <a:r>
              <a:rPr lang="hr-HR" dirty="0" smtClean="0"/>
              <a:t>H</a:t>
            </a:r>
            <a:r>
              <a:rPr lang="en-GB" dirty="0" err="1" smtClean="0"/>
              <a:t>ypertrophied</a:t>
            </a:r>
            <a:r>
              <a:rPr lang="en-GB" dirty="0" smtClean="0"/>
              <a:t> </a:t>
            </a:r>
            <a:r>
              <a:rPr lang="en-GB" dirty="0" smtClean="0"/>
              <a:t>penal policy </a:t>
            </a:r>
            <a:r>
              <a:rPr lang="en-GB" dirty="0" smtClean="0"/>
              <a:t>dangerously </a:t>
            </a:r>
            <a:r>
              <a:rPr lang="en-GB" dirty="0" smtClean="0"/>
              <a:t>erases differences between state and society as spheres of organization of human </a:t>
            </a:r>
            <a:r>
              <a:rPr lang="en-GB" dirty="0" smtClean="0"/>
              <a:t>life</a:t>
            </a:r>
            <a:endParaRPr lang="hr-HR" dirty="0" smtClean="0"/>
          </a:p>
          <a:p>
            <a:pPr lvl="1"/>
            <a:r>
              <a:rPr lang="en-GB" dirty="0" smtClean="0"/>
              <a:t>not rational but driven by different ideological agendas and economic interests of special groups and policy entrepreneurs, seconded by media-amplified penal hysteria and various false victims and </a:t>
            </a:r>
            <a:r>
              <a:rPr lang="en-GB" dirty="0" smtClean="0"/>
              <a:t>victimizations</a:t>
            </a:r>
            <a:endParaRPr lang="hr-HR" dirty="0" smtClean="0"/>
          </a:p>
          <a:p>
            <a:pPr lvl="1"/>
            <a:r>
              <a:rPr lang="en-GB" dirty="0" smtClean="0"/>
              <a:t>new horrors constantly “emerge from the gutter”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Penal </a:t>
            </a:r>
            <a:r>
              <a:rPr lang="hr-HR" dirty="0" err="1" smtClean="0"/>
              <a:t>policy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crisis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err="1" smtClean="0"/>
              <a:t>Dependent</a:t>
            </a:r>
            <a:r>
              <a:rPr lang="hr-HR" b="1" dirty="0" smtClean="0"/>
              <a:t> </a:t>
            </a:r>
            <a:r>
              <a:rPr lang="hr-HR" b="1" dirty="0" err="1" smtClean="0"/>
              <a:t>variable</a:t>
            </a:r>
            <a:endParaRPr lang="hr-HR" b="1" dirty="0" smtClean="0"/>
          </a:p>
          <a:p>
            <a:pPr lvl="1"/>
            <a:r>
              <a:rPr lang="hr-HR" dirty="0" err="1" smtClean="0"/>
              <a:t>higher</a:t>
            </a:r>
            <a:r>
              <a:rPr lang="hr-HR" dirty="0" smtClean="0"/>
              <a:t> </a:t>
            </a:r>
            <a:r>
              <a:rPr lang="hr-HR" dirty="0" err="1" smtClean="0"/>
              <a:t>crime</a:t>
            </a:r>
            <a:r>
              <a:rPr lang="hr-HR" dirty="0" smtClean="0"/>
              <a:t> </a:t>
            </a:r>
            <a:r>
              <a:rPr lang="hr-HR" dirty="0" smtClean="0">
                <a:sym typeface="Wingdings" pitchFamily="2" charset="2"/>
              </a:rPr>
              <a:t> </a:t>
            </a:r>
            <a:r>
              <a:rPr lang="hr-HR" dirty="0" err="1" smtClean="0">
                <a:sym typeface="Wingdings" pitchFamily="2" charset="2"/>
              </a:rPr>
              <a:t>harsher</a:t>
            </a:r>
            <a:r>
              <a:rPr lang="hr-HR" dirty="0" smtClean="0">
                <a:sym typeface="Wingdings" pitchFamily="2" charset="2"/>
              </a:rPr>
              <a:t> penal </a:t>
            </a:r>
            <a:r>
              <a:rPr lang="hr-HR" dirty="0" err="1" smtClean="0">
                <a:sym typeface="Wingdings" pitchFamily="2" charset="2"/>
              </a:rPr>
              <a:t>policy</a:t>
            </a:r>
            <a:endParaRPr lang="hr-HR" dirty="0" smtClean="0"/>
          </a:p>
          <a:p>
            <a:r>
              <a:rPr lang="hr-HR" b="1" dirty="0" err="1" smtClean="0"/>
              <a:t>Independent</a:t>
            </a:r>
            <a:r>
              <a:rPr lang="hr-HR" b="1" dirty="0" smtClean="0"/>
              <a:t> </a:t>
            </a:r>
            <a:r>
              <a:rPr lang="hr-HR" b="1" dirty="0" err="1" smtClean="0"/>
              <a:t>variable</a:t>
            </a:r>
            <a:endParaRPr lang="hr-HR" b="1" dirty="0" smtClean="0"/>
          </a:p>
          <a:p>
            <a:pPr lvl="1"/>
            <a:r>
              <a:rPr lang="hr-HR" dirty="0" err="1" smtClean="0"/>
              <a:t>harsher</a:t>
            </a:r>
            <a:r>
              <a:rPr lang="hr-HR" dirty="0" smtClean="0"/>
              <a:t> penal </a:t>
            </a:r>
            <a:r>
              <a:rPr lang="hr-HR" dirty="0" err="1" smtClean="0"/>
              <a:t>policy</a:t>
            </a:r>
            <a:r>
              <a:rPr lang="hr-HR" dirty="0" smtClean="0"/>
              <a:t> </a:t>
            </a:r>
            <a:r>
              <a:rPr lang="hr-HR" dirty="0" smtClean="0">
                <a:sym typeface="Wingdings" pitchFamily="2" charset="2"/>
              </a:rPr>
              <a:t> more </a:t>
            </a:r>
            <a:r>
              <a:rPr lang="hr-HR" dirty="0" err="1" smtClean="0">
                <a:sym typeface="Wingdings" pitchFamily="2" charset="2"/>
              </a:rPr>
              <a:t>crime</a:t>
            </a:r>
            <a:endParaRPr lang="hr-HR" dirty="0" smtClean="0"/>
          </a:p>
          <a:p>
            <a:r>
              <a:rPr lang="hr-HR" b="1" dirty="0" err="1" smtClean="0"/>
              <a:t>Variable</a:t>
            </a:r>
            <a:r>
              <a:rPr lang="hr-HR" b="1" dirty="0" smtClean="0"/>
              <a:t> </a:t>
            </a:r>
            <a:r>
              <a:rPr lang="hr-HR" b="1" dirty="0" err="1" smtClean="0"/>
              <a:t>dependent</a:t>
            </a:r>
            <a:r>
              <a:rPr lang="hr-HR" b="1" dirty="0" smtClean="0"/>
              <a:t> on </a:t>
            </a:r>
            <a:r>
              <a:rPr lang="hr-HR" b="1" dirty="0" err="1" smtClean="0"/>
              <a:t>politics</a:t>
            </a:r>
            <a:endParaRPr lang="hr-HR" b="1" dirty="0" smtClean="0"/>
          </a:p>
          <a:p>
            <a:pPr lvl="1"/>
            <a:r>
              <a:rPr lang="hr-HR" dirty="0" err="1" smtClean="0"/>
              <a:t>punishment</a:t>
            </a:r>
            <a:r>
              <a:rPr lang="hr-HR" dirty="0" smtClean="0"/>
              <a:t> </a:t>
            </a:r>
            <a:r>
              <a:rPr lang="hr-HR" dirty="0" smtClean="0"/>
              <a:t>as a </a:t>
            </a:r>
            <a:r>
              <a:rPr lang="hr-HR" dirty="0" err="1" smtClean="0"/>
              <a:t>surrogate</a:t>
            </a:r>
            <a:r>
              <a:rPr lang="hr-HR" dirty="0" smtClean="0"/>
              <a:t> for </a:t>
            </a:r>
            <a:r>
              <a:rPr lang="hr-HR" dirty="0" err="1" smtClean="0"/>
              <a:t>political</a:t>
            </a:r>
            <a:r>
              <a:rPr lang="hr-HR" dirty="0" smtClean="0"/>
              <a:t> </a:t>
            </a:r>
            <a:r>
              <a:rPr lang="hr-HR" dirty="0" smtClean="0"/>
              <a:t>vision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kind</a:t>
            </a:r>
            <a:r>
              <a:rPr lang="hr-HR" dirty="0" smtClean="0"/>
              <a:t> of </a:t>
            </a:r>
            <a:r>
              <a:rPr lang="hr-HR" dirty="0" err="1" smtClean="0"/>
              <a:t>politics</a:t>
            </a:r>
            <a:r>
              <a:rPr lang="hr-HR" dirty="0" smtClean="0"/>
              <a:t> (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why</a:t>
            </a:r>
            <a:r>
              <a:rPr lang="hr-HR" dirty="0" smtClean="0"/>
              <a:t>) </a:t>
            </a:r>
            <a:r>
              <a:rPr lang="hr-HR" dirty="0" err="1" smtClean="0"/>
              <a:t>produces</a:t>
            </a:r>
            <a:r>
              <a:rPr lang="hr-HR" dirty="0" smtClean="0"/>
              <a:t> </a:t>
            </a:r>
            <a:r>
              <a:rPr lang="hr-HR" dirty="0" err="1" smtClean="0"/>
              <a:t>victims</a:t>
            </a:r>
            <a:r>
              <a:rPr lang="hr-HR" dirty="0" smtClean="0"/>
              <a:t>, </a:t>
            </a:r>
            <a:r>
              <a:rPr lang="hr-HR" dirty="0" err="1" smtClean="0"/>
              <a:t>perpetrators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prisons</a:t>
            </a:r>
            <a:r>
              <a:rPr lang="hr-HR" dirty="0" smtClean="0"/>
              <a:t> (“</a:t>
            </a:r>
            <a:r>
              <a:rPr lang="hr-HR" dirty="0" err="1" smtClean="0"/>
              <a:t>punishing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demos”)?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Structure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Why</a:t>
            </a:r>
            <a:r>
              <a:rPr lang="hr-HR" dirty="0" smtClean="0"/>
              <a:t> penal </a:t>
            </a:r>
            <a:r>
              <a:rPr lang="hr-HR" dirty="0" err="1" smtClean="0"/>
              <a:t>policy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crisis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Governing</a:t>
            </a:r>
            <a:r>
              <a:rPr lang="hr-HR" dirty="0" smtClean="0"/>
              <a:t> </a:t>
            </a:r>
            <a:r>
              <a:rPr lang="hr-HR" dirty="0" err="1" smtClean="0"/>
              <a:t>through</a:t>
            </a:r>
            <a:r>
              <a:rPr lang="hr-HR" dirty="0" smtClean="0"/>
              <a:t> </a:t>
            </a:r>
            <a:r>
              <a:rPr lang="hr-HR" dirty="0" err="1" smtClean="0"/>
              <a:t>crime</a:t>
            </a:r>
            <a:r>
              <a:rPr lang="hr-HR" dirty="0" smtClean="0"/>
              <a:t> (in </a:t>
            </a:r>
            <a:r>
              <a:rPr lang="hr-HR" dirty="0" err="1" smtClean="0"/>
              <a:t>the</a:t>
            </a:r>
            <a:r>
              <a:rPr lang="hr-HR" dirty="0" smtClean="0"/>
              <a:t> USA)</a:t>
            </a:r>
            <a:endParaRPr lang="hr-HR" dirty="0" smtClean="0"/>
          </a:p>
          <a:p>
            <a:r>
              <a:rPr lang="hr-HR" dirty="0" err="1" smtClean="0"/>
              <a:t>Governing</a:t>
            </a:r>
            <a:r>
              <a:rPr lang="hr-HR" dirty="0" smtClean="0"/>
              <a:t> </a:t>
            </a:r>
            <a:r>
              <a:rPr lang="hr-HR" dirty="0" err="1" smtClean="0"/>
              <a:t>through</a:t>
            </a:r>
            <a:r>
              <a:rPr lang="hr-HR" dirty="0" smtClean="0"/>
              <a:t> </a:t>
            </a:r>
            <a:r>
              <a:rPr lang="hr-HR" dirty="0" err="1" smtClean="0"/>
              <a:t>crime</a:t>
            </a:r>
            <a:r>
              <a:rPr lang="hr-HR" dirty="0" smtClean="0"/>
              <a:t> in Croatia?</a:t>
            </a:r>
          </a:p>
          <a:p>
            <a:pPr lvl="1"/>
            <a:r>
              <a:rPr lang="hr-HR" dirty="0" err="1" smtClean="0"/>
              <a:t>historical</a:t>
            </a:r>
            <a:r>
              <a:rPr lang="hr-HR" dirty="0" smtClean="0"/>
              <a:t> </a:t>
            </a:r>
            <a:r>
              <a:rPr lang="hr-HR" dirty="0" err="1" smtClean="0"/>
              <a:t>context</a:t>
            </a:r>
            <a:endParaRPr lang="hr-HR" dirty="0" smtClean="0"/>
          </a:p>
          <a:p>
            <a:pPr lvl="1"/>
            <a:r>
              <a:rPr lang="hr-HR" dirty="0" err="1" smtClean="0"/>
              <a:t>gender</a:t>
            </a:r>
            <a:endParaRPr lang="hr-HR" dirty="0" smtClean="0"/>
          </a:p>
          <a:p>
            <a:pPr lvl="1"/>
            <a:r>
              <a:rPr lang="hr-HR" dirty="0" err="1" smtClean="0"/>
              <a:t>families</a:t>
            </a:r>
            <a:endParaRPr lang="hr-HR" dirty="0" smtClean="0"/>
          </a:p>
          <a:p>
            <a:pPr lvl="1"/>
            <a:r>
              <a:rPr lang="hr-HR" dirty="0" err="1" smtClean="0"/>
              <a:t>schools</a:t>
            </a:r>
            <a:endParaRPr lang="hr-HR" dirty="0" smtClean="0"/>
          </a:p>
          <a:p>
            <a:r>
              <a:rPr lang="hr-HR" dirty="0" err="1" smtClean="0"/>
              <a:t>Interpretations</a:t>
            </a:r>
            <a:r>
              <a:rPr lang="hr-HR" dirty="0" smtClean="0"/>
              <a:t>: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private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political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Penal </a:t>
            </a:r>
            <a:r>
              <a:rPr lang="hr-HR" dirty="0" err="1" smtClean="0"/>
              <a:t>cartography</a:t>
            </a:r>
            <a:r>
              <a:rPr lang="hr-HR" dirty="0" smtClean="0"/>
              <a:t> </a:t>
            </a:r>
            <a:r>
              <a:rPr lang="hr-HR" dirty="0" smtClean="0"/>
              <a:t>(</a:t>
            </a:r>
            <a:r>
              <a:rPr lang="hr-HR" i="1" dirty="0" smtClean="0"/>
              <a:t>www.prisonstudies.org</a:t>
            </a:r>
            <a:r>
              <a:rPr lang="hr-HR" dirty="0" smtClean="0"/>
              <a:t>)</a:t>
            </a:r>
            <a:endParaRPr lang="hr-HR" dirty="0"/>
          </a:p>
        </p:txBody>
      </p:sp>
      <p:pic>
        <p:nvPicPr>
          <p:cNvPr id="6" name="Slika 5" descr="continental_asi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1556792"/>
            <a:ext cx="3275856" cy="3118929"/>
          </a:xfrm>
          <a:prstGeom prst="rect">
            <a:avLst/>
          </a:prstGeom>
        </p:spPr>
      </p:pic>
      <p:pic>
        <p:nvPicPr>
          <p:cNvPr id="8" name="Slika 7" descr="afric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4149080"/>
            <a:ext cx="2376264" cy="2311456"/>
          </a:xfrm>
          <a:prstGeom prst="rect">
            <a:avLst/>
          </a:prstGeom>
        </p:spPr>
      </p:pic>
      <p:pic>
        <p:nvPicPr>
          <p:cNvPr id="10" name="Slika 9" descr="middle_eas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4221088"/>
            <a:ext cx="1979858" cy="2232248"/>
          </a:xfrm>
          <a:prstGeom prst="rect">
            <a:avLst/>
          </a:prstGeom>
        </p:spPr>
      </p:pic>
      <p:pic>
        <p:nvPicPr>
          <p:cNvPr id="11" name="Slika 10" descr="oceania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4653136"/>
            <a:ext cx="1872208" cy="1807007"/>
          </a:xfrm>
          <a:prstGeom prst="rect">
            <a:avLst/>
          </a:prstGeom>
        </p:spPr>
      </p:pic>
      <p:pic>
        <p:nvPicPr>
          <p:cNvPr id="5" name="Slika 4" descr="north_america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5536" y="1556792"/>
            <a:ext cx="3255508" cy="2664296"/>
          </a:xfrm>
          <a:prstGeom prst="rect">
            <a:avLst/>
          </a:prstGeom>
        </p:spPr>
      </p:pic>
      <p:pic>
        <p:nvPicPr>
          <p:cNvPr id="4" name="Rezervirano mjesto sadržaja 3" descr="europe.gif"/>
          <p:cNvPicPr>
            <a:picLocks noGrp="1" noChangeAspect="1"/>
          </p:cNvPicPr>
          <p:nvPr>
            <p:ph idx="1"/>
          </p:nvPr>
        </p:nvPicPr>
        <p:blipFill>
          <a:blip r:embed="rId7" cstate="print"/>
          <a:stretch>
            <a:fillRect/>
          </a:stretch>
        </p:blipFill>
        <p:spPr>
          <a:xfrm>
            <a:off x="3347864" y="1556792"/>
            <a:ext cx="2291010" cy="2772849"/>
          </a:xfrm>
        </p:spPr>
      </p:pic>
      <p:pic>
        <p:nvPicPr>
          <p:cNvPr id="9" name="Slika 8" descr="caribbean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860032" y="4005064"/>
            <a:ext cx="2221806" cy="1340672"/>
          </a:xfrm>
          <a:prstGeom prst="rect">
            <a:avLst/>
          </a:prstGeom>
        </p:spPr>
      </p:pic>
      <p:pic>
        <p:nvPicPr>
          <p:cNvPr id="7" name="Slika 6" descr="south_america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95536" y="3645024"/>
            <a:ext cx="2304256" cy="2803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 err="1" smtClean="0"/>
              <a:t>The</a:t>
            </a:r>
            <a:r>
              <a:rPr lang="hr-HR" sz="3600" dirty="0" smtClean="0"/>
              <a:t> </a:t>
            </a:r>
            <a:r>
              <a:rPr lang="hr-HR" sz="3600" dirty="0" smtClean="0"/>
              <a:t>problem</a:t>
            </a:r>
            <a:r>
              <a:rPr lang="hr-HR" sz="3600" dirty="0" smtClean="0"/>
              <a:t>: </a:t>
            </a:r>
            <a:r>
              <a:rPr lang="hr-HR" sz="3600" dirty="0" smtClean="0"/>
              <a:t>penal </a:t>
            </a:r>
            <a:r>
              <a:rPr lang="hr-HR" sz="3600" dirty="0" err="1" smtClean="0"/>
              <a:t>policy</a:t>
            </a:r>
            <a:r>
              <a:rPr lang="hr-HR" sz="3600" dirty="0" smtClean="0"/>
              <a:t> </a:t>
            </a:r>
            <a:r>
              <a:rPr lang="hr-HR" sz="3600" dirty="0" err="1" smtClean="0"/>
              <a:t>and</a:t>
            </a:r>
            <a:r>
              <a:rPr lang="hr-HR" sz="3600" dirty="0" smtClean="0"/>
              <a:t> </a:t>
            </a:r>
            <a:r>
              <a:rPr lang="hr-HR" sz="3600" dirty="0" err="1" smtClean="0"/>
              <a:t>decadence</a:t>
            </a:r>
            <a:r>
              <a:rPr lang="hr-HR" sz="3600" dirty="0" smtClean="0"/>
              <a:t> </a:t>
            </a:r>
            <a:r>
              <a:rPr lang="hr-HR" sz="3600" dirty="0" smtClean="0"/>
              <a:t>of </a:t>
            </a:r>
            <a:r>
              <a:rPr lang="hr-HR" sz="3600" dirty="0" smtClean="0"/>
              <a:t>(liberal-</a:t>
            </a:r>
            <a:r>
              <a:rPr lang="hr-HR" sz="3600" dirty="0" err="1" smtClean="0"/>
              <a:t>democratic</a:t>
            </a:r>
            <a:r>
              <a:rPr lang="hr-HR" sz="3600" dirty="0" smtClean="0"/>
              <a:t>) </a:t>
            </a:r>
            <a:r>
              <a:rPr lang="hr-HR" sz="3600" dirty="0" err="1" smtClean="0"/>
              <a:t>politics</a:t>
            </a:r>
            <a:r>
              <a:rPr lang="hr-HR" sz="3600" dirty="0" smtClean="0"/>
              <a:t> 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	“</a:t>
            </a:r>
            <a:r>
              <a:rPr lang="en-US" b="1" dirty="0" smtClean="0"/>
              <a:t>Lacking a ‘vision thing’</a:t>
            </a:r>
            <a:r>
              <a:rPr lang="en-US" dirty="0" smtClean="0"/>
              <a:t> with which to</a:t>
            </a:r>
            <a:r>
              <a:rPr lang="hr-HR" dirty="0" smtClean="0"/>
              <a:t> </a:t>
            </a:r>
            <a:r>
              <a:rPr lang="en-US" b="1" dirty="0" smtClean="0"/>
              <a:t>imagine the future and direct society</a:t>
            </a:r>
            <a:r>
              <a:rPr lang="hr-HR" dirty="0" smtClean="0"/>
              <a:t> </a:t>
            </a:r>
            <a:r>
              <a:rPr lang="en-US" dirty="0" smtClean="0"/>
              <a:t>the imagination of the political elite</a:t>
            </a:r>
            <a:r>
              <a:rPr lang="hr-HR" dirty="0" smtClean="0"/>
              <a:t> </a:t>
            </a:r>
            <a:r>
              <a:rPr lang="en-US" dirty="0" smtClean="0"/>
              <a:t>(indeed of western culture more generally)</a:t>
            </a:r>
            <a:r>
              <a:rPr lang="hr-HR" dirty="0" smtClean="0"/>
              <a:t> </a:t>
            </a:r>
            <a:r>
              <a:rPr lang="en-US" dirty="0" smtClean="0"/>
              <a:t>has withered and where there</a:t>
            </a:r>
            <a:r>
              <a:rPr lang="hr-HR" dirty="0" smtClean="0"/>
              <a:t> </a:t>
            </a:r>
            <a:r>
              <a:rPr lang="en-US" dirty="0" smtClean="0"/>
              <a:t>was previously a </a:t>
            </a:r>
            <a:r>
              <a:rPr lang="en-US" b="1" dirty="0" smtClean="0"/>
              <a:t>sense of possibilities</a:t>
            </a:r>
            <a:r>
              <a:rPr lang="hr-HR" b="1" dirty="0" smtClean="0"/>
              <a:t> </a:t>
            </a:r>
            <a:r>
              <a:rPr lang="en-US" b="1" dirty="0" smtClean="0"/>
              <a:t>and improvement</a:t>
            </a:r>
            <a:r>
              <a:rPr lang="en-US" dirty="0" smtClean="0"/>
              <a:t>, today’s </a:t>
            </a:r>
            <a:r>
              <a:rPr lang="en-US" b="1" dirty="0" smtClean="0"/>
              <a:t>energy is</a:t>
            </a:r>
            <a:r>
              <a:rPr lang="hr-HR" b="1" dirty="0" smtClean="0"/>
              <a:t> </a:t>
            </a:r>
            <a:r>
              <a:rPr lang="en-US" b="1" dirty="0" smtClean="0"/>
              <a:t>put into </a:t>
            </a:r>
            <a:r>
              <a:rPr lang="en-US" dirty="0" smtClean="0"/>
              <a:t>attempts at damage limitation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harm</a:t>
            </a:r>
            <a:r>
              <a:rPr lang="hr-HR" dirty="0" smtClean="0"/>
              <a:t> </a:t>
            </a:r>
            <a:r>
              <a:rPr lang="hr-HR" dirty="0" err="1" smtClean="0"/>
              <a:t>reduction</a:t>
            </a:r>
            <a:r>
              <a:rPr lang="hr-HR" dirty="0" smtClean="0"/>
              <a:t>. </a:t>
            </a:r>
            <a:r>
              <a:rPr lang="hr-HR" dirty="0" err="1" smtClean="0"/>
              <a:t>Within</a:t>
            </a:r>
            <a:r>
              <a:rPr lang="hr-HR" dirty="0" smtClean="0"/>
              <a:t> </a:t>
            </a:r>
            <a:r>
              <a:rPr lang="en-US" dirty="0" smtClean="0"/>
              <a:t>this </a:t>
            </a:r>
            <a:r>
              <a:rPr lang="en-US" b="1" dirty="0" smtClean="0"/>
              <a:t>more limited mindset </a:t>
            </a:r>
            <a:r>
              <a:rPr lang="en-US" dirty="0" smtClean="0"/>
              <a:t>the tendency</a:t>
            </a:r>
            <a:r>
              <a:rPr lang="hr-HR" dirty="0" smtClean="0"/>
              <a:t> </a:t>
            </a:r>
            <a:r>
              <a:rPr lang="en-US" dirty="0" smtClean="0"/>
              <a:t>is to shift one’s eyes </a:t>
            </a:r>
            <a:r>
              <a:rPr lang="en-US" b="1" dirty="0" smtClean="0"/>
              <a:t>from the</a:t>
            </a:r>
            <a:r>
              <a:rPr lang="hr-HR" b="1" dirty="0" smtClean="0"/>
              <a:t> </a:t>
            </a:r>
            <a:r>
              <a:rPr lang="en-US" b="1" dirty="0" smtClean="0"/>
              <a:t>horizon </a:t>
            </a:r>
            <a:r>
              <a:rPr lang="en-US" dirty="0" smtClean="0"/>
              <a:t>and </a:t>
            </a:r>
            <a:r>
              <a:rPr lang="en-US" b="1" dirty="0" smtClean="0"/>
              <a:t>onto the ‘gutter’ </a:t>
            </a:r>
            <a:r>
              <a:rPr lang="en-US" dirty="0" smtClean="0"/>
              <a:t>to discover</a:t>
            </a:r>
            <a:r>
              <a:rPr lang="hr-HR" dirty="0" smtClean="0"/>
              <a:t> </a:t>
            </a:r>
            <a:r>
              <a:rPr lang="en-US" dirty="0" smtClean="0"/>
              <a:t>ad nauseam the </a:t>
            </a:r>
            <a:r>
              <a:rPr lang="en-US" b="1" dirty="0" smtClean="0"/>
              <a:t>dangers</a:t>
            </a:r>
            <a:r>
              <a:rPr lang="en-US" dirty="0" smtClean="0"/>
              <a:t> that</a:t>
            </a:r>
            <a:r>
              <a:rPr lang="hr-HR" dirty="0" smtClean="0"/>
              <a:t> </a:t>
            </a:r>
            <a:r>
              <a:rPr lang="en-US" b="1" dirty="0" smtClean="0"/>
              <a:t>lurk</a:t>
            </a:r>
            <a:r>
              <a:rPr lang="en-US" dirty="0" smtClean="0"/>
              <a:t> there</a:t>
            </a:r>
            <a:r>
              <a:rPr lang="hr-HR" dirty="0" smtClean="0"/>
              <a:t>”</a:t>
            </a:r>
            <a:r>
              <a:rPr lang="en-US" dirty="0" smtClean="0"/>
              <a:t> (</a:t>
            </a:r>
            <a:r>
              <a:rPr lang="en-US" dirty="0" err="1" smtClean="0"/>
              <a:t>Waiton</a:t>
            </a:r>
            <a:r>
              <a:rPr lang="en-US" dirty="0" smtClean="0"/>
              <a:t>, 2009: 372)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Governing</a:t>
            </a:r>
            <a:r>
              <a:rPr lang="hr-HR" dirty="0" smtClean="0"/>
              <a:t> </a:t>
            </a:r>
            <a:r>
              <a:rPr lang="hr-HR" dirty="0" err="1" smtClean="0"/>
              <a:t>t</a:t>
            </a:r>
            <a:r>
              <a:rPr lang="hr-HR" dirty="0" err="1" smtClean="0"/>
              <a:t>hrough</a:t>
            </a:r>
            <a:r>
              <a:rPr lang="hr-HR" dirty="0" smtClean="0"/>
              <a:t> </a:t>
            </a:r>
            <a:r>
              <a:rPr lang="hr-HR" dirty="0" err="1" smtClean="0"/>
              <a:t>Crime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483488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	</a:t>
            </a:r>
            <a:r>
              <a:rPr lang="en-GB" dirty="0" smtClean="0"/>
              <a:t>“</a:t>
            </a:r>
            <a:r>
              <a:rPr lang="en-GB" dirty="0" smtClean="0"/>
              <a:t>Americans have built a new civil and political order structured around the problem of </a:t>
            </a:r>
            <a:r>
              <a:rPr lang="en-GB" b="1" dirty="0" smtClean="0"/>
              <a:t>violent crime</a:t>
            </a:r>
            <a:r>
              <a:rPr lang="en-GB" dirty="0" smtClean="0"/>
              <a:t>” which has “become </a:t>
            </a:r>
            <a:r>
              <a:rPr lang="en-GB" b="1" dirty="0" smtClean="0"/>
              <a:t>central </a:t>
            </a:r>
            <a:r>
              <a:rPr lang="en-GB" b="1" dirty="0" smtClean="0"/>
              <a:t>in the exercise of authority </a:t>
            </a:r>
            <a:r>
              <a:rPr lang="en-GB" dirty="0" smtClean="0"/>
              <a:t>in America, by everyone from the president of the United States to the classroom teacher” (Simon 2007: 3, 4).</a:t>
            </a:r>
            <a:endParaRPr lang="hr-HR" dirty="0"/>
          </a:p>
        </p:txBody>
      </p:sp>
      <p:pic>
        <p:nvPicPr>
          <p:cNvPr id="4" name="Slika 3" descr="crime2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628800"/>
            <a:ext cx="3168352" cy="4046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Penal </a:t>
            </a:r>
            <a:r>
              <a:rPr lang="hr-HR" dirty="0" err="1" smtClean="0"/>
              <a:t>policy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societal</a:t>
            </a:r>
            <a:r>
              <a:rPr lang="hr-HR" dirty="0" smtClean="0"/>
              <a:t> change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err="1" smtClean="0"/>
              <a:t>Families</a:t>
            </a:r>
            <a:endParaRPr lang="hr-HR" b="1" dirty="0" smtClean="0"/>
          </a:p>
          <a:p>
            <a:pPr lvl="1"/>
            <a:r>
              <a:rPr lang="hr-HR" dirty="0" err="1" smtClean="0"/>
              <a:t>frequent</a:t>
            </a:r>
            <a:r>
              <a:rPr lang="hr-HR" dirty="0" smtClean="0"/>
              <a:t> penal </a:t>
            </a:r>
            <a:r>
              <a:rPr lang="hr-HR" dirty="0" err="1" smtClean="0"/>
              <a:t>interventions</a:t>
            </a:r>
            <a:r>
              <a:rPr lang="hr-HR" dirty="0" smtClean="0"/>
              <a:t>; </a:t>
            </a:r>
            <a:r>
              <a:rPr lang="en-GB" i="1" dirty="0" smtClean="0"/>
              <a:t>One </a:t>
            </a:r>
            <a:r>
              <a:rPr lang="en-GB" i="1" dirty="0" smtClean="0"/>
              <a:t>strike and you’re out</a:t>
            </a:r>
            <a:r>
              <a:rPr lang="en-GB" dirty="0" smtClean="0"/>
              <a:t> </a:t>
            </a:r>
            <a:endParaRPr lang="hr-HR" dirty="0" smtClean="0"/>
          </a:p>
          <a:p>
            <a:r>
              <a:rPr lang="hr-HR" b="1" dirty="0" err="1" smtClean="0"/>
              <a:t>Schools</a:t>
            </a:r>
            <a:endParaRPr lang="hr-HR" b="1" dirty="0" smtClean="0"/>
          </a:p>
          <a:p>
            <a:pPr lvl="1"/>
            <a:r>
              <a:rPr lang="hr-HR" dirty="0" err="1" smtClean="0"/>
              <a:t>children</a:t>
            </a:r>
            <a:r>
              <a:rPr lang="hr-HR" dirty="0" smtClean="0"/>
              <a:t> as </a:t>
            </a:r>
            <a:r>
              <a:rPr lang="hr-HR" dirty="0" err="1" smtClean="0"/>
              <a:t>victims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perpetrators</a:t>
            </a:r>
            <a:r>
              <a:rPr lang="hr-HR" dirty="0" smtClean="0"/>
              <a:t>; </a:t>
            </a:r>
            <a:r>
              <a:rPr lang="en-GB" dirty="0" smtClean="0"/>
              <a:t>discipline </a:t>
            </a:r>
            <a:r>
              <a:rPr lang="en-GB" dirty="0" smtClean="0"/>
              <a:t>has become “a central ritual organizing school life</a:t>
            </a:r>
            <a:r>
              <a:rPr lang="en-GB" dirty="0" smtClean="0"/>
              <a:t>”</a:t>
            </a:r>
            <a:endParaRPr lang="hr-HR" dirty="0" smtClean="0"/>
          </a:p>
          <a:p>
            <a:r>
              <a:rPr lang="hr-HR" b="1" dirty="0" err="1" smtClean="0"/>
              <a:t>Workplaces</a:t>
            </a:r>
            <a:r>
              <a:rPr lang="hr-HR" b="1" dirty="0" smtClean="0"/>
              <a:t> (</a:t>
            </a:r>
            <a:r>
              <a:rPr lang="hr-HR" b="1" dirty="0" err="1" smtClean="0"/>
              <a:t>public</a:t>
            </a:r>
            <a:r>
              <a:rPr lang="hr-HR" b="1" dirty="0" smtClean="0"/>
              <a:t> </a:t>
            </a:r>
            <a:r>
              <a:rPr lang="hr-HR" b="1" dirty="0" err="1" smtClean="0"/>
              <a:t>and</a:t>
            </a:r>
            <a:r>
              <a:rPr lang="hr-HR" b="1" dirty="0" smtClean="0"/>
              <a:t> </a:t>
            </a:r>
            <a:r>
              <a:rPr lang="hr-HR" b="1" dirty="0" err="1" smtClean="0"/>
              <a:t>private</a:t>
            </a:r>
            <a:r>
              <a:rPr lang="hr-HR" b="1" dirty="0" smtClean="0"/>
              <a:t>)</a:t>
            </a:r>
          </a:p>
          <a:p>
            <a:pPr lvl="1"/>
            <a:r>
              <a:rPr lang="en-GB" dirty="0" smtClean="0"/>
              <a:t>mobbing, sexual harassment </a:t>
            </a:r>
            <a:r>
              <a:rPr lang="hr-HR" dirty="0" err="1" smtClean="0"/>
              <a:t>and</a:t>
            </a:r>
            <a:r>
              <a:rPr lang="en-GB" dirty="0" smtClean="0"/>
              <a:t> </a:t>
            </a:r>
            <a:r>
              <a:rPr lang="en-GB" dirty="0" smtClean="0"/>
              <a:t>other </a:t>
            </a:r>
            <a:r>
              <a:rPr lang="en-GB" dirty="0" smtClean="0"/>
              <a:t>type</a:t>
            </a:r>
            <a:r>
              <a:rPr lang="hr-HR" dirty="0" smtClean="0"/>
              <a:t>s</a:t>
            </a:r>
            <a:r>
              <a:rPr lang="en-GB" dirty="0" smtClean="0"/>
              <a:t> </a:t>
            </a:r>
            <a:r>
              <a:rPr lang="en-GB" dirty="0" smtClean="0"/>
              <a:t>of workplace violence</a:t>
            </a:r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Consequences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C</a:t>
            </a:r>
            <a:r>
              <a:rPr lang="en-GB" dirty="0" err="1" smtClean="0"/>
              <a:t>riminalization</a:t>
            </a:r>
            <a:r>
              <a:rPr lang="en-GB" dirty="0" smtClean="0"/>
              <a:t> </a:t>
            </a:r>
            <a:r>
              <a:rPr lang="en-GB" dirty="0" smtClean="0"/>
              <a:t>becomes </a:t>
            </a:r>
            <a:r>
              <a:rPr lang="en-GB" dirty="0" smtClean="0"/>
              <a:t>“</a:t>
            </a:r>
            <a:r>
              <a:rPr lang="en-GB" dirty="0" smtClean="0"/>
              <a:t>a primary tool of social justice</a:t>
            </a:r>
            <a:r>
              <a:rPr lang="en-GB" dirty="0" smtClean="0"/>
              <a:t>”</a:t>
            </a:r>
            <a:endParaRPr lang="hr-HR" dirty="0" smtClean="0"/>
          </a:p>
          <a:p>
            <a:r>
              <a:rPr lang="hr-HR" dirty="0" smtClean="0"/>
              <a:t>Penal </a:t>
            </a:r>
            <a:r>
              <a:rPr lang="hr-HR" dirty="0" err="1" smtClean="0"/>
              <a:t>bureaucracy</a:t>
            </a:r>
            <a:r>
              <a:rPr lang="hr-HR" dirty="0" smtClean="0"/>
              <a:t> </a:t>
            </a:r>
            <a:r>
              <a:rPr lang="hr-HR" dirty="0" err="1" smtClean="0"/>
              <a:t>governing</a:t>
            </a:r>
            <a:r>
              <a:rPr lang="hr-HR" dirty="0" smtClean="0"/>
              <a:t> </a:t>
            </a:r>
            <a:r>
              <a:rPr lang="hr-HR" dirty="0" err="1" smtClean="0"/>
              <a:t>private</a:t>
            </a:r>
            <a:r>
              <a:rPr lang="hr-HR" dirty="0" smtClean="0"/>
              <a:t> </a:t>
            </a:r>
            <a:r>
              <a:rPr lang="hr-HR" dirty="0" smtClean="0"/>
              <a:t>life</a:t>
            </a:r>
          </a:p>
          <a:p>
            <a:r>
              <a:rPr lang="hr-HR" dirty="0" err="1" smtClean="0"/>
              <a:t>Authoritarian</a:t>
            </a:r>
            <a:r>
              <a:rPr lang="hr-HR" dirty="0" smtClean="0"/>
              <a:t> </a:t>
            </a:r>
            <a:r>
              <a:rPr lang="hr-HR" dirty="0" err="1" smtClean="0"/>
              <a:t>potential</a:t>
            </a:r>
            <a:r>
              <a:rPr lang="hr-HR" dirty="0" smtClean="0"/>
              <a:t>: penal </a:t>
            </a:r>
            <a:r>
              <a:rPr lang="hr-HR" dirty="0" err="1" smtClean="0"/>
              <a:t>complex</a:t>
            </a:r>
            <a:r>
              <a:rPr lang="hr-HR" dirty="0" smtClean="0"/>
              <a:t> </a:t>
            </a:r>
            <a:r>
              <a:rPr lang="hr-HR" dirty="0" err="1" smtClean="0"/>
              <a:t>permeates</a:t>
            </a:r>
            <a:r>
              <a:rPr lang="hr-HR" dirty="0" smtClean="0"/>
              <a:t> </a:t>
            </a:r>
            <a:r>
              <a:rPr lang="hr-HR" dirty="0" err="1" smtClean="0"/>
              <a:t>private</a:t>
            </a:r>
            <a:r>
              <a:rPr lang="hr-HR" dirty="0" smtClean="0"/>
              <a:t> </a:t>
            </a:r>
            <a:r>
              <a:rPr lang="hr-HR" dirty="0" err="1" smtClean="0"/>
              <a:t>sphere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r>
              <a:rPr lang="hr-HR" dirty="0" smtClean="0"/>
              <a:t> to </a:t>
            </a:r>
            <a:r>
              <a:rPr lang="hr-HR" dirty="0" err="1" smtClean="0"/>
              <a:t>prosecute</a:t>
            </a:r>
            <a:r>
              <a:rPr lang="hr-HR" dirty="0" smtClean="0"/>
              <a:t>, discipline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incarcerate</a:t>
            </a:r>
            <a:r>
              <a:rPr lang="hr-HR" dirty="0" smtClean="0"/>
              <a:t> </a:t>
            </a:r>
            <a:r>
              <a:rPr lang="hr-HR" dirty="0" err="1" smtClean="0"/>
              <a:t>subjects</a:t>
            </a:r>
            <a:endParaRPr lang="hr-HR" dirty="0" smtClean="0"/>
          </a:p>
          <a:p>
            <a:r>
              <a:rPr lang="hr-HR" dirty="0" err="1" smtClean="0"/>
              <a:t>Growth</a:t>
            </a:r>
            <a:r>
              <a:rPr lang="hr-HR" dirty="0" smtClean="0"/>
              <a:t> of penal </a:t>
            </a:r>
            <a:r>
              <a:rPr lang="hr-HR" dirty="0" err="1" smtClean="0"/>
              <a:t>population</a:t>
            </a:r>
            <a:r>
              <a:rPr lang="hr-HR" dirty="0" smtClean="0"/>
              <a:t> (</a:t>
            </a:r>
            <a:r>
              <a:rPr lang="hr-HR" dirty="0" err="1" smtClean="0"/>
              <a:t>prison</a:t>
            </a:r>
            <a:r>
              <a:rPr lang="hr-HR" dirty="0" smtClean="0"/>
              <a:t> + </a:t>
            </a:r>
            <a:r>
              <a:rPr lang="hr-HR" dirty="0" err="1" smtClean="0"/>
              <a:t>probation</a:t>
            </a:r>
            <a:r>
              <a:rPr lang="hr-HR" dirty="0" smtClean="0"/>
              <a:t> + parole) as a problem for </a:t>
            </a:r>
            <a:r>
              <a:rPr lang="hr-HR" dirty="0" err="1" smtClean="0"/>
              <a:t>democracy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Theoretical</a:t>
            </a:r>
            <a:r>
              <a:rPr lang="hr-HR" dirty="0" smtClean="0"/>
              <a:t> </a:t>
            </a:r>
            <a:r>
              <a:rPr lang="hr-HR" dirty="0" err="1" smtClean="0"/>
              <a:t>importance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Foucault: “</a:t>
            </a:r>
            <a:r>
              <a:rPr lang="hr-HR" dirty="0" err="1" smtClean="0"/>
              <a:t>circular</a:t>
            </a:r>
            <a:r>
              <a:rPr lang="hr-HR" dirty="0" smtClean="0"/>
              <a:t> </a:t>
            </a:r>
            <a:r>
              <a:rPr lang="hr-HR" dirty="0" err="1" smtClean="0"/>
              <a:t>ontology</a:t>
            </a:r>
            <a:r>
              <a:rPr lang="hr-HR" dirty="0" smtClean="0"/>
              <a:t>” of </a:t>
            </a:r>
            <a:r>
              <a:rPr lang="hr-HR" dirty="0" err="1" smtClean="0"/>
              <a:t>the</a:t>
            </a:r>
            <a:r>
              <a:rPr lang="hr-HR" dirty="0" smtClean="0"/>
              <a:t> state</a:t>
            </a:r>
          </a:p>
          <a:p>
            <a:r>
              <a:rPr lang="hr-HR" dirty="0" err="1" smtClean="0"/>
              <a:t>Peters</a:t>
            </a:r>
            <a:r>
              <a:rPr lang="hr-HR" dirty="0" smtClean="0"/>
              <a:t>: </a:t>
            </a:r>
            <a:r>
              <a:rPr lang="hr-HR" dirty="0" err="1" smtClean="0"/>
              <a:t>governance</a:t>
            </a:r>
            <a:r>
              <a:rPr lang="hr-HR" dirty="0" smtClean="0"/>
              <a:t> vs. state</a:t>
            </a:r>
          </a:p>
          <a:p>
            <a:pPr lvl="1"/>
            <a:r>
              <a:rPr lang="en-GB" dirty="0" smtClean="0"/>
              <a:t>“how </a:t>
            </a:r>
            <a:r>
              <a:rPr lang="en-GB" dirty="0" smtClean="0"/>
              <a:t>the public sector, in conjunction with private sector actors, transnational actors, or alone, is capable of providing direction and control for society</a:t>
            </a:r>
            <a:r>
              <a:rPr lang="en-GB" dirty="0" smtClean="0"/>
              <a:t>”</a:t>
            </a:r>
            <a:endParaRPr lang="hr-HR" dirty="0" smtClean="0"/>
          </a:p>
          <a:p>
            <a:pPr lvl="1"/>
            <a:r>
              <a:rPr lang="hr-HR" dirty="0" err="1" smtClean="0"/>
              <a:t>t</a:t>
            </a:r>
            <a:r>
              <a:rPr lang="hr-HR" dirty="0" err="1" smtClean="0"/>
              <a:t>he</a:t>
            </a:r>
            <a:r>
              <a:rPr lang="hr-HR" dirty="0" smtClean="0"/>
              <a:t> </a:t>
            </a:r>
            <a:r>
              <a:rPr lang="hr-HR" dirty="0" err="1" smtClean="0"/>
              <a:t>idea</a:t>
            </a:r>
            <a:r>
              <a:rPr lang="hr-HR" dirty="0" smtClean="0"/>
              <a:t> is to </a:t>
            </a:r>
            <a:r>
              <a:rPr lang="en-GB" dirty="0" smtClean="0"/>
              <a:t>“place </a:t>
            </a:r>
            <a:r>
              <a:rPr lang="en-GB" dirty="0" smtClean="0"/>
              <a:t>the </a:t>
            </a:r>
            <a:r>
              <a:rPr lang="en-GB" b="1" dirty="0" smtClean="0"/>
              <a:t>behaviour of individuals </a:t>
            </a:r>
            <a:r>
              <a:rPr lang="en-GB" dirty="0" smtClean="0"/>
              <a:t>into the broader </a:t>
            </a:r>
            <a:r>
              <a:rPr lang="en-GB" b="1" dirty="0" smtClean="0"/>
              <a:t>context of governing</a:t>
            </a:r>
            <a:r>
              <a:rPr lang="en-GB" dirty="0" smtClean="0"/>
              <a:t>”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Croatia: penal </a:t>
            </a:r>
            <a:r>
              <a:rPr lang="hr-HR" dirty="0" err="1" smtClean="0"/>
              <a:t>reforms</a:t>
            </a:r>
            <a:r>
              <a:rPr lang="hr-HR" dirty="0" smtClean="0"/>
              <a:t> (2000-)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err="1" smtClean="0"/>
              <a:t>Material</a:t>
            </a:r>
            <a:r>
              <a:rPr lang="hr-HR" b="1" dirty="0" smtClean="0"/>
              <a:t> penal </a:t>
            </a:r>
            <a:r>
              <a:rPr lang="hr-HR" b="1" dirty="0" err="1" smtClean="0"/>
              <a:t>law</a:t>
            </a:r>
            <a:endParaRPr lang="hr-HR" b="1" dirty="0" smtClean="0"/>
          </a:p>
          <a:p>
            <a:pPr lvl="1"/>
            <a:r>
              <a:rPr lang="en-GB" dirty="0" smtClean="0"/>
              <a:t>new </a:t>
            </a:r>
            <a:r>
              <a:rPr lang="en-GB" dirty="0" smtClean="0"/>
              <a:t>incriminations, and stricter punishments, generally raising minimal and maximal prison terms for different offenses </a:t>
            </a:r>
            <a:endParaRPr lang="hr-HR" dirty="0" smtClean="0"/>
          </a:p>
          <a:p>
            <a:r>
              <a:rPr lang="hr-HR" b="1" dirty="0" smtClean="0"/>
              <a:t>Penal procedure</a:t>
            </a:r>
          </a:p>
          <a:p>
            <a:pPr lvl="1"/>
            <a:r>
              <a:rPr lang="en-GB" dirty="0" smtClean="0"/>
              <a:t>prosecution-led criminal </a:t>
            </a:r>
            <a:r>
              <a:rPr lang="en-GB" dirty="0" smtClean="0"/>
              <a:t>investigation</a:t>
            </a:r>
            <a:r>
              <a:rPr lang="hr-HR" dirty="0" smtClean="0"/>
              <a:t>; </a:t>
            </a:r>
            <a:r>
              <a:rPr lang="hr-HR" dirty="0" err="1" smtClean="0"/>
              <a:t>plea</a:t>
            </a:r>
            <a:r>
              <a:rPr lang="hr-HR" dirty="0" smtClean="0"/>
              <a:t> </a:t>
            </a:r>
            <a:r>
              <a:rPr lang="hr-HR" dirty="0" err="1" smtClean="0"/>
              <a:t>bargaining</a:t>
            </a:r>
            <a:endParaRPr lang="hr-HR" dirty="0" smtClean="0"/>
          </a:p>
          <a:p>
            <a:r>
              <a:rPr lang="hr-HR" b="1" dirty="0" err="1" smtClean="0"/>
              <a:t>Special</a:t>
            </a:r>
            <a:r>
              <a:rPr lang="hr-HR" b="1" dirty="0" smtClean="0"/>
              <a:t> </a:t>
            </a:r>
            <a:r>
              <a:rPr lang="hr-HR" b="1" dirty="0" err="1" smtClean="0"/>
              <a:t>disciplinary</a:t>
            </a:r>
            <a:r>
              <a:rPr lang="hr-HR" b="1" dirty="0" smtClean="0"/>
              <a:t> </a:t>
            </a:r>
            <a:r>
              <a:rPr lang="hr-HR" b="1" dirty="0" err="1" smtClean="0"/>
              <a:t>regulations</a:t>
            </a:r>
            <a:endParaRPr lang="hr-HR" b="1" dirty="0" smtClean="0"/>
          </a:p>
          <a:p>
            <a:pPr lvl="1"/>
            <a:r>
              <a:rPr lang="hr-HR" dirty="0" err="1" smtClean="0"/>
              <a:t>football</a:t>
            </a:r>
            <a:r>
              <a:rPr lang="hr-HR" dirty="0" smtClean="0"/>
              <a:t> </a:t>
            </a:r>
            <a:r>
              <a:rPr lang="hr-HR" dirty="0" err="1" smtClean="0"/>
              <a:t>hooliganism</a:t>
            </a:r>
            <a:r>
              <a:rPr lang="hr-HR" dirty="0" smtClean="0"/>
              <a:t>; </a:t>
            </a:r>
            <a:r>
              <a:rPr lang="hr-HR" dirty="0" err="1" smtClean="0"/>
              <a:t>family</a:t>
            </a:r>
            <a:r>
              <a:rPr lang="hr-HR" dirty="0" smtClean="0"/>
              <a:t> </a:t>
            </a:r>
            <a:r>
              <a:rPr lang="hr-HR" dirty="0" err="1" smtClean="0"/>
              <a:t>violence</a:t>
            </a:r>
            <a:r>
              <a:rPr lang="hr-HR" dirty="0" smtClean="0"/>
              <a:t>, </a:t>
            </a:r>
            <a:r>
              <a:rPr lang="hr-HR" dirty="0" err="1" smtClean="0"/>
              <a:t>etc</a:t>
            </a:r>
            <a:r>
              <a:rPr lang="hr-HR" dirty="0" smtClean="0"/>
              <a:t>.</a:t>
            </a:r>
            <a:r>
              <a:rPr lang="en-GB" dirty="0" smtClean="0"/>
              <a:t> </a:t>
            </a:r>
            <a:r>
              <a:rPr lang="hr-HR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1010</Words>
  <Application>Microsoft Office PowerPoint</Application>
  <PresentationFormat>Prikaz na zaslonu (4:3)</PresentationFormat>
  <Paragraphs>99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18</vt:i4>
      </vt:variant>
    </vt:vector>
  </HeadingPairs>
  <TitlesOfParts>
    <vt:vector size="19" baseType="lpstr">
      <vt:lpstr>Office tema</vt:lpstr>
      <vt:lpstr>Governing Through Crime: Response to the Crisis or a Part of the Crisis?</vt:lpstr>
      <vt:lpstr>Structure</vt:lpstr>
      <vt:lpstr>Penal cartography (www.prisonstudies.org)</vt:lpstr>
      <vt:lpstr>The problem: penal policy and decadence of (liberal-democratic) politics </vt:lpstr>
      <vt:lpstr>Governing through Crime</vt:lpstr>
      <vt:lpstr>Penal policy and societal change</vt:lpstr>
      <vt:lpstr>Consequences</vt:lpstr>
      <vt:lpstr>Theoretical importance</vt:lpstr>
      <vt:lpstr>Croatia: penal reforms (2000-)</vt:lpstr>
      <vt:lpstr>New penal code (2013)</vt:lpstr>
      <vt:lpstr>Governing sex &amp; gender</vt:lpstr>
      <vt:lpstr>Governing families</vt:lpstr>
      <vt:lpstr>Governing schools</vt:lpstr>
      <vt:lpstr>Example #1: family violence</vt:lpstr>
      <vt:lpstr>Example #2: school violence</vt:lpstr>
      <vt:lpstr>Theoretical interpretation</vt:lpstr>
      <vt:lpstr>Political interpretation(s)</vt:lpstr>
      <vt:lpstr>Penal policy and the crisis</vt:lpstr>
    </vt:vector>
  </TitlesOfParts>
  <Company>Sveučilište u Zagrebu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Governing Through Crime: Response to the Crisis or a Part of the Crisis?</dc:title>
  <dc:creator>Krešimir Petković</dc:creator>
  <cp:lastModifiedBy>Krešimir Petković</cp:lastModifiedBy>
  <cp:revision>23</cp:revision>
  <dcterms:created xsi:type="dcterms:W3CDTF">2013-03-11T08:58:39Z</dcterms:created>
  <dcterms:modified xsi:type="dcterms:W3CDTF">2013-05-31T23:24:36Z</dcterms:modified>
</cp:coreProperties>
</file>