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9" r:id="rId3"/>
    <p:sldId id="261" r:id="rId4"/>
    <p:sldId id="257" r:id="rId5"/>
    <p:sldId id="262" r:id="rId6"/>
    <p:sldId id="260" r:id="rId7"/>
    <p:sldId id="263" r:id="rId8"/>
    <p:sldId id="258" r:id="rId9"/>
    <p:sldId id="264" r:id="rId10"/>
    <p:sldId id="265" r:id="rId11"/>
  </p:sldIdLst>
  <p:sldSz cx="9144000" cy="6858000" type="screen4x3"/>
  <p:notesSz cx="6708775" cy="9774238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671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0475" y="0"/>
            <a:ext cx="290671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19EB3-017F-4CD1-97F6-1011F6E1D0A0}" type="datetimeFigureOut">
              <a:rPr lang="hr-HR" smtClean="0"/>
              <a:t>4.10.2012.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3700"/>
            <a:ext cx="290671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0475" y="9283700"/>
            <a:ext cx="290671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68EC7-4157-4B5F-BEDE-1D12A0A7A167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7136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0087" y="0"/>
            <a:ext cx="2907136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91549-E1F2-41CF-A18C-A5E7F98D0B45}" type="datetimeFigureOut">
              <a:rPr lang="hr-HR" smtClean="0"/>
              <a:pPr/>
              <a:t>4.10.2012.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0878" y="4642763"/>
            <a:ext cx="5367020" cy="4398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3830"/>
            <a:ext cx="2907136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0087" y="9283830"/>
            <a:ext cx="2907136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077677-A627-4757-A46B-4E9B558E10D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77677-A627-4757-A46B-4E9B558E10D8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D34AE-4CF3-403E-A012-46D5424CC62B}" type="datetime1">
              <a:rPr lang="hr-HR" smtClean="0"/>
              <a:pPr/>
              <a:t>4.10.2012.</a:t>
            </a:fld>
            <a:endParaRPr lang="hr-H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Usuglašavanje hrvatskog pravnog sustava s europskom pravnom stečevinom, APZH/ PFRi, Opatija (Ika) 4-5. 10. 2012.</a:t>
            </a:r>
            <a:endParaRPr lang="hr-H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B9AA48F-BEED-42F1-BA0C-F31B0968F79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2F758-BB1C-488C-B0EF-5D098749126B}" type="datetime1">
              <a:rPr lang="hr-HR" smtClean="0"/>
              <a:pPr/>
              <a:t>4.10.2012.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Usuglašavanje hrvatskog pravnog sustava s europskom pravnom stečevinom, APZH/ PFRi, Opatija (Ika) 4-5. 10. 2012.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A48F-BEED-42F1-BA0C-F31B0968F79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C974-9CA1-4C35-81DA-B4C1E16577A1}" type="datetime1">
              <a:rPr lang="hr-HR" smtClean="0"/>
              <a:pPr/>
              <a:t>4.10.2012.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Usuglašavanje hrvatskog pravnog sustava s europskom pravnom stečevinom, APZH/ PFRi, Opatija (Ika) 4-5. 10. 2012.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A48F-BEED-42F1-BA0C-F31B0968F79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448A4-65A6-4B7C-924E-CEE406D6D548}" type="datetime1">
              <a:rPr lang="hr-HR" smtClean="0"/>
              <a:pPr/>
              <a:t>4.10.2012.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hr-HR" smtClean="0"/>
              <a:t>Usuglašavanje hrvatskog pravnog sustava s europskom pravnom stečevinom, APZH/ PFRi, Opatija (Ika) 4-5. 10. 2012.</a:t>
            </a:r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B9AA48F-BEED-42F1-BA0C-F31B0968F79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B959F-2D1E-4E9D-9306-8E9D85713F55}" type="datetime1">
              <a:rPr lang="hr-HR" smtClean="0"/>
              <a:pPr/>
              <a:t>4.10.2012.</a:t>
            </a:fld>
            <a:endParaRPr lang="hr-H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Usuglašavanje hrvatskog pravnog sustava s europskom pravnom stečevinom, APZH/ PFRi, Opatija (Ika) 4-5. 10. 2012.</a:t>
            </a:r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A48F-BEED-42F1-BA0C-F31B0968F79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E359-6E55-4550-A835-F04DCCCD7E41}" type="datetime1">
              <a:rPr lang="hr-HR" smtClean="0"/>
              <a:pPr/>
              <a:t>4.10.2012.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Usuglašavanje hrvatskog pravnog sustava s europskom pravnom stečevinom, APZH/ PFRi, Opatija (Ika) 4-5. 10. 2012.</a:t>
            </a:r>
            <a:endParaRPr lang="hr-H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A48F-BEED-42F1-BA0C-F31B0968F79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9626-B9D5-4B25-B5C3-629AE81CB229}" type="datetime1">
              <a:rPr lang="hr-HR" smtClean="0"/>
              <a:pPr/>
              <a:t>4.10.2012.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Usuglašavanje hrvatskog pravnog sustava s europskom pravnom stečevinom, APZH/ PFRi, Opatija (Ika) 4-5. 10. 2012.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B9AA48F-BEED-42F1-BA0C-F31B0968F79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2B82B-7E95-4FDB-90DA-6AB1469C5EBD}" type="datetime1">
              <a:rPr lang="hr-HR" smtClean="0"/>
              <a:pPr/>
              <a:t>4.10.2012.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Usuglašavanje hrvatskog pravnog sustava s europskom pravnom stečevinom, APZH/ PFRi, Opatija (Ika) 4-5. 10. 2012.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A48F-BEED-42F1-BA0C-F31B0968F79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3041-669E-4492-AC42-3930881F4EBF}" type="datetime1">
              <a:rPr lang="hr-HR" smtClean="0"/>
              <a:pPr/>
              <a:t>4.10.2012.</a:t>
            </a:fld>
            <a:endParaRPr lang="hr-H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Usuglašavanje hrvatskog pravnog sustava s europskom pravnom stečevinom, APZH/ PFRi, Opatija (Ika) 4-5. 10. 2012.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A48F-BEED-42F1-BA0C-F31B0968F79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01E2-D69C-47A4-808E-A1A801CB6098}" type="datetime1">
              <a:rPr lang="hr-HR" smtClean="0"/>
              <a:pPr/>
              <a:t>4.10.2012.</a:t>
            </a:fld>
            <a:endParaRPr lang="hr-H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Usuglašavanje hrvatskog pravnog sustava s europskom pravnom stečevinom, APZH/ PFRi, Opatija (Ika) 4-5. 10. 2012.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A48F-BEED-42F1-BA0C-F31B0968F79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2C1-E535-455C-A565-4AB385798D54}" type="datetime1">
              <a:rPr lang="hr-HR" smtClean="0"/>
              <a:pPr/>
              <a:t>4.10.2012.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Usuglašavanje hrvatskog pravnog sustava s europskom pravnom stečevinom, APZH/ PFRi, Opatija (Ika) 4-5. 10. 2012.</a:t>
            </a:r>
            <a:endParaRPr lang="hr-H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A48F-BEED-42F1-BA0C-F31B0968F79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C7057AA-B94F-4BA6-9760-ECE7F64BB21A}" type="datetime1">
              <a:rPr lang="hr-HR" smtClean="0"/>
              <a:pPr/>
              <a:t>4.10.2012.</a:t>
            </a:fld>
            <a:endParaRPr lang="hr-H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hr-HR" smtClean="0"/>
              <a:t>Usuglašavanje hrvatskog pravnog sustava s europskom pravnom stečevinom, APZH/ PFRi, Opatija (Ika) 4-5. 10. 2012.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B9AA48F-BEED-42F1-BA0C-F31B0968F79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TransportnA UNIJA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/>
              <a:t>Prof. dr. sc. Nikoleta Radionov</a:t>
            </a:r>
          </a:p>
          <a:p>
            <a:r>
              <a:rPr lang="hr-HR" dirty="0" smtClean="0"/>
              <a:t>Pravni fakultet Sveučilišta u Zagrebu</a:t>
            </a:r>
          </a:p>
          <a:p>
            <a:r>
              <a:rPr lang="hr-HR" dirty="0" smtClean="0"/>
              <a:t>nikoleta.radionov@pravo.hr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vla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52520" cy="6858000"/>
          </a:xfrm>
        </p:spPr>
      </p:pic>
      <p:sp>
        <p:nvSpPr>
          <p:cNvPr id="5" name="TextBox 4"/>
          <p:cNvSpPr txBox="1"/>
          <p:nvPr/>
        </p:nvSpPr>
        <p:spPr>
          <a:xfrm>
            <a:off x="6372200" y="4581128"/>
            <a:ext cx="20576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5400" dirty="0" smtClean="0">
                <a:solidFill>
                  <a:srgbClr val="FFC000"/>
                </a:solidFill>
              </a:rPr>
              <a:t>HVALA</a:t>
            </a:r>
            <a:endParaRPr lang="hr-HR" sz="5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promet U EU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328592"/>
          </a:xfrm>
        </p:spPr>
        <p:txBody>
          <a:bodyPr>
            <a:normAutofit/>
          </a:bodyPr>
          <a:lstStyle/>
          <a:p>
            <a:r>
              <a:rPr lang="hr-HR" sz="2400" dirty="0" smtClean="0"/>
              <a:t>6,3 BDP EU </a:t>
            </a:r>
            <a:r>
              <a:rPr lang="hr-HR" dirty="0" smtClean="0"/>
              <a:t>(</a:t>
            </a:r>
            <a:r>
              <a:rPr lang="hr-HR" sz="2400" dirty="0" smtClean="0"/>
              <a:t>promet + proizvodnja prijevozne opreme)</a:t>
            </a:r>
          </a:p>
          <a:p>
            <a:r>
              <a:rPr lang="hr-HR" sz="2400" dirty="0" smtClean="0"/>
              <a:t>6 % ukupno zaposlenih</a:t>
            </a:r>
          </a:p>
          <a:p>
            <a:r>
              <a:rPr lang="hr-HR" sz="2400" dirty="0" smtClean="0"/>
              <a:t>10-15% cijene finalnog proizvoda čine troškovi prijevoza i logistike</a:t>
            </a:r>
          </a:p>
          <a:p>
            <a:r>
              <a:rPr lang="hr-HR" sz="2400" dirty="0" smtClean="0"/>
              <a:t>1% BDP EU – trošak uslijed prometnih zagušenja</a:t>
            </a:r>
          </a:p>
          <a:p>
            <a:r>
              <a:rPr lang="hr-HR" sz="2400" dirty="0" smtClean="0"/>
              <a:t>Preko 750 miliona ljudi – 1/3 svjetskog tržišta – koristila je zračne luke EU 2009. g.</a:t>
            </a:r>
          </a:p>
          <a:p>
            <a:r>
              <a:rPr lang="hr-HR" sz="2400" dirty="0" smtClean="0"/>
              <a:t>Prometne zapreke slobodnom tržištu:</a:t>
            </a:r>
          </a:p>
          <a:p>
            <a:pPr lvl="1"/>
            <a:r>
              <a:rPr lang="hr-HR" sz="1800" dirty="0" smtClean="0"/>
              <a:t>Nije završen proces liberalizacije u svim granama prometa (kabotaža...)</a:t>
            </a:r>
          </a:p>
          <a:p>
            <a:pPr lvl="1"/>
            <a:r>
              <a:rPr lang="hr-HR" sz="1800" dirty="0" smtClean="0"/>
              <a:t>Međunarodni cestovni prijevoznici: Eurovignette, 5 nacionalnih vinjeta i 8 oznaka i pre-paid kartica za prijevoz po svim EU auto-cestama bez zaustavljanja</a:t>
            </a:r>
          </a:p>
          <a:p>
            <a:pPr lvl="1"/>
            <a:r>
              <a:rPr lang="hr-HR" sz="1800" dirty="0" smtClean="0"/>
              <a:t>2008. g. nebo EU preletjelo je 9 miliona letova, a 27 sistema upravljanja zračnim prometom dodalo je 49 km svakom letu </a:t>
            </a:r>
          </a:p>
          <a:p>
            <a:pPr lvl="1"/>
            <a:r>
              <a:rPr lang="hr-HR" sz="1800" dirty="0" smtClean="0"/>
              <a:t>Trans-European transport networks (TEN-T) ima 9 S-J pravaca, no samo 4 I-Z</a:t>
            </a:r>
          </a:p>
          <a:p>
            <a:pPr lvl="1"/>
            <a:endParaRPr lang="hr-H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EUmemberStates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000px-Pan-European_corridors.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09228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8686800" cy="838200"/>
          </a:xfrm>
        </p:spPr>
        <p:txBody>
          <a:bodyPr/>
          <a:lstStyle/>
          <a:p>
            <a:r>
              <a:rPr lang="hr-HR" dirty="0" smtClean="0"/>
              <a:t>PA</a:t>
            </a:r>
            <a:r>
              <a:rPr lang="hr-HR" dirty="0" smtClean="0">
                <a:solidFill>
                  <a:schemeClr val="tx1"/>
                </a:solidFill>
              </a:rPr>
              <a:t>NEUROPSKI PROMETNI KORIDORI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68072" cy="8382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Prometna Politika eu i zemlje jugoistočne europe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812088" cy="5472608"/>
          </a:xfrm>
        </p:spPr>
        <p:txBody>
          <a:bodyPr>
            <a:normAutofit/>
          </a:bodyPr>
          <a:lstStyle/>
          <a:p>
            <a:pPr marL="342900" lvl="1" indent="-342900">
              <a:buFont typeface="Wingdings 2"/>
              <a:buChar char=""/>
            </a:pPr>
            <a:r>
              <a:rPr lang="hr-HR" sz="1800" b="1" dirty="0" smtClean="0">
                <a:solidFill>
                  <a:srgbClr val="00B050"/>
                </a:solidFill>
              </a:rPr>
              <a:t>Albanija, BiH, Hrvatska, Srbija, Crna Gora, Makedonija i Kosovo</a:t>
            </a:r>
            <a:endParaRPr lang="hr-HR" sz="2400" b="1" dirty="0" smtClean="0">
              <a:solidFill>
                <a:srgbClr val="C00000"/>
              </a:solidFill>
            </a:endParaRPr>
          </a:p>
          <a:p>
            <a:r>
              <a:rPr lang="hr-HR" sz="2000" b="1" dirty="0" smtClean="0">
                <a:solidFill>
                  <a:srgbClr val="C00000"/>
                </a:solidFill>
              </a:rPr>
              <a:t>2004: Memorandum of Understanding on the development of the South East Europe Core Regional Transport Network</a:t>
            </a:r>
          </a:p>
          <a:p>
            <a:pPr lvl="1"/>
            <a:r>
              <a:rPr lang="hr-HR" sz="1800" dirty="0" smtClean="0"/>
              <a:t>Integrirana regionalna transportna strategija, usklađena sa Trans-europskom prometnom mrežom (TEN-T) i paneuropskim prometnim koridorima</a:t>
            </a:r>
          </a:p>
          <a:p>
            <a:pPr lvl="1"/>
            <a:r>
              <a:rPr lang="hr-HR" sz="1800" dirty="0" smtClean="0"/>
              <a:t>Razvoj glavne i sporedne prometne infrastrukture: multimodal S-E Europe Core Regional Transport Network</a:t>
            </a:r>
          </a:p>
          <a:p>
            <a:pPr lvl="1"/>
            <a:r>
              <a:rPr lang="hr-HR" sz="1800" dirty="0" smtClean="0"/>
              <a:t>Harmonizacija i standardiziranje tehničkih standarda i regulatornih i upravnih odredbi koje utječu na promet u regiji s onima EU</a:t>
            </a:r>
          </a:p>
          <a:p>
            <a:pPr lvl="1"/>
            <a:r>
              <a:rPr lang="hr-HR" sz="1800" dirty="0" smtClean="0"/>
              <a:t>Harmonizacija carinskih i pograničnih kontrola</a:t>
            </a:r>
          </a:p>
          <a:p>
            <a:r>
              <a:rPr lang="hr-HR" sz="1800" b="1" dirty="0" smtClean="0">
                <a:solidFill>
                  <a:srgbClr val="C00000"/>
                </a:solidFill>
              </a:rPr>
              <a:t>2007: Communication from the Commission: </a:t>
            </a:r>
            <a:r>
              <a:rPr lang="hr-HR" sz="1800" i="1" dirty="0" smtClean="0">
                <a:solidFill>
                  <a:srgbClr val="C00000"/>
                </a:solidFill>
              </a:rPr>
              <a:t>Extension of the major trans-European transport axes to the neighbouring countries: Guidelines for transport in Europe and neighbouring regions</a:t>
            </a:r>
          </a:p>
          <a:p>
            <a:pPr lvl="1"/>
            <a:r>
              <a:rPr lang="hr-HR" sz="1800" dirty="0" smtClean="0"/>
              <a:t>propisi, standardi i tehničke specifikacije glavnih trgovinskih partnera moraju se uskladiti s onima EU:</a:t>
            </a:r>
          </a:p>
          <a:p>
            <a:pPr lvl="2"/>
            <a:r>
              <a:rPr lang="hr-HR" sz="1400" dirty="0" smtClean="0"/>
              <a:t>Jačanje konkurentnosti i kohezije proširene EU boljim prometnim povezivanjem unutarnjeg tržišta</a:t>
            </a:r>
          </a:p>
          <a:p>
            <a:pPr lvl="2"/>
            <a:r>
              <a:rPr lang="hr-HR" sz="1400" dirty="0" smtClean="0"/>
              <a:t>Integracija prometnih mreža po glavnim prometnim osovinama </a:t>
            </a:r>
          </a:p>
          <a:p>
            <a:pPr lvl="1"/>
            <a:endParaRPr lang="hr-HR" sz="16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80px-ECAA_member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8964488" cy="864096"/>
          </a:xfrm>
        </p:spPr>
        <p:txBody>
          <a:bodyPr>
            <a:noAutofit/>
          </a:bodyPr>
          <a:lstStyle/>
          <a:p>
            <a:r>
              <a:rPr lang="hr-HR" b="1" dirty="0" err="1" smtClean="0">
                <a:solidFill>
                  <a:schemeClr val="tx1"/>
                </a:solidFill>
              </a:rPr>
              <a:t>European</a:t>
            </a:r>
            <a:r>
              <a:rPr lang="hr-HR" b="1" dirty="0" smtClean="0">
                <a:solidFill>
                  <a:schemeClr val="tx1"/>
                </a:solidFill>
              </a:rPr>
              <a:t> </a:t>
            </a:r>
            <a:r>
              <a:rPr lang="hr-HR" b="1" dirty="0" err="1" smtClean="0">
                <a:solidFill>
                  <a:schemeClr val="tx1"/>
                </a:solidFill>
              </a:rPr>
              <a:t>Common</a:t>
            </a:r>
            <a:r>
              <a:rPr lang="hr-HR" b="1" dirty="0" smtClean="0">
                <a:solidFill>
                  <a:schemeClr val="tx1"/>
                </a:solidFill>
              </a:rPr>
              <a:t> </a:t>
            </a:r>
            <a:r>
              <a:rPr lang="hr-HR" b="1" dirty="0" err="1" smtClean="0">
                <a:solidFill>
                  <a:schemeClr val="tx1"/>
                </a:solidFill>
              </a:rPr>
              <a:t>Aviation</a:t>
            </a:r>
            <a:r>
              <a:rPr lang="hr-HR" b="1" dirty="0" smtClean="0">
                <a:solidFill>
                  <a:schemeClr val="tx1"/>
                </a:solidFill>
              </a:rPr>
              <a:t> </a:t>
            </a:r>
            <a:r>
              <a:rPr lang="hr-HR" b="1" dirty="0" err="1" smtClean="0">
                <a:solidFill>
                  <a:schemeClr val="tx1"/>
                </a:solidFill>
              </a:rPr>
              <a:t>Area</a:t>
            </a:r>
            <a:r>
              <a:rPr lang="hr-HR" b="1" dirty="0" smtClean="0">
                <a:solidFill>
                  <a:schemeClr val="tx1"/>
                </a:solidFill>
              </a:rPr>
              <a:t> - </a:t>
            </a:r>
            <a:r>
              <a:rPr lang="hr-HR" b="1" dirty="0" err="1" smtClean="0">
                <a:solidFill>
                  <a:schemeClr val="tx1"/>
                </a:solidFill>
              </a:rPr>
              <a:t>ECAA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733256"/>
          </a:xfrm>
        </p:spPr>
        <p:txBody>
          <a:bodyPr>
            <a:normAutofit/>
          </a:bodyPr>
          <a:lstStyle/>
          <a:p>
            <a:r>
              <a:rPr lang="hr-HR" sz="2400" b="1" dirty="0" smtClean="0"/>
              <a:t>Višestrani međunarodni sporazum između EU i </a:t>
            </a:r>
            <a:r>
              <a:rPr lang="hr-HR" sz="2400" b="1" dirty="0" err="1" smtClean="0"/>
              <a:t>DČ</a:t>
            </a:r>
            <a:r>
              <a:rPr lang="hr-HR" sz="2400" b="1" dirty="0" smtClean="0"/>
              <a:t>, te </a:t>
            </a:r>
            <a:r>
              <a:rPr lang="hr-HR" sz="2800" b="1" dirty="0" err="1" smtClean="0">
                <a:solidFill>
                  <a:srgbClr val="C00000"/>
                </a:solidFill>
              </a:rPr>
              <a:t>11</a:t>
            </a:r>
            <a:r>
              <a:rPr lang="hr-HR" sz="2800" b="1" dirty="0" smtClean="0">
                <a:solidFill>
                  <a:srgbClr val="C00000"/>
                </a:solidFill>
              </a:rPr>
              <a:t> </a:t>
            </a:r>
            <a:r>
              <a:rPr lang="hr-HR" sz="2400" b="1" dirty="0" smtClean="0"/>
              <a:t>država </a:t>
            </a:r>
            <a:r>
              <a:rPr lang="hr-HR" sz="2400" b="1" dirty="0" err="1" smtClean="0"/>
              <a:t>ECAA</a:t>
            </a:r>
            <a:r>
              <a:rPr lang="hr-HR" sz="2400" b="1" dirty="0" smtClean="0"/>
              <a:t> regije , </a:t>
            </a:r>
            <a:r>
              <a:rPr lang="hr-HR" sz="2400" b="1" dirty="0" err="1" smtClean="0"/>
              <a:t>2006</a:t>
            </a:r>
            <a:r>
              <a:rPr lang="hr-HR" sz="2400" b="1" dirty="0" smtClean="0"/>
              <a:t>, </a:t>
            </a:r>
            <a:r>
              <a:rPr lang="hr-HR" sz="2400" b="1" dirty="0" err="1" smtClean="0"/>
              <a:t>Salzburg</a:t>
            </a:r>
            <a:r>
              <a:rPr lang="hr-HR" sz="2400" b="1" dirty="0" smtClean="0"/>
              <a:t> (</a:t>
            </a:r>
            <a:r>
              <a:rPr lang="hr-HR" sz="2400" b="1" dirty="0" err="1" smtClean="0"/>
              <a:t>ECAA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Agreement</a:t>
            </a:r>
            <a:r>
              <a:rPr lang="hr-HR" sz="2400" b="1" dirty="0" smtClean="0"/>
              <a:t>)</a:t>
            </a:r>
          </a:p>
          <a:p>
            <a:pPr lvl="1"/>
            <a:r>
              <a:rPr lang="hr-HR" sz="2000" b="1" dirty="0" smtClean="0"/>
              <a:t>Albanija, BiH, Bugarska, Hrvatska, Makedonija, Island, Crna Gora, Norveška, Rumunjska, Srbija, Kosovo, Moldova</a:t>
            </a:r>
          </a:p>
          <a:p>
            <a:r>
              <a:rPr lang="hr-HR" sz="2400" b="1" dirty="0" smtClean="0"/>
              <a:t>Stvaranje zajedničkog zračnog prostora (</a:t>
            </a:r>
            <a:r>
              <a:rPr lang="hr-HR" sz="2400" b="1" dirty="0" err="1" smtClean="0"/>
              <a:t>ECAA</a:t>
            </a:r>
            <a:r>
              <a:rPr lang="hr-HR" sz="2400" b="1" dirty="0" smtClean="0"/>
              <a:t>):</a:t>
            </a:r>
          </a:p>
          <a:p>
            <a:pPr lvl="1"/>
            <a:r>
              <a:rPr lang="hr-HR" sz="2000" b="1" dirty="0" smtClean="0"/>
              <a:t>Implementacija čitave  pravne stečevine EU u području zračnog prava (</a:t>
            </a:r>
            <a:r>
              <a:rPr lang="hr-HR" sz="2000" b="1" i="1" dirty="0" err="1" smtClean="0"/>
              <a:t>acquis</a:t>
            </a:r>
            <a:r>
              <a:rPr lang="hr-HR" sz="2000" b="1" i="1" dirty="0" smtClean="0"/>
              <a:t> </a:t>
            </a:r>
            <a:r>
              <a:rPr lang="hr-HR" sz="2000" b="1" i="1" dirty="0" err="1" smtClean="0"/>
              <a:t>communautaire</a:t>
            </a:r>
            <a:r>
              <a:rPr lang="hr-HR" sz="2000" b="1" i="1" dirty="0" smtClean="0"/>
              <a:t>)</a:t>
            </a:r>
          </a:p>
          <a:p>
            <a:pPr lvl="2"/>
            <a:r>
              <a:rPr lang="hr-HR" sz="2000" b="1" dirty="0" smtClean="0"/>
              <a:t>dvije faze implementacije  stečevine – </a:t>
            </a:r>
            <a:r>
              <a:rPr lang="hr-HR" sz="2000" b="1" dirty="0" err="1" smtClean="0"/>
              <a:t>AUDIT</a:t>
            </a:r>
            <a:r>
              <a:rPr lang="hr-HR" sz="2000" b="1" dirty="0" smtClean="0"/>
              <a:t>!</a:t>
            </a:r>
          </a:p>
          <a:p>
            <a:pPr lvl="2"/>
            <a:r>
              <a:rPr lang="hr-HR" sz="2000" b="1" dirty="0" smtClean="0"/>
              <a:t>Svaka faza za sobom povlači određene privilegije-zračne slobode, uključujući kabotažu</a:t>
            </a:r>
          </a:p>
          <a:p>
            <a:pPr lvl="1"/>
            <a:r>
              <a:rPr lang="hr-HR" sz="2000" b="1" dirty="0" smtClean="0"/>
              <a:t>Integracija u Jedinstveno tržište, sloboda </a:t>
            </a:r>
            <a:r>
              <a:rPr lang="hr-HR" sz="2000" b="1" dirty="0" err="1" smtClean="0"/>
              <a:t>nastana</a:t>
            </a:r>
            <a:r>
              <a:rPr lang="hr-HR" sz="2000" b="1" dirty="0" smtClean="0"/>
              <a:t>, usluga PRIJE ulaska države u EU!</a:t>
            </a:r>
          </a:p>
          <a:p>
            <a:pPr lvl="1"/>
            <a:r>
              <a:rPr lang="hr-HR" sz="2000" b="1" dirty="0" smtClean="0">
                <a:solidFill>
                  <a:srgbClr val="C00000"/>
                </a:solidFill>
              </a:rPr>
              <a:t>ALI: RH jedina zadovoljila uvjete 1. faze, no Sporazum nije ratificiran od strane </a:t>
            </a:r>
            <a:r>
              <a:rPr lang="hr-HR" sz="2000" b="1" dirty="0" err="1" smtClean="0">
                <a:solidFill>
                  <a:srgbClr val="C00000"/>
                </a:solidFill>
              </a:rPr>
              <a:t>DČ</a:t>
            </a:r>
            <a:r>
              <a:rPr lang="hr-HR" sz="2000" b="1" dirty="0" smtClean="0">
                <a:solidFill>
                  <a:srgbClr val="C00000"/>
                </a:solidFill>
              </a:rPr>
              <a:t> – nije stupio na snagu, ne mogu se potraživati prava za RH !</a:t>
            </a:r>
            <a:endParaRPr lang="hr-HR" sz="2000" b="1" dirty="0">
              <a:solidFill>
                <a:srgbClr val="C0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2009: Transport community treaty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544616"/>
          </a:xfrm>
        </p:spPr>
        <p:txBody>
          <a:bodyPr>
            <a:normAutofit fontScale="92500"/>
          </a:bodyPr>
          <a:lstStyle/>
          <a:p>
            <a:r>
              <a:rPr lang="hr-HR" sz="2400" dirty="0" smtClean="0"/>
              <a:t>Prijedlog višestranog međunarodnog ugovora između EU i država JIE</a:t>
            </a:r>
          </a:p>
          <a:p>
            <a:pPr lvl="1"/>
            <a:r>
              <a:rPr lang="hr-HR" sz="2000" dirty="0" smtClean="0"/>
              <a:t>U fazi pregovora – Kosovo!?</a:t>
            </a:r>
          </a:p>
          <a:p>
            <a:pPr lvl="1"/>
            <a:r>
              <a:rPr lang="hr-HR" sz="2000" dirty="0" smtClean="0"/>
              <a:t>Stupa na snagu 2 mj. nakon ratifikacije EU i 5 država JIE</a:t>
            </a:r>
            <a:endParaRPr lang="hr-HR" sz="2400" dirty="0" smtClean="0"/>
          </a:p>
          <a:p>
            <a:r>
              <a:rPr lang="hr-HR" sz="2400" u="sng" dirty="0" smtClean="0">
                <a:solidFill>
                  <a:srgbClr val="C00000"/>
                </a:solidFill>
              </a:rPr>
              <a:t>Stvaranje Transportne unije (</a:t>
            </a:r>
            <a:r>
              <a:rPr lang="hr-HR" sz="1800" i="1" u="sng" dirty="0" smtClean="0">
                <a:solidFill>
                  <a:srgbClr val="C00000"/>
                </a:solidFill>
              </a:rPr>
              <a:t>Transport Community</a:t>
            </a:r>
            <a:r>
              <a:rPr lang="hr-HR" sz="2400" u="sng" dirty="0" smtClean="0">
                <a:solidFill>
                  <a:srgbClr val="C00000"/>
                </a:solidFill>
              </a:rPr>
              <a:t>) između EU i država JIE:</a:t>
            </a:r>
          </a:p>
          <a:p>
            <a:pPr lvl="1"/>
            <a:r>
              <a:rPr lang="hr-HR" sz="2400" dirty="0" smtClean="0">
                <a:solidFill>
                  <a:srgbClr val="0070C0"/>
                </a:solidFill>
              </a:rPr>
              <a:t>Cestovni, željeznički, pomorski promet i unutrašnja plovidba</a:t>
            </a:r>
          </a:p>
          <a:p>
            <a:pPr lvl="2"/>
            <a:r>
              <a:rPr lang="hr-HR" sz="1800" dirty="0" smtClean="0">
                <a:solidFill>
                  <a:schemeClr val="tx1"/>
                </a:solidFill>
              </a:rPr>
              <a:t>NE ZRAČNI PROMET (ECAA) !!!</a:t>
            </a:r>
          </a:p>
          <a:p>
            <a:pPr lvl="1"/>
            <a:r>
              <a:rPr lang="hr-HR" sz="2400" dirty="0" smtClean="0">
                <a:solidFill>
                  <a:srgbClr val="0070C0"/>
                </a:solidFill>
              </a:rPr>
              <a:t>Razvoj prometne mreže (infrastrukture) EU i JIE</a:t>
            </a:r>
          </a:p>
          <a:p>
            <a:pPr lvl="2"/>
            <a:r>
              <a:rPr lang="en-GB" sz="1800" dirty="0" smtClean="0">
                <a:solidFill>
                  <a:schemeClr val="tx1"/>
                </a:solidFill>
              </a:rPr>
              <a:t>South East Europe Core Regional Transport Network </a:t>
            </a:r>
            <a:r>
              <a:rPr lang="hr-HR" sz="1800" dirty="0" smtClean="0">
                <a:solidFill>
                  <a:schemeClr val="tx1"/>
                </a:solidFill>
              </a:rPr>
              <a:t>(TEN-T)</a:t>
            </a:r>
          </a:p>
          <a:p>
            <a:pPr lvl="1"/>
            <a:r>
              <a:rPr lang="hr-HR" sz="2400" dirty="0" smtClean="0">
                <a:solidFill>
                  <a:srgbClr val="0070C0"/>
                </a:solidFill>
              </a:rPr>
              <a:t>Progresivna integracija prometnog tržišta u Jedinstveno tržište prometnih usluga EU na osnovi harmonizacije s prometnim </a:t>
            </a:r>
            <a:r>
              <a:rPr lang="hr-HR" sz="2400" i="1" dirty="0" smtClean="0">
                <a:solidFill>
                  <a:srgbClr val="0070C0"/>
                </a:solidFill>
              </a:rPr>
              <a:t>acquis</a:t>
            </a:r>
            <a:r>
              <a:rPr lang="hr-HR" sz="2400" dirty="0" smtClean="0">
                <a:solidFill>
                  <a:srgbClr val="0070C0"/>
                </a:solidFill>
              </a:rPr>
              <a:t>-em</a:t>
            </a:r>
          </a:p>
          <a:p>
            <a:pPr lvl="2"/>
            <a:r>
              <a:rPr lang="hr-HR" sz="1800" dirty="0" smtClean="0"/>
              <a:t>Tehnički standardi, interoperabilnost, sigurnost, sigurnosna zaštita, upravljanje prometom, socijalna politika, javne nabavke i zaštita okoliša</a:t>
            </a:r>
          </a:p>
          <a:p>
            <a:pPr lvl="2"/>
            <a:r>
              <a:rPr lang="hr-HR" sz="1800" dirty="0" smtClean="0"/>
              <a:t>Taksativno nabrojani pravni akti </a:t>
            </a:r>
            <a:r>
              <a:rPr lang="hr-HR" sz="1800" i="1" dirty="0" smtClean="0"/>
              <a:t>acquis-</a:t>
            </a:r>
            <a:r>
              <a:rPr lang="hr-HR" sz="1800" dirty="0" smtClean="0"/>
              <a:t>a, periodično  noveliranje (aneks I)</a:t>
            </a:r>
          </a:p>
          <a:p>
            <a:pPr lvl="2"/>
            <a:r>
              <a:rPr lang="hr-HR" sz="1800" dirty="0" smtClean="0"/>
              <a:t>2 faze: implementacija uredbi i transponiranje direktiva, rokovi (audit)</a:t>
            </a:r>
          </a:p>
          <a:p>
            <a:pPr lvl="2"/>
            <a:r>
              <a:rPr lang="hr-HR" sz="1800" dirty="0" smtClean="0"/>
              <a:t>Svaka država ima svoj plan (protokol) za pojedine grane prometa</a:t>
            </a:r>
          </a:p>
          <a:p>
            <a:pPr lvl="1"/>
            <a:endParaRPr lang="hr-HR" dirty="0" smtClean="0"/>
          </a:p>
          <a:p>
            <a:endParaRPr lang="hr-HR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88640"/>
            <a:ext cx="8884096" cy="6480720"/>
          </a:xfrm>
        </p:spPr>
        <p:txBody>
          <a:bodyPr>
            <a:normAutofit/>
          </a:bodyPr>
          <a:lstStyle/>
          <a:p>
            <a:pPr marL="342900" lvl="2" indent="-342900">
              <a:buFont typeface="Wingdings 2"/>
              <a:buChar char=""/>
            </a:pPr>
            <a:r>
              <a:rPr lang="hr-HR" sz="1800" dirty="0" smtClean="0"/>
              <a:t>Liberalizacija željezničkog prometa</a:t>
            </a:r>
          </a:p>
          <a:p>
            <a:pPr marL="800100" lvl="3" indent="-342900">
              <a:buFont typeface="Wingdings 2"/>
              <a:buChar char=""/>
            </a:pPr>
            <a:r>
              <a:rPr lang="hr-HR" sz="1400" dirty="0" smtClean="0"/>
              <a:t> slobodan pristup infrastrukturi</a:t>
            </a:r>
          </a:p>
          <a:p>
            <a:pPr marL="800100" lvl="3" indent="-342900">
              <a:buFont typeface="Wingdings 2"/>
              <a:buChar char=""/>
            </a:pPr>
            <a:r>
              <a:rPr lang="hr-HR" sz="1400" dirty="0" smtClean="0"/>
              <a:t>Priznavanje svih certifikata i dozvola</a:t>
            </a:r>
          </a:p>
          <a:p>
            <a:pPr marL="800100" lvl="3" indent="-342900">
              <a:buNone/>
            </a:pPr>
            <a:endParaRPr lang="hr-HR" sz="1800" dirty="0" smtClean="0"/>
          </a:p>
          <a:p>
            <a:pPr marL="342900" lvl="2" indent="-342900">
              <a:buFont typeface="Wingdings 2"/>
              <a:buChar char=""/>
            </a:pPr>
            <a:r>
              <a:rPr lang="hr-HR" sz="1800" dirty="0" smtClean="0"/>
              <a:t>Djelomična liberalizacija međunarodnog cestovnog prometa</a:t>
            </a:r>
          </a:p>
          <a:p>
            <a:pPr marL="800100" lvl="3" indent="-342900">
              <a:buFont typeface="Wingdings 2"/>
              <a:buChar char=""/>
            </a:pPr>
            <a:r>
              <a:rPr lang="hr-HR" sz="1400" dirty="0" smtClean="0"/>
              <a:t>Između JIE države i EU države</a:t>
            </a:r>
          </a:p>
          <a:p>
            <a:pPr marL="800100" lvl="3" indent="-342900">
              <a:buFont typeface="Wingdings 2"/>
              <a:buChar char=""/>
            </a:pPr>
            <a:r>
              <a:rPr lang="hr-HR" sz="1400" dirty="0" smtClean="0"/>
              <a:t>Isključen prijevoz između 2 JIE/EU države i čista kabotaža</a:t>
            </a:r>
          </a:p>
          <a:p>
            <a:pPr marL="800100" lvl="3" indent="-342900">
              <a:buFont typeface="Wingdings 2"/>
              <a:buChar char=""/>
            </a:pPr>
            <a:r>
              <a:rPr lang="hr-HR" sz="1400" dirty="0" smtClean="0"/>
              <a:t>Journey-based permits </a:t>
            </a:r>
            <a:r>
              <a:rPr lang="hr-HR" sz="1400" dirty="0" smtClean="0">
                <a:solidFill>
                  <a:srgbClr val="FF0000"/>
                </a:solidFill>
              </a:rPr>
              <a:t>za Euro IV i Euro V </a:t>
            </a:r>
            <a:r>
              <a:rPr lang="hr-HR" sz="1400" dirty="0" smtClean="0"/>
              <a:t>kamione (max. 9000 dozvola godišnje)</a:t>
            </a:r>
          </a:p>
          <a:p>
            <a:pPr marL="800100" lvl="3" indent="-342900">
              <a:buFont typeface="Wingdings 2"/>
              <a:buChar char=""/>
            </a:pPr>
            <a:r>
              <a:rPr lang="hr-HR" sz="1400" dirty="0" smtClean="0"/>
              <a:t>Ukidaju se dozvole ako se krši pravna stečevina EU</a:t>
            </a:r>
          </a:p>
          <a:p>
            <a:pPr marL="800100" lvl="3" indent="-342900">
              <a:buFont typeface="Wingdings 2"/>
              <a:buChar char=""/>
            </a:pPr>
            <a:endParaRPr lang="hr-HR" sz="1400" dirty="0" smtClean="0"/>
          </a:p>
          <a:p>
            <a:pPr marL="342900" lvl="2" indent="-342900">
              <a:buFont typeface="Wingdings 2"/>
              <a:buChar char=""/>
            </a:pPr>
            <a:r>
              <a:rPr lang="hr-HR" sz="1800" dirty="0" smtClean="0"/>
              <a:t>Regional Steering Committee </a:t>
            </a:r>
          </a:p>
          <a:p>
            <a:pPr marL="800100" lvl="3" indent="-342900">
              <a:buFont typeface="Wingdings 2"/>
              <a:buChar char=""/>
            </a:pPr>
            <a:r>
              <a:rPr lang="hr-HR" sz="1400" dirty="0" smtClean="0"/>
              <a:t>Članovi: predstavnici država JIE, promatrači: predstavnici članica EU</a:t>
            </a:r>
          </a:p>
          <a:p>
            <a:pPr marL="800100" lvl="3" indent="-342900">
              <a:buFont typeface="Wingdings 2"/>
              <a:buChar char=""/>
            </a:pPr>
            <a:r>
              <a:rPr lang="hr-HR" sz="1400" dirty="0" smtClean="0"/>
              <a:t>rokovi, provedba, operativno tijelo</a:t>
            </a:r>
          </a:p>
          <a:p>
            <a:pPr marL="342900" lvl="2" indent="-342900">
              <a:buFont typeface="Wingdings 2"/>
              <a:buChar char=""/>
            </a:pPr>
            <a:endParaRPr lang="hr-HR" sz="1800" dirty="0" smtClean="0"/>
          </a:p>
          <a:p>
            <a:r>
              <a:rPr lang="hr-HR" sz="1800" dirty="0" smtClean="0"/>
              <a:t>Tumačenje</a:t>
            </a:r>
          </a:p>
          <a:p>
            <a:pPr lvl="1"/>
            <a:r>
              <a:rPr lang="hr-HR" sz="1400" dirty="0" smtClean="0"/>
              <a:t>Ugovor i pravna stečevina iz Aneksa I tumače se u skladu s pravnom praksom ECJ</a:t>
            </a:r>
          </a:p>
          <a:p>
            <a:pPr lvl="2"/>
            <a:r>
              <a:rPr lang="hr-HR" sz="1000" dirty="0" smtClean="0"/>
              <a:t>Nacionalni sudovi tumače propise EU  u skladu s praksom ECJ prije članstva u EU!</a:t>
            </a:r>
          </a:p>
          <a:p>
            <a:pPr lvl="1"/>
            <a:r>
              <a:rPr lang="hr-HR" sz="1400" dirty="0" smtClean="0"/>
              <a:t>Nacionalni sudovi mogu zatražiti tumačenje Ugovora i stečevine iz Aneksa I i rješenje pitanja od ECJ</a:t>
            </a:r>
          </a:p>
          <a:p>
            <a:pPr lvl="2"/>
            <a:r>
              <a:rPr lang="hr-HR" sz="1000" dirty="0" smtClean="0"/>
              <a:t>Država JIE odlučuje u kojoj mjeri će to dozvoliti/ograničiti</a:t>
            </a:r>
          </a:p>
          <a:p>
            <a:pPr lvl="1"/>
            <a:r>
              <a:rPr lang="hr-HR" sz="1400" dirty="0" smtClean="0"/>
              <a:t>Pravomoćne presude države JIE o tumačenju Ugovora i stečevine iz Aneksa I – ako ne postoji pravo obraćanja ECJ:</a:t>
            </a:r>
          </a:p>
          <a:p>
            <a:pPr lvl="2"/>
            <a:r>
              <a:rPr lang="hr-HR" sz="1000" dirty="0" smtClean="0"/>
              <a:t>Regional Steering Committee preispituje presudu u skladu s praksom ECJ, osiguravajući jedinstveno tumačenje Ugovora i acquis-a!</a:t>
            </a:r>
            <a:endParaRPr lang="hr-H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 razmisliti: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400600"/>
          </a:xfrm>
        </p:spPr>
        <p:txBody>
          <a:bodyPr>
            <a:normAutofit fontScale="92500" lnSpcReduction="10000"/>
          </a:bodyPr>
          <a:lstStyle/>
          <a:p>
            <a:r>
              <a:rPr lang="hr-HR" sz="2800" dirty="0" smtClean="0"/>
              <a:t>Zasićenje proširenjem EU</a:t>
            </a:r>
          </a:p>
          <a:p>
            <a:r>
              <a:rPr lang="hr-HR" sz="2800" dirty="0" smtClean="0"/>
              <a:t>“Sektorski</a:t>
            </a:r>
            <a:r>
              <a:rPr lang="hr-HR" sz="2800" smtClean="0"/>
              <a:t>” ulazak </a:t>
            </a:r>
            <a:r>
              <a:rPr lang="hr-HR" sz="2800" dirty="0" smtClean="0"/>
              <a:t>u vitalnim područjima za EU</a:t>
            </a:r>
          </a:p>
          <a:p>
            <a:pPr lvl="1"/>
            <a:r>
              <a:rPr lang="hr-HR" sz="2400" dirty="0" smtClean="0"/>
              <a:t>Politika </a:t>
            </a:r>
            <a:r>
              <a:rPr lang="hr-HR" sz="2400" i="1" dirty="0" smtClean="0"/>
              <a:t>“a minori ad maius”: </a:t>
            </a:r>
            <a:r>
              <a:rPr lang="hr-HR" sz="2400" dirty="0" smtClean="0"/>
              <a:t>ECAA → Transport Community Treaty</a:t>
            </a:r>
          </a:p>
          <a:p>
            <a:pPr lvl="1"/>
            <a:r>
              <a:rPr lang="hr-HR" sz="2400" dirty="0" smtClean="0"/>
              <a:t>“Izvoz” </a:t>
            </a:r>
            <a:r>
              <a:rPr lang="hr-HR" sz="2400" i="1" dirty="0" smtClean="0"/>
              <a:t>acquis-a</a:t>
            </a:r>
            <a:r>
              <a:rPr lang="hr-HR" sz="2400" dirty="0" smtClean="0"/>
              <a:t> izvan EU</a:t>
            </a:r>
          </a:p>
          <a:p>
            <a:pPr lvl="1"/>
            <a:r>
              <a:rPr lang="hr-HR" sz="2400" dirty="0" smtClean="0"/>
              <a:t>Interes EU za ulazak države nakon toga? </a:t>
            </a:r>
          </a:p>
          <a:p>
            <a:pPr lvl="1"/>
            <a:r>
              <a:rPr lang="hr-HR" sz="2400" dirty="0" smtClean="0"/>
              <a:t>Valorizacija strateških resursa u pregovorima za ulazak u EU?</a:t>
            </a:r>
          </a:p>
          <a:p>
            <a:r>
              <a:rPr lang="hr-HR" sz="2800" dirty="0" smtClean="0"/>
              <a:t>Ustavnopravno pitanje: referendum?</a:t>
            </a:r>
          </a:p>
          <a:p>
            <a:r>
              <a:rPr lang="hr-HR" sz="2800" dirty="0" smtClean="0"/>
              <a:t>Gospodarsko pitanje:</a:t>
            </a:r>
          </a:p>
          <a:p>
            <a:pPr lvl="1"/>
            <a:r>
              <a:rPr lang="hr-HR" sz="2400" dirty="0" smtClean="0"/>
              <a:t>Investicije u infrastrukturu (+)</a:t>
            </a:r>
          </a:p>
          <a:p>
            <a:pPr lvl="1"/>
            <a:r>
              <a:rPr lang="hr-HR" sz="2400" dirty="0" smtClean="0"/>
              <a:t>Lakši protok robe i putnika, turizam (+)</a:t>
            </a:r>
          </a:p>
          <a:p>
            <a:pPr lvl="1"/>
            <a:r>
              <a:rPr lang="hr-HR" sz="2400" dirty="0" smtClean="0"/>
              <a:t>Mogućnost domaće prijevozne industrije da opstane nakon integracije u Jedinstveno tržište (-)</a:t>
            </a:r>
          </a:p>
          <a:p>
            <a:pPr lvl="2"/>
            <a:r>
              <a:rPr lang="hr-HR" sz="2000" dirty="0" smtClean="0"/>
              <a:t>Vozni park, tehnički standardi, školovana radna snaga?</a:t>
            </a:r>
          </a:p>
          <a:p>
            <a:pPr lvl="2"/>
            <a:r>
              <a:rPr lang="hr-HR" sz="2000" dirty="0" smtClean="0"/>
              <a:t>Informiranost industrije o promjenama?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82.7|119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7.2|30|124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|29|51.1|41.6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7212</TotalTime>
  <Words>866</Words>
  <Application>Microsoft Office PowerPoint</Application>
  <PresentationFormat>On-screen Show (4:3)</PresentationFormat>
  <Paragraphs>87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Trek</vt:lpstr>
      <vt:lpstr>TransportnA UNIJA</vt:lpstr>
      <vt:lpstr>promet U EU</vt:lpstr>
      <vt:lpstr>Slide 3</vt:lpstr>
      <vt:lpstr>PANEUROPSKI PROMETNI KORIDORI</vt:lpstr>
      <vt:lpstr>Prometna Politika eu i zemlje jugoistočne europe</vt:lpstr>
      <vt:lpstr>European Common Aviation Area - ECAA</vt:lpstr>
      <vt:lpstr>2009: Transport community treaty</vt:lpstr>
      <vt:lpstr>Slide 8</vt:lpstr>
      <vt:lpstr>Za razmisliti: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Transportna zajednica Transport Community</dc:title>
  <dc:creator>PC001</dc:creator>
  <cp:lastModifiedBy>PC001</cp:lastModifiedBy>
  <cp:revision>20</cp:revision>
  <dcterms:created xsi:type="dcterms:W3CDTF">2012-09-27T14:39:29Z</dcterms:created>
  <dcterms:modified xsi:type="dcterms:W3CDTF">2012-10-04T09:33:34Z</dcterms:modified>
</cp:coreProperties>
</file>