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0" r:id="rId1"/>
  </p:sldMasterIdLst>
  <p:sldIdLst>
    <p:sldId id="256" r:id="rId2"/>
  </p:sldIdLst>
  <p:sldSz cx="32369125" cy="36026725"/>
  <p:notesSz cx="9926638" cy="14355763"/>
  <p:defaultTextStyle>
    <a:defPPr>
      <a:defRPr lang="en-US"/>
    </a:defPPr>
    <a:lvl1pPr marL="0" algn="l" defTabSz="3908328" rtl="0" eaLnBrk="1" latinLnBrk="0" hangingPunct="1">
      <a:defRPr sz="7700" kern="1200">
        <a:solidFill>
          <a:schemeClr val="tx1"/>
        </a:solidFill>
        <a:latin typeface="+mn-lt"/>
        <a:ea typeface="+mn-ea"/>
        <a:cs typeface="+mn-cs"/>
      </a:defRPr>
    </a:lvl1pPr>
    <a:lvl2pPr marL="1954164" algn="l" defTabSz="3908328" rtl="0" eaLnBrk="1" latinLnBrk="0" hangingPunct="1">
      <a:defRPr sz="7700" kern="1200">
        <a:solidFill>
          <a:schemeClr val="tx1"/>
        </a:solidFill>
        <a:latin typeface="+mn-lt"/>
        <a:ea typeface="+mn-ea"/>
        <a:cs typeface="+mn-cs"/>
      </a:defRPr>
    </a:lvl2pPr>
    <a:lvl3pPr marL="3908328" algn="l" defTabSz="3908328" rtl="0" eaLnBrk="1" latinLnBrk="0" hangingPunct="1">
      <a:defRPr sz="7700" kern="1200">
        <a:solidFill>
          <a:schemeClr val="tx1"/>
        </a:solidFill>
        <a:latin typeface="+mn-lt"/>
        <a:ea typeface="+mn-ea"/>
        <a:cs typeface="+mn-cs"/>
      </a:defRPr>
    </a:lvl3pPr>
    <a:lvl4pPr marL="5862493" algn="l" defTabSz="3908328" rtl="0" eaLnBrk="1" latinLnBrk="0" hangingPunct="1">
      <a:defRPr sz="7700" kern="1200">
        <a:solidFill>
          <a:schemeClr val="tx1"/>
        </a:solidFill>
        <a:latin typeface="+mn-lt"/>
        <a:ea typeface="+mn-ea"/>
        <a:cs typeface="+mn-cs"/>
      </a:defRPr>
    </a:lvl4pPr>
    <a:lvl5pPr marL="7816657" algn="l" defTabSz="3908328" rtl="0" eaLnBrk="1" latinLnBrk="0" hangingPunct="1">
      <a:defRPr sz="7700" kern="1200">
        <a:solidFill>
          <a:schemeClr val="tx1"/>
        </a:solidFill>
        <a:latin typeface="+mn-lt"/>
        <a:ea typeface="+mn-ea"/>
        <a:cs typeface="+mn-cs"/>
      </a:defRPr>
    </a:lvl5pPr>
    <a:lvl6pPr marL="9770821" algn="l" defTabSz="3908328" rtl="0" eaLnBrk="1" latinLnBrk="0" hangingPunct="1">
      <a:defRPr sz="7700" kern="1200">
        <a:solidFill>
          <a:schemeClr val="tx1"/>
        </a:solidFill>
        <a:latin typeface="+mn-lt"/>
        <a:ea typeface="+mn-ea"/>
        <a:cs typeface="+mn-cs"/>
      </a:defRPr>
    </a:lvl6pPr>
    <a:lvl7pPr marL="11724985" algn="l" defTabSz="3908328" rtl="0" eaLnBrk="1" latinLnBrk="0" hangingPunct="1">
      <a:defRPr sz="7700" kern="1200">
        <a:solidFill>
          <a:schemeClr val="tx1"/>
        </a:solidFill>
        <a:latin typeface="+mn-lt"/>
        <a:ea typeface="+mn-ea"/>
        <a:cs typeface="+mn-cs"/>
      </a:defRPr>
    </a:lvl7pPr>
    <a:lvl8pPr marL="13679150" algn="l" defTabSz="3908328" rtl="0" eaLnBrk="1" latinLnBrk="0" hangingPunct="1">
      <a:defRPr sz="7700" kern="1200">
        <a:solidFill>
          <a:schemeClr val="tx1"/>
        </a:solidFill>
        <a:latin typeface="+mn-lt"/>
        <a:ea typeface="+mn-ea"/>
        <a:cs typeface="+mn-cs"/>
      </a:defRPr>
    </a:lvl8pPr>
    <a:lvl9pPr marL="15633314" algn="l" defTabSz="3908328" rtl="0" eaLnBrk="1" latinLnBrk="0" hangingPunct="1">
      <a:defRPr sz="7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344" autoAdjust="0"/>
    <p:restoredTop sz="94660"/>
  </p:normalViewPr>
  <p:slideViewPr>
    <p:cSldViewPr>
      <p:cViewPr>
        <p:scale>
          <a:sx n="50" d="100"/>
          <a:sy n="50" d="100"/>
        </p:scale>
        <p:origin x="408" y="7740"/>
      </p:cViewPr>
      <p:guideLst>
        <p:guide orient="horz" pos="11347"/>
        <p:guide pos="10195"/>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1820763" y="28104326"/>
            <a:ext cx="30548362" cy="12508"/>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390833" tIns="195416" rIns="390833" bIns="195416" anchor="t" compatLnSpc="1"/>
          <a:lstStyle/>
          <a:p>
            <a:endParaRPr kumimoji="0" lang="en-US"/>
          </a:p>
        </p:txBody>
      </p:sp>
      <p:sp>
        <p:nvSpPr>
          <p:cNvPr id="29" name="Title 28"/>
          <p:cNvSpPr>
            <a:spLocks noGrp="1"/>
          </p:cNvSpPr>
          <p:nvPr>
            <p:ph type="ctrTitle"/>
          </p:nvPr>
        </p:nvSpPr>
        <p:spPr>
          <a:xfrm>
            <a:off x="1348713" y="25496139"/>
            <a:ext cx="29941441" cy="6421430"/>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1348713" y="20415144"/>
            <a:ext cx="29941441" cy="4803563"/>
          </a:xfrm>
        </p:spPr>
        <p:txBody>
          <a:bodyPr anchor="b"/>
          <a:lstStyle>
            <a:lvl1pPr marL="0" indent="0" algn="l">
              <a:buNone/>
              <a:defRPr sz="10300">
                <a:solidFill>
                  <a:schemeClr val="tx2">
                    <a:shade val="75000"/>
                  </a:schemeClr>
                </a:solidFill>
              </a:defRPr>
            </a:lvl1pPr>
            <a:lvl2pPr marL="1954164" indent="0" algn="ctr">
              <a:buNone/>
            </a:lvl2pPr>
            <a:lvl3pPr marL="3908328" indent="0" algn="ctr">
              <a:buNone/>
            </a:lvl3pPr>
            <a:lvl4pPr marL="5862493" indent="0" algn="ctr">
              <a:buNone/>
            </a:lvl4pPr>
            <a:lvl5pPr marL="7816657" indent="0" algn="ctr">
              <a:buNone/>
            </a:lvl5pPr>
            <a:lvl6pPr marL="9770821" indent="0" algn="ctr">
              <a:buNone/>
            </a:lvl6pPr>
            <a:lvl7pPr marL="11724985" indent="0" algn="ctr">
              <a:buNone/>
            </a:lvl7pPr>
            <a:lvl8pPr marL="13679150" indent="0" algn="ctr">
              <a:buNone/>
            </a:lvl8pPr>
            <a:lvl9pPr marL="15633314"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043A472-8B65-46AF-BCED-FDEE024FCCFD}" type="datetimeFigureOut">
              <a:rPr lang="en-US" smtClean="0"/>
              <a:pPr/>
              <a:t>17-Jul-13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29132213" y="34009228"/>
            <a:ext cx="2686637" cy="1296962"/>
          </a:xfrm>
        </p:spPr>
        <p:txBody>
          <a:bodyPr/>
          <a:lstStyle/>
          <a:p>
            <a:fld id="{42894C41-C0C7-48FE-9BDB-5EC11A2C0F8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43A472-8B65-46AF-BCED-FDEE024FCCFD}" type="datetimeFigureOut">
              <a:rPr lang="en-US" smtClean="0"/>
              <a:pPr/>
              <a:t>17-Jul-13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94C41-C0C7-48FE-9BDB-5EC11A2C0F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76844" y="2885481"/>
            <a:ext cx="6473825" cy="3073947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618456" y="2885481"/>
            <a:ext cx="22118902" cy="3073947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43A472-8B65-46AF-BCED-FDEE024FCCFD}" type="datetimeFigureOut">
              <a:rPr lang="en-US" smtClean="0"/>
              <a:pPr/>
              <a:t>17-Jul-13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94C41-C0C7-48FE-9BDB-5EC11A2C0F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043A472-8B65-46AF-BCED-FDEE024FCCFD}" type="datetimeFigureOut">
              <a:rPr lang="en-US" smtClean="0"/>
              <a:pPr/>
              <a:t>17-Jul-13</a:t>
            </a:fld>
            <a:endParaRPr lang="en-US"/>
          </a:p>
        </p:txBody>
      </p:sp>
      <p:sp>
        <p:nvSpPr>
          <p:cNvPr id="19" name="Footer Placeholder 18"/>
          <p:cNvSpPr>
            <a:spLocks noGrp="1"/>
          </p:cNvSpPr>
          <p:nvPr>
            <p:ph type="ftr" sz="quarter" idx="11"/>
          </p:nvPr>
        </p:nvSpPr>
        <p:spPr>
          <a:xfrm>
            <a:off x="12677907" y="400299"/>
            <a:ext cx="10250223" cy="1517793"/>
          </a:xfrm>
        </p:spPr>
        <p:txBody>
          <a:bodyPr/>
          <a:lstStyle/>
          <a:p>
            <a:endParaRPr lang="en-US"/>
          </a:p>
        </p:txBody>
      </p:sp>
      <p:sp>
        <p:nvSpPr>
          <p:cNvPr id="16" name="Slide Number Placeholder 15"/>
          <p:cNvSpPr>
            <a:spLocks noGrp="1"/>
          </p:cNvSpPr>
          <p:nvPr>
            <p:ph type="sldNum" sz="quarter" idx="12"/>
          </p:nvPr>
        </p:nvSpPr>
        <p:spPr>
          <a:xfrm>
            <a:off x="29132213" y="34009228"/>
            <a:ext cx="2686637" cy="1296962"/>
          </a:xfrm>
        </p:spPr>
        <p:txBody>
          <a:bodyPr/>
          <a:lstStyle/>
          <a:p>
            <a:fld id="{42894C41-C0C7-48FE-9BDB-5EC11A2C0F8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1820763" y="18096902"/>
            <a:ext cx="30548362" cy="12508"/>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390833" tIns="195416" rIns="390833" bIns="195416" anchor="t" compatLnSpc="1"/>
          <a:lstStyle/>
          <a:p>
            <a:endParaRPr kumimoji="0" lang="en-US"/>
          </a:p>
        </p:txBody>
      </p:sp>
      <p:sp>
        <p:nvSpPr>
          <p:cNvPr id="6" name="Text Placeholder 5"/>
          <p:cNvSpPr>
            <a:spLocks noGrp="1"/>
          </p:cNvSpPr>
          <p:nvPr>
            <p:ph type="body" idx="1"/>
          </p:nvPr>
        </p:nvSpPr>
        <p:spPr>
          <a:xfrm>
            <a:off x="1348713" y="8806533"/>
            <a:ext cx="29941441" cy="6404751"/>
          </a:xfrm>
        </p:spPr>
        <p:txBody>
          <a:bodyPr anchor="b"/>
          <a:lstStyle>
            <a:lvl1pPr marL="0" indent="0" algn="r">
              <a:buNone/>
              <a:defRPr sz="8500">
                <a:solidFill>
                  <a:schemeClr val="tx2">
                    <a:shade val="75000"/>
                  </a:schemeClr>
                </a:solidFill>
              </a:defRPr>
            </a:lvl1pPr>
            <a:lvl2pPr>
              <a:buNone/>
              <a:defRPr sz="7700">
                <a:solidFill>
                  <a:schemeClr val="tx1">
                    <a:tint val="75000"/>
                  </a:schemeClr>
                </a:solidFill>
              </a:defRPr>
            </a:lvl2pPr>
            <a:lvl3pPr>
              <a:buNone/>
              <a:defRPr sz="6800">
                <a:solidFill>
                  <a:schemeClr val="tx1">
                    <a:tint val="75000"/>
                  </a:schemeClr>
                </a:solidFill>
              </a:defRPr>
            </a:lvl3pPr>
            <a:lvl4pPr>
              <a:buNone/>
              <a:defRPr sz="6000">
                <a:solidFill>
                  <a:schemeClr val="tx1">
                    <a:tint val="75000"/>
                  </a:schemeClr>
                </a:solidFill>
              </a:defRPr>
            </a:lvl4pPr>
            <a:lvl5pPr>
              <a:buNone/>
              <a:defRPr sz="60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043A472-8B65-46AF-BCED-FDEE024FCCFD}" type="datetimeFigureOut">
              <a:rPr lang="en-US" smtClean="0"/>
              <a:pPr/>
              <a:t>17-Jul-13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42894C41-C0C7-48FE-9BDB-5EC11A2C0F8E}" type="slidenum">
              <a:rPr lang="en-US" smtClean="0"/>
              <a:pPr/>
              <a:t>‹#›</a:t>
            </a:fld>
            <a:endParaRPr lang="en-US"/>
          </a:p>
        </p:txBody>
      </p:sp>
      <p:sp>
        <p:nvSpPr>
          <p:cNvPr id="8" name="Title 7"/>
          <p:cNvSpPr>
            <a:spLocks noGrp="1"/>
          </p:cNvSpPr>
          <p:nvPr>
            <p:ph type="title"/>
          </p:nvPr>
        </p:nvSpPr>
        <p:spPr>
          <a:xfrm>
            <a:off x="638869" y="15481750"/>
            <a:ext cx="30750669" cy="6224171"/>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1068181" y="2401782"/>
            <a:ext cx="30750669" cy="441927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1078971" y="8406236"/>
            <a:ext cx="14835849" cy="24818411"/>
          </a:xfrm>
        </p:spPr>
        <p:txBody>
          <a:bodyPr/>
          <a:lstStyle>
            <a:lvl1pPr>
              <a:defRPr sz="12000"/>
            </a:lvl1pPr>
            <a:lvl2pPr>
              <a:defRPr sz="10300"/>
            </a:lvl2pPr>
            <a:lvl3pPr>
              <a:defRPr sz="8500"/>
            </a:lvl3pPr>
            <a:lvl4pPr>
              <a:defRPr sz="7700"/>
            </a:lvl4pPr>
            <a:lvl5pPr>
              <a:defRPr sz="7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16454305" y="8406236"/>
            <a:ext cx="15375334" cy="24818411"/>
          </a:xfrm>
        </p:spPr>
        <p:txBody>
          <a:bodyPr/>
          <a:lstStyle>
            <a:lvl1pPr>
              <a:defRPr sz="12000"/>
            </a:lvl1pPr>
            <a:lvl2pPr>
              <a:defRPr sz="10300"/>
            </a:lvl2pPr>
            <a:lvl3pPr>
              <a:defRPr sz="8500"/>
            </a:lvl3pPr>
            <a:lvl4pPr>
              <a:defRPr sz="7700"/>
            </a:lvl4pPr>
            <a:lvl5pPr>
              <a:defRPr sz="7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043A472-8B65-46AF-BCED-FDEE024FCCFD}" type="datetimeFigureOut">
              <a:rPr lang="en-US" smtClean="0"/>
              <a:pPr/>
              <a:t>17-Jul-13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2894C41-C0C7-48FE-9BDB-5EC11A2C0F8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1078971" y="28421083"/>
            <a:ext cx="30480926" cy="4636773"/>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996292" y="3502598"/>
            <a:ext cx="15188270" cy="3360824"/>
          </a:xfrm>
        </p:spPr>
        <p:txBody>
          <a:bodyPr anchor="ctr"/>
          <a:lstStyle>
            <a:lvl1pPr marL="0" indent="0">
              <a:buNone/>
              <a:defRPr sz="7700" b="0" cap="all" baseline="0">
                <a:solidFill>
                  <a:schemeClr val="accent1">
                    <a:shade val="50000"/>
                  </a:schemeClr>
                </a:solidFill>
                <a:latin typeface="+mj-lt"/>
                <a:ea typeface="+mj-ea"/>
                <a:cs typeface="+mj-cs"/>
              </a:defRPr>
            </a:lvl1pPr>
            <a:lvl2pPr>
              <a:buNone/>
              <a:defRPr sz="8500" b="1"/>
            </a:lvl2pPr>
            <a:lvl3pPr>
              <a:buNone/>
              <a:defRPr sz="7700" b="1"/>
            </a:lvl3pPr>
            <a:lvl4pPr>
              <a:buNone/>
              <a:defRPr sz="6800" b="1"/>
            </a:lvl4pPr>
            <a:lvl5pPr>
              <a:buNone/>
              <a:defRPr sz="68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16443068" y="3502598"/>
            <a:ext cx="15194235" cy="3360824"/>
          </a:xfrm>
        </p:spPr>
        <p:txBody>
          <a:bodyPr anchor="ctr"/>
          <a:lstStyle>
            <a:lvl1pPr marL="0" indent="0">
              <a:buNone/>
              <a:defRPr sz="7700" b="0" cap="all" baseline="0">
                <a:solidFill>
                  <a:schemeClr val="accent1">
                    <a:shade val="50000"/>
                  </a:schemeClr>
                </a:solidFill>
                <a:latin typeface="+mj-lt"/>
                <a:ea typeface="+mj-ea"/>
                <a:cs typeface="+mj-cs"/>
              </a:defRPr>
            </a:lvl1pPr>
            <a:lvl2pPr>
              <a:buNone/>
              <a:defRPr sz="8500" b="1"/>
            </a:lvl2pPr>
            <a:lvl3pPr>
              <a:buNone/>
              <a:defRPr sz="7700" b="1"/>
            </a:lvl3pPr>
            <a:lvl4pPr>
              <a:buNone/>
              <a:defRPr sz="6800" b="1"/>
            </a:lvl4pPr>
            <a:lvl5pPr>
              <a:buNone/>
              <a:defRPr sz="68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996292" y="6913462"/>
            <a:ext cx="15188270" cy="20707030"/>
          </a:xfrm>
        </p:spPr>
        <p:txBody>
          <a:bodyPr/>
          <a:lstStyle>
            <a:lvl1pPr>
              <a:defRPr sz="10300"/>
            </a:lvl1pPr>
            <a:lvl2pPr>
              <a:defRPr sz="8500"/>
            </a:lvl2pPr>
            <a:lvl3pPr>
              <a:defRPr sz="7700"/>
            </a:lvl3pPr>
            <a:lvl4pPr>
              <a:defRPr sz="6800"/>
            </a:lvl4pPr>
            <a:lvl5pPr>
              <a:defRPr sz="6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16456181" y="6913462"/>
            <a:ext cx="15181120" cy="20707030"/>
          </a:xfrm>
        </p:spPr>
        <p:txBody>
          <a:bodyPr/>
          <a:lstStyle>
            <a:lvl1pPr>
              <a:defRPr sz="10300"/>
            </a:lvl1pPr>
            <a:lvl2pPr>
              <a:defRPr sz="8500"/>
            </a:lvl2pPr>
            <a:lvl3pPr>
              <a:defRPr sz="7700"/>
            </a:lvl3pPr>
            <a:lvl4pPr>
              <a:defRPr sz="6800"/>
            </a:lvl4pPr>
            <a:lvl5pPr>
              <a:defRPr sz="6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043A472-8B65-46AF-BCED-FDEE024FCCFD}" type="datetimeFigureOut">
              <a:rPr lang="en-US" smtClean="0"/>
              <a:pPr/>
              <a:t>17-Jul-13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29132213" y="34025240"/>
            <a:ext cx="2697427" cy="1296962"/>
          </a:xfrm>
        </p:spPr>
        <p:txBody>
          <a:bodyPr/>
          <a:lstStyle/>
          <a:p>
            <a:fld id="{42894C41-C0C7-48FE-9BDB-5EC11A2C0F8E}" type="slidenum">
              <a:rPr lang="en-US" smtClean="0"/>
              <a:pPr/>
              <a:t>‹#›</a:t>
            </a:fld>
            <a:endParaRPr lang="en-US"/>
          </a:p>
        </p:txBody>
      </p:sp>
      <p:sp>
        <p:nvSpPr>
          <p:cNvPr id="11" name="Straight Connector 10"/>
          <p:cNvSpPr>
            <a:spLocks noChangeShapeType="1"/>
          </p:cNvSpPr>
          <p:nvPr/>
        </p:nvSpPr>
        <p:spPr bwMode="auto">
          <a:xfrm>
            <a:off x="1820763" y="31623461"/>
            <a:ext cx="30548362" cy="12508"/>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390833" tIns="195416" rIns="390833" bIns="195416"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1068181" y="2401782"/>
            <a:ext cx="30750669" cy="441927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043A472-8B65-46AF-BCED-FDEE024FCCFD}" type="datetimeFigureOut">
              <a:rPr lang="en-US" smtClean="0"/>
              <a:pPr/>
              <a:t>17-Jul-13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94C41-C0C7-48FE-9BDB-5EC11A2C0F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043A472-8B65-46AF-BCED-FDEE024FCCFD}" type="datetimeFigureOut">
              <a:rPr lang="en-US" smtClean="0"/>
              <a:pPr/>
              <a:t>17-Jul-13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94C41-C0C7-48FE-9BDB-5EC11A2C0F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1820763" y="30726822"/>
            <a:ext cx="30548362" cy="12508"/>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390833" tIns="195416" rIns="390833" bIns="195416" anchor="t" compatLnSpc="1"/>
          <a:lstStyle/>
          <a:p>
            <a:endParaRPr kumimoji="0" lang="en-US"/>
          </a:p>
        </p:txBody>
      </p:sp>
      <p:sp>
        <p:nvSpPr>
          <p:cNvPr id="12" name="Title 11"/>
          <p:cNvSpPr>
            <a:spLocks noGrp="1"/>
          </p:cNvSpPr>
          <p:nvPr>
            <p:ph type="title"/>
          </p:nvPr>
        </p:nvSpPr>
        <p:spPr>
          <a:xfrm>
            <a:off x="1618456" y="28821380"/>
            <a:ext cx="29941441" cy="2735362"/>
          </a:xfrm>
        </p:spPr>
        <p:txBody>
          <a:bodyPr anchor="ctr"/>
          <a:lstStyle>
            <a:lvl1pPr algn="l">
              <a:buNone/>
              <a:defRPr sz="85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1618458" y="3202375"/>
            <a:ext cx="10649219" cy="25218708"/>
          </a:xfrm>
        </p:spPr>
        <p:txBody>
          <a:bodyPr/>
          <a:lstStyle>
            <a:lvl1pPr marL="0" indent="0">
              <a:buNone/>
              <a:defRPr sz="6000"/>
            </a:lvl1pPr>
            <a:lvl2pPr>
              <a:buNone/>
              <a:defRPr sz="5100"/>
            </a:lvl2pPr>
            <a:lvl3pPr>
              <a:buNone/>
              <a:defRPr sz="4300"/>
            </a:lvl3pPr>
            <a:lvl4pPr>
              <a:buNone/>
              <a:defRPr sz="3800"/>
            </a:lvl4pPr>
            <a:lvl5pPr>
              <a:buNone/>
              <a:defRPr sz="38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12655429" y="3202375"/>
            <a:ext cx="18904468" cy="25218708"/>
          </a:xfrm>
        </p:spPr>
        <p:txBody>
          <a:bodyPr/>
          <a:lstStyle>
            <a:lvl1pPr>
              <a:defRPr sz="13700"/>
            </a:lvl1pPr>
            <a:lvl2pPr>
              <a:defRPr sz="12000"/>
            </a:lvl2pPr>
            <a:lvl3pPr>
              <a:defRPr sz="10300"/>
            </a:lvl3pPr>
            <a:lvl4pPr>
              <a:defRPr sz="8500"/>
            </a:lvl4pPr>
            <a:lvl5pPr>
              <a:defRPr sz="85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043A472-8B65-46AF-BCED-FDEE024FCCFD}" type="datetimeFigureOut">
              <a:rPr lang="en-US" smtClean="0"/>
              <a:pPr/>
              <a:t>17-Jul-13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94C41-C0C7-48FE-9BDB-5EC11A2C0F8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12408164" y="3239327"/>
            <a:ext cx="17803019" cy="19214253"/>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137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043A472-8B65-46AF-BCED-FDEE024FCCFD}" type="datetimeFigureOut">
              <a:rPr lang="en-US" smtClean="0"/>
              <a:pPr/>
              <a:t>17-Jul-13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2894C41-C0C7-48FE-9BDB-5EC11A2C0F8E}" type="slidenum">
              <a:rPr lang="en-US" smtClean="0"/>
              <a:pPr/>
              <a:t>‹#›</a:t>
            </a:fld>
            <a:endParaRPr lang="en-US"/>
          </a:p>
        </p:txBody>
      </p:sp>
      <p:sp>
        <p:nvSpPr>
          <p:cNvPr id="17" name="Title 16"/>
          <p:cNvSpPr>
            <a:spLocks noGrp="1"/>
          </p:cNvSpPr>
          <p:nvPr>
            <p:ph type="title"/>
          </p:nvPr>
        </p:nvSpPr>
        <p:spPr>
          <a:xfrm>
            <a:off x="1348713" y="26233423"/>
            <a:ext cx="20770189" cy="2743705"/>
          </a:xfrm>
        </p:spPr>
        <p:txBody>
          <a:bodyPr anchor="ctr"/>
          <a:lstStyle>
            <a:lvl1pPr algn="l">
              <a:buNone/>
              <a:defRPr sz="85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1348713" y="29067326"/>
            <a:ext cx="20770189" cy="4036328"/>
          </a:xfrm>
        </p:spPr>
        <p:txBody>
          <a:bodyPr lIns="468999" tIns="0"/>
          <a:lstStyle>
            <a:lvl1pPr marL="0" indent="0">
              <a:buNone/>
              <a:defRPr sz="6000"/>
            </a:lvl1pPr>
            <a:lvl2pPr>
              <a:defRPr sz="5100"/>
            </a:lvl2pPr>
            <a:lvl3pPr>
              <a:defRPr sz="4300"/>
            </a:lvl3pPr>
            <a:lvl4pPr>
              <a:defRPr sz="3800"/>
            </a:lvl4pPr>
            <a:lvl5pPr>
              <a:defRPr sz="38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1820763" y="5520623"/>
            <a:ext cx="30548362" cy="12508"/>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390833" tIns="195416" rIns="390833" bIns="195416" anchor="t" compatLnSpc="1"/>
          <a:lstStyle/>
          <a:p>
            <a:endParaRPr kumimoji="0" lang="en-US"/>
          </a:p>
        </p:txBody>
      </p:sp>
      <p:sp>
        <p:nvSpPr>
          <p:cNvPr id="8" name="Text Placeholder 7"/>
          <p:cNvSpPr>
            <a:spLocks noGrp="1"/>
          </p:cNvSpPr>
          <p:nvPr>
            <p:ph type="body" idx="1"/>
          </p:nvPr>
        </p:nvSpPr>
        <p:spPr>
          <a:xfrm>
            <a:off x="1078971" y="8164390"/>
            <a:ext cx="30750669" cy="23775973"/>
          </a:xfrm>
          <a:prstGeom prst="rect">
            <a:avLst/>
          </a:prstGeom>
        </p:spPr>
        <p:txBody>
          <a:bodyPr vert="horz" lIns="390833" tIns="195416" rIns="390833" bIns="195416">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22928130" y="400299"/>
            <a:ext cx="8901509" cy="1517793"/>
          </a:xfrm>
          <a:prstGeom prst="rect">
            <a:avLst/>
          </a:prstGeom>
        </p:spPr>
        <p:txBody>
          <a:bodyPr vert="horz" lIns="390833" tIns="195416" rIns="390833" bIns="195416"/>
          <a:lstStyle>
            <a:lvl1pPr algn="l" eaLnBrk="1" latinLnBrk="0" hangingPunct="1">
              <a:defRPr kumimoji="0" sz="5100">
                <a:solidFill>
                  <a:schemeClr val="accent1">
                    <a:shade val="75000"/>
                  </a:schemeClr>
                </a:solidFill>
              </a:defRPr>
            </a:lvl1pPr>
          </a:lstStyle>
          <a:p>
            <a:fld id="{4043A472-8B65-46AF-BCED-FDEE024FCCFD}" type="datetimeFigureOut">
              <a:rPr lang="en-US" smtClean="0"/>
              <a:pPr/>
              <a:t>17-Jul-13</a:t>
            </a:fld>
            <a:endParaRPr lang="en-US"/>
          </a:p>
        </p:txBody>
      </p:sp>
      <p:sp>
        <p:nvSpPr>
          <p:cNvPr id="28" name="Footer Placeholder 27"/>
          <p:cNvSpPr>
            <a:spLocks noGrp="1"/>
          </p:cNvSpPr>
          <p:nvPr>
            <p:ph type="ftr" sz="quarter" idx="3"/>
          </p:nvPr>
        </p:nvSpPr>
        <p:spPr>
          <a:xfrm>
            <a:off x="11059451" y="400299"/>
            <a:ext cx="11868679" cy="1517793"/>
          </a:xfrm>
          <a:prstGeom prst="rect">
            <a:avLst/>
          </a:prstGeom>
        </p:spPr>
        <p:txBody>
          <a:bodyPr vert="horz" lIns="390833" tIns="195416" rIns="390833" bIns="195416"/>
          <a:lstStyle>
            <a:lvl1pPr algn="r" eaLnBrk="1" latinLnBrk="0" hangingPunct="1">
              <a:defRPr kumimoji="0" sz="51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29132213" y="34025243"/>
            <a:ext cx="2697427" cy="1284286"/>
          </a:xfrm>
          <a:prstGeom prst="rect">
            <a:avLst/>
          </a:prstGeom>
        </p:spPr>
        <p:txBody>
          <a:bodyPr vert="horz" lIns="390833" tIns="195416" rIns="390833" bIns="195416"/>
          <a:lstStyle>
            <a:lvl1pPr algn="r" eaLnBrk="1" latinLnBrk="0" hangingPunct="1">
              <a:defRPr kumimoji="0" sz="5100">
                <a:solidFill>
                  <a:schemeClr val="accent1">
                    <a:shade val="75000"/>
                  </a:schemeClr>
                </a:solidFill>
              </a:defRPr>
            </a:lvl1pPr>
          </a:lstStyle>
          <a:p>
            <a:fld id="{42894C41-C0C7-48FE-9BDB-5EC11A2C0F8E}" type="slidenum">
              <a:rPr lang="en-US" smtClean="0"/>
              <a:pPr/>
              <a:t>‹#›</a:t>
            </a:fld>
            <a:endParaRPr lang="en-US"/>
          </a:p>
        </p:txBody>
      </p:sp>
      <p:sp>
        <p:nvSpPr>
          <p:cNvPr id="10" name="Title Placeholder 9"/>
          <p:cNvSpPr>
            <a:spLocks noGrp="1"/>
          </p:cNvSpPr>
          <p:nvPr>
            <p:ph type="title"/>
          </p:nvPr>
        </p:nvSpPr>
        <p:spPr>
          <a:xfrm>
            <a:off x="1078971" y="2401782"/>
            <a:ext cx="30750669" cy="4403266"/>
          </a:xfrm>
          <a:prstGeom prst="rect">
            <a:avLst/>
          </a:prstGeom>
        </p:spPr>
        <p:txBody>
          <a:bodyPr vert="horz" lIns="390833" tIns="195416" rIns="390833" bIns="195416"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1820763" y="5520623"/>
            <a:ext cx="30548362" cy="12508"/>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390833" tIns="195416" rIns="390833" bIns="195416" anchor="t" compatLnSpc="1"/>
          <a:lstStyle/>
          <a:p>
            <a:endParaRPr kumimoji="0" lang="en-US"/>
          </a:p>
        </p:txBody>
      </p:sp>
      <p:sp>
        <p:nvSpPr>
          <p:cNvPr id="12" name="Straight Connector 11"/>
          <p:cNvSpPr>
            <a:spLocks noChangeShapeType="1"/>
          </p:cNvSpPr>
          <p:nvPr/>
        </p:nvSpPr>
        <p:spPr bwMode="auto">
          <a:xfrm>
            <a:off x="1820763" y="5557858"/>
            <a:ext cx="30548362" cy="12508"/>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390833" tIns="195416" rIns="390833" bIns="195416"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154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1465623" indent="-1465623" algn="l" rtl="0" eaLnBrk="1" latinLnBrk="0" hangingPunct="1">
        <a:spcBef>
          <a:spcPct val="20000"/>
        </a:spcBef>
        <a:buClr>
          <a:schemeClr val="accent1"/>
        </a:buClr>
        <a:buSzPct val="70000"/>
        <a:buFont typeface="Wingdings 2"/>
        <a:buChar char=""/>
        <a:defRPr kumimoji="0" sz="13700" kern="1200">
          <a:solidFill>
            <a:schemeClr val="tx2"/>
          </a:solidFill>
          <a:latin typeface="+mn-lt"/>
          <a:ea typeface="+mn-ea"/>
          <a:cs typeface="+mn-cs"/>
        </a:defRPr>
      </a:lvl1pPr>
      <a:lvl2pPr marL="3175517" indent="-1221353" algn="l" rtl="0" eaLnBrk="1" latinLnBrk="0" hangingPunct="1">
        <a:spcBef>
          <a:spcPct val="20000"/>
        </a:spcBef>
        <a:buClr>
          <a:schemeClr val="accent1"/>
        </a:buClr>
        <a:buSzPct val="70000"/>
        <a:buFont typeface="Wingdings 2"/>
        <a:buChar char=""/>
        <a:defRPr kumimoji="0" sz="12000" kern="1200">
          <a:solidFill>
            <a:schemeClr val="tx2"/>
          </a:solidFill>
          <a:latin typeface="+mn-lt"/>
          <a:ea typeface="+mn-ea"/>
          <a:cs typeface="+mn-cs"/>
        </a:defRPr>
      </a:lvl2pPr>
      <a:lvl3pPr marL="4885411" indent="-977082" algn="l" rtl="0" eaLnBrk="1" latinLnBrk="0" hangingPunct="1">
        <a:spcBef>
          <a:spcPct val="20000"/>
        </a:spcBef>
        <a:buClr>
          <a:schemeClr val="accent1"/>
        </a:buClr>
        <a:buSzPct val="70000"/>
        <a:buFont typeface="Wingdings 2"/>
        <a:buChar char=""/>
        <a:defRPr kumimoji="0" sz="10300" kern="1200">
          <a:solidFill>
            <a:schemeClr val="tx2"/>
          </a:solidFill>
          <a:latin typeface="+mn-lt"/>
          <a:ea typeface="+mn-ea"/>
          <a:cs typeface="+mn-cs"/>
        </a:defRPr>
      </a:lvl3pPr>
      <a:lvl4pPr marL="6839575" indent="-977082" algn="l" rtl="0" eaLnBrk="1" latinLnBrk="0" hangingPunct="1">
        <a:spcBef>
          <a:spcPct val="20000"/>
        </a:spcBef>
        <a:buClr>
          <a:schemeClr val="accent1"/>
        </a:buClr>
        <a:buSzPct val="70000"/>
        <a:buFont typeface="Wingdings 2"/>
        <a:buChar char=""/>
        <a:defRPr kumimoji="0" sz="8500" kern="1200">
          <a:solidFill>
            <a:schemeClr val="tx2"/>
          </a:solidFill>
          <a:latin typeface="+mn-lt"/>
          <a:ea typeface="+mn-ea"/>
          <a:cs typeface="+mn-cs"/>
        </a:defRPr>
      </a:lvl4pPr>
      <a:lvl5pPr marL="8793739" indent="-977082" algn="l" rtl="0" eaLnBrk="1" latinLnBrk="0" hangingPunct="1">
        <a:spcBef>
          <a:spcPct val="20000"/>
        </a:spcBef>
        <a:buClr>
          <a:schemeClr val="accent1"/>
        </a:buClr>
        <a:buSzPct val="60000"/>
        <a:buFont typeface="Wingdings 2"/>
        <a:buChar char=""/>
        <a:defRPr kumimoji="0" sz="7700" kern="1200">
          <a:solidFill>
            <a:schemeClr val="tx2"/>
          </a:solidFill>
          <a:latin typeface="+mn-lt"/>
          <a:ea typeface="+mn-ea"/>
          <a:cs typeface="+mn-cs"/>
        </a:defRPr>
      </a:lvl5pPr>
      <a:lvl6pPr marL="10747903" indent="-977082" algn="l" rtl="0" eaLnBrk="1" latinLnBrk="0" hangingPunct="1">
        <a:spcBef>
          <a:spcPct val="20000"/>
        </a:spcBef>
        <a:buClr>
          <a:schemeClr val="accent1"/>
        </a:buClr>
        <a:buSzPct val="60000"/>
        <a:buFont typeface="Wingdings 2"/>
        <a:buChar char=""/>
        <a:defRPr kumimoji="0" sz="7700" kern="1200">
          <a:solidFill>
            <a:schemeClr val="tx2"/>
          </a:solidFill>
          <a:latin typeface="+mn-lt"/>
          <a:ea typeface="+mn-ea"/>
          <a:cs typeface="+mn-cs"/>
        </a:defRPr>
      </a:lvl6pPr>
      <a:lvl7pPr marL="12702068" indent="-977082" algn="l" rtl="0" eaLnBrk="1" latinLnBrk="0" hangingPunct="1">
        <a:spcBef>
          <a:spcPct val="20000"/>
        </a:spcBef>
        <a:buClr>
          <a:schemeClr val="accent1"/>
        </a:buClr>
        <a:buSzPct val="60000"/>
        <a:buFont typeface="Wingdings 2"/>
        <a:buChar char=""/>
        <a:defRPr kumimoji="0" sz="6800" kern="1200">
          <a:solidFill>
            <a:schemeClr val="tx2"/>
          </a:solidFill>
          <a:latin typeface="+mn-lt"/>
          <a:ea typeface="+mn-ea"/>
          <a:cs typeface="+mn-cs"/>
        </a:defRPr>
      </a:lvl7pPr>
      <a:lvl8pPr marL="14656232" indent="-977082" algn="l" rtl="0" eaLnBrk="1" latinLnBrk="0" hangingPunct="1">
        <a:spcBef>
          <a:spcPct val="20000"/>
        </a:spcBef>
        <a:buClr>
          <a:schemeClr val="accent1"/>
        </a:buClr>
        <a:buSzPct val="60000"/>
        <a:buFont typeface="Wingdings 2"/>
        <a:buChar char=""/>
        <a:defRPr kumimoji="0" sz="6800" kern="1200" baseline="0">
          <a:solidFill>
            <a:schemeClr val="tx2"/>
          </a:solidFill>
          <a:latin typeface="+mn-lt"/>
          <a:ea typeface="+mn-ea"/>
          <a:cs typeface="+mn-cs"/>
        </a:defRPr>
      </a:lvl8pPr>
      <a:lvl9pPr marL="16610396" indent="-977082" algn="l" rtl="0" eaLnBrk="1" latinLnBrk="0" hangingPunct="1">
        <a:spcBef>
          <a:spcPct val="20000"/>
        </a:spcBef>
        <a:buClr>
          <a:schemeClr val="accent1"/>
        </a:buClr>
        <a:buSzPct val="60000"/>
        <a:buFont typeface="Wingdings 2"/>
        <a:buChar char=""/>
        <a:defRPr kumimoji="0" sz="60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954164" algn="l" rtl="0" eaLnBrk="1" latinLnBrk="0" hangingPunct="1">
        <a:defRPr kumimoji="0" kern="1200">
          <a:solidFill>
            <a:schemeClr val="tx1"/>
          </a:solidFill>
          <a:latin typeface="+mn-lt"/>
          <a:ea typeface="+mn-ea"/>
          <a:cs typeface="+mn-cs"/>
        </a:defRPr>
      </a:lvl2pPr>
      <a:lvl3pPr marL="3908328" algn="l" rtl="0" eaLnBrk="1" latinLnBrk="0" hangingPunct="1">
        <a:defRPr kumimoji="0" kern="1200">
          <a:solidFill>
            <a:schemeClr val="tx1"/>
          </a:solidFill>
          <a:latin typeface="+mn-lt"/>
          <a:ea typeface="+mn-ea"/>
          <a:cs typeface="+mn-cs"/>
        </a:defRPr>
      </a:lvl3pPr>
      <a:lvl4pPr marL="5862493" algn="l" rtl="0" eaLnBrk="1" latinLnBrk="0" hangingPunct="1">
        <a:defRPr kumimoji="0" kern="1200">
          <a:solidFill>
            <a:schemeClr val="tx1"/>
          </a:solidFill>
          <a:latin typeface="+mn-lt"/>
          <a:ea typeface="+mn-ea"/>
          <a:cs typeface="+mn-cs"/>
        </a:defRPr>
      </a:lvl4pPr>
      <a:lvl5pPr marL="7816657" algn="l" rtl="0" eaLnBrk="1" latinLnBrk="0" hangingPunct="1">
        <a:defRPr kumimoji="0" kern="1200">
          <a:solidFill>
            <a:schemeClr val="tx1"/>
          </a:solidFill>
          <a:latin typeface="+mn-lt"/>
          <a:ea typeface="+mn-ea"/>
          <a:cs typeface="+mn-cs"/>
        </a:defRPr>
      </a:lvl5pPr>
      <a:lvl6pPr marL="9770821" algn="l" rtl="0" eaLnBrk="1" latinLnBrk="0" hangingPunct="1">
        <a:defRPr kumimoji="0" kern="1200">
          <a:solidFill>
            <a:schemeClr val="tx1"/>
          </a:solidFill>
          <a:latin typeface="+mn-lt"/>
          <a:ea typeface="+mn-ea"/>
          <a:cs typeface="+mn-cs"/>
        </a:defRPr>
      </a:lvl6pPr>
      <a:lvl7pPr marL="11724985" algn="l" rtl="0" eaLnBrk="1" latinLnBrk="0" hangingPunct="1">
        <a:defRPr kumimoji="0" kern="1200">
          <a:solidFill>
            <a:schemeClr val="tx1"/>
          </a:solidFill>
          <a:latin typeface="+mn-lt"/>
          <a:ea typeface="+mn-ea"/>
          <a:cs typeface="+mn-cs"/>
        </a:defRPr>
      </a:lvl7pPr>
      <a:lvl8pPr marL="13679150" algn="l" rtl="0" eaLnBrk="1" latinLnBrk="0" hangingPunct="1">
        <a:defRPr kumimoji="0" kern="1200">
          <a:solidFill>
            <a:schemeClr val="tx1"/>
          </a:solidFill>
          <a:latin typeface="+mn-lt"/>
          <a:ea typeface="+mn-ea"/>
          <a:cs typeface="+mn-cs"/>
        </a:defRPr>
      </a:lvl8pPr>
      <a:lvl9pPr marL="15633314"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wmf"/><Relationship Id="rId3" Type="http://schemas.openxmlformats.org/officeDocument/2006/relationships/image" Target="../media/image4.wmf"/><Relationship Id="rId7" Type="http://schemas.openxmlformats.org/officeDocument/2006/relationships/image" Target="../media/image8.wmf"/><Relationship Id="rId12" Type="http://schemas.openxmlformats.org/officeDocument/2006/relationships/image" Target="../media/image13.wmf"/><Relationship Id="rId2" Type="http://schemas.openxmlformats.org/officeDocument/2006/relationships/image" Target="../media/image3.wmf"/><Relationship Id="rId1" Type="http://schemas.openxmlformats.org/officeDocument/2006/relationships/slideLayout" Target="../slideLayouts/slideLayout1.xml"/><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73162" y="0"/>
            <a:ext cx="30022800" cy="2620962"/>
          </a:xfrm>
        </p:spPr>
        <p:txBody>
          <a:bodyPr>
            <a:normAutofit/>
          </a:bodyPr>
          <a:lstStyle/>
          <a:p>
            <a:pPr algn="ctr">
              <a:spcBef>
                <a:spcPts val="600"/>
              </a:spcBef>
            </a:pPr>
            <a:r>
              <a:rPr lang="hr-HR" sz="7200" b="1" dirty="0" smtClean="0">
                <a:latin typeface="Times New Roman" pitchFamily="18" charset="0"/>
                <a:cs typeface="Times New Roman" pitchFamily="18" charset="0"/>
              </a:rPr>
              <a:t>G</a:t>
            </a:r>
            <a:r>
              <a:rPr lang="en-US" sz="7200" b="1" dirty="0" smtClean="0">
                <a:latin typeface="Times New Roman" pitchFamily="18" charset="0"/>
                <a:cs typeface="Times New Roman" pitchFamily="18" charset="0"/>
              </a:rPr>
              <a:t>EOCHEMICAL AND STABLE ISOTOPE CHARACTERIZATION OF DRIP WATER FROM POSTOJNA CAVE, SLOVENIA</a:t>
            </a:r>
            <a:endParaRPr lang="en-US" sz="7200" dirty="0">
              <a:latin typeface="Times New Roman" pitchFamily="18" charset="0"/>
              <a:cs typeface="Times New Roman" pitchFamily="18" charset="0"/>
            </a:endParaRPr>
          </a:p>
        </p:txBody>
      </p:sp>
      <p:sp>
        <p:nvSpPr>
          <p:cNvPr id="4" name="Rectangle 3"/>
          <p:cNvSpPr/>
          <p:nvPr/>
        </p:nvSpPr>
        <p:spPr>
          <a:xfrm>
            <a:off x="-808037" y="2544762"/>
            <a:ext cx="33177162" cy="1631216"/>
          </a:xfrm>
          <a:prstGeom prst="rect">
            <a:avLst/>
          </a:prstGeom>
        </p:spPr>
        <p:txBody>
          <a:bodyPr wrap="square">
            <a:spAutoFit/>
          </a:bodyPr>
          <a:lstStyle/>
          <a:p>
            <a:pPr algn="ctr"/>
            <a:r>
              <a:rPr lang="en-US" sz="3600" b="1" dirty="0" smtClean="0">
                <a:latin typeface="Times New Roman" pitchFamily="18" charset="0"/>
                <a:cs typeface="Times New Roman" pitchFamily="18" charset="0"/>
              </a:rPr>
              <a:t> Magda Mandić</a:t>
            </a:r>
            <a:r>
              <a:rPr lang="en-US" sz="3600" b="1" baseline="30000" dirty="0" smtClean="0">
                <a:latin typeface="Times New Roman" pitchFamily="18" charset="0"/>
                <a:cs typeface="Times New Roman" pitchFamily="18" charset="0"/>
              </a:rPr>
              <a:t>1</a:t>
            </a:r>
            <a:r>
              <a:rPr lang="hr-HR" sz="3600" b="1" baseline="30000" dirty="0" smtClean="0">
                <a:latin typeface="Times New Roman" pitchFamily="18" charset="0"/>
                <a:cs typeface="Times New Roman" pitchFamily="18" charset="0"/>
              </a:rPr>
              <a:t> </a:t>
            </a:r>
            <a:r>
              <a:rPr lang="hr-HR" sz="3600" dirty="0" smtClean="0">
                <a:solidFill>
                  <a:srgbClr val="7030A0"/>
                </a:solidFill>
                <a:latin typeface="Times New Roman" pitchFamily="18" charset="0"/>
                <a:cs typeface="Times New Roman" pitchFamily="18" charset="0"/>
              </a:rPr>
              <a:t> (</a:t>
            </a:r>
            <a:r>
              <a:rPr lang="de-DE" sz="3600" i="1" dirty="0" smtClean="0">
                <a:solidFill>
                  <a:srgbClr val="7030A0"/>
                </a:solidFill>
                <a:latin typeface="Times New Roman" pitchFamily="18" charset="0"/>
                <a:cs typeface="Times New Roman" pitchFamily="18" charset="0"/>
              </a:rPr>
              <a:t>mmandic@phy.uniri.h</a:t>
            </a:r>
            <a:r>
              <a:rPr lang="hr-HR" sz="3600" i="1" dirty="0" smtClean="0">
                <a:solidFill>
                  <a:srgbClr val="7030A0"/>
                </a:solidFill>
                <a:latin typeface="Times New Roman" pitchFamily="18" charset="0"/>
                <a:cs typeface="Times New Roman" pitchFamily="18" charset="0"/>
              </a:rPr>
              <a:t>r)</a:t>
            </a:r>
            <a:r>
              <a:rPr lang="en-US" sz="3600" b="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Andrej Mihevc</a:t>
            </a:r>
            <a:r>
              <a:rPr lang="en-US" sz="3600" baseline="30000" dirty="0" smtClean="0">
                <a:latin typeface="Times New Roman" pitchFamily="18" charset="0"/>
                <a:cs typeface="Times New Roman" pitchFamily="18" charset="0"/>
              </a:rPr>
              <a:t>2</a:t>
            </a:r>
            <a:r>
              <a:rPr lang="en-US" sz="3600" dirty="0" smtClean="0">
                <a:latin typeface="Times New Roman" pitchFamily="18" charset="0"/>
                <a:cs typeface="Times New Roman" pitchFamily="18" charset="0"/>
              </a:rPr>
              <a:t>, Albrecht Leis</a:t>
            </a:r>
            <a:r>
              <a:rPr lang="en-US" sz="3600" baseline="30000" dirty="0" smtClean="0">
                <a:latin typeface="Times New Roman" pitchFamily="18" charset="0"/>
                <a:cs typeface="Times New Roman" pitchFamily="18" charset="0"/>
              </a:rPr>
              <a:t>3</a:t>
            </a:r>
            <a:r>
              <a:rPr lang="en-US" sz="3600" dirty="0" smtClean="0">
                <a:latin typeface="Times New Roman" pitchFamily="18" charset="0"/>
                <a:cs typeface="Times New Roman" pitchFamily="18" charset="0"/>
              </a:rPr>
              <a:t>, Ines Krajcar Bronić</a:t>
            </a:r>
            <a:r>
              <a:rPr lang="en-US" sz="3600" baseline="30000" dirty="0" smtClean="0">
                <a:latin typeface="Times New Roman" pitchFamily="18" charset="0"/>
                <a:cs typeface="Times New Roman" pitchFamily="18" charset="0"/>
              </a:rPr>
              <a:t>4</a:t>
            </a:r>
            <a:endParaRPr lang="en-US" sz="3600" dirty="0" smtClean="0">
              <a:latin typeface="Times New Roman" pitchFamily="18" charset="0"/>
              <a:cs typeface="Times New Roman" pitchFamily="18" charset="0"/>
            </a:endParaRPr>
          </a:p>
          <a:p>
            <a:pPr algn="ctr"/>
            <a:r>
              <a:rPr lang="en-US" sz="3200" i="1" baseline="30000" dirty="0" smtClean="0">
                <a:latin typeface="Times New Roman" pitchFamily="18" charset="0"/>
                <a:cs typeface="Times New Roman" pitchFamily="18" charset="0"/>
              </a:rPr>
              <a:t>1</a:t>
            </a:r>
            <a:r>
              <a:rPr lang="en-US" sz="3200" i="1" dirty="0" smtClean="0">
                <a:latin typeface="Times New Roman" pitchFamily="18" charset="0"/>
                <a:cs typeface="Times New Roman" pitchFamily="18" charset="0"/>
              </a:rPr>
              <a:t> Department of Physics, University of Rijeka, Rijeka, Croatia; </a:t>
            </a:r>
            <a:r>
              <a:rPr lang="en-US" sz="3200" i="1" baseline="30000" dirty="0" smtClean="0">
                <a:latin typeface="Times New Roman" pitchFamily="18" charset="0"/>
                <a:cs typeface="Times New Roman" pitchFamily="18" charset="0"/>
              </a:rPr>
              <a:t>2</a:t>
            </a:r>
            <a:r>
              <a:rPr lang="en-US" sz="3200" i="1" dirty="0" smtClean="0">
                <a:latin typeface="Times New Roman" pitchFamily="18" charset="0"/>
                <a:cs typeface="Times New Roman" pitchFamily="18" charset="0"/>
              </a:rPr>
              <a:t>Karst Research Institute, Postojna, Slovenia;</a:t>
            </a:r>
            <a:endParaRPr lang="en-US" sz="3200" dirty="0" smtClean="0">
              <a:latin typeface="Times New Roman" pitchFamily="18" charset="0"/>
              <a:cs typeface="Times New Roman" pitchFamily="18" charset="0"/>
            </a:endParaRPr>
          </a:p>
          <a:p>
            <a:pPr algn="ctr"/>
            <a:r>
              <a:rPr lang="en-US" sz="3200" i="1" baseline="30000" dirty="0" smtClean="0">
                <a:latin typeface="Times New Roman" pitchFamily="18" charset="0"/>
                <a:cs typeface="Times New Roman" pitchFamily="18" charset="0"/>
              </a:rPr>
              <a:t>3</a:t>
            </a:r>
            <a:r>
              <a:rPr lang="en-US" sz="3200" i="1" dirty="0" smtClean="0">
                <a:latin typeface="Times New Roman" pitchFamily="18" charset="0"/>
                <a:cs typeface="Times New Roman" pitchFamily="18" charset="0"/>
              </a:rPr>
              <a:t>Joanneum Research Institute, Graz, Austria; </a:t>
            </a:r>
            <a:r>
              <a:rPr lang="de-DE" sz="3200" i="1" baseline="30000" dirty="0" smtClean="0">
                <a:latin typeface="Times New Roman" pitchFamily="18" charset="0"/>
                <a:cs typeface="Times New Roman" pitchFamily="18" charset="0"/>
              </a:rPr>
              <a:t>4</a:t>
            </a:r>
            <a:r>
              <a:rPr lang="de-DE" sz="3200" i="1" dirty="0" smtClean="0">
                <a:latin typeface="Times New Roman" pitchFamily="18" charset="0"/>
                <a:cs typeface="Times New Roman" pitchFamily="18" charset="0"/>
              </a:rPr>
              <a:t>Ruđer Bošković Institute, Zagreb, Croatia</a:t>
            </a:r>
            <a:endParaRPr lang="en-US" sz="3200" dirty="0" smtClean="0">
              <a:latin typeface="Times New Roman" pitchFamily="18" charset="0"/>
              <a:cs typeface="Times New Roman" pitchFamily="18" charset="0"/>
            </a:endParaRPr>
          </a:p>
        </p:txBody>
      </p:sp>
      <p:sp>
        <p:nvSpPr>
          <p:cNvPr id="419" name="TextBox 418"/>
          <p:cNvSpPr txBox="1"/>
          <p:nvPr/>
        </p:nvSpPr>
        <p:spPr>
          <a:xfrm>
            <a:off x="4754562" y="13060362"/>
            <a:ext cx="7010400" cy="584775"/>
          </a:xfrm>
          <a:prstGeom prst="rect">
            <a:avLst/>
          </a:prstGeom>
          <a:noFill/>
        </p:spPr>
        <p:txBody>
          <a:bodyPr wrap="square" rtlCol="0">
            <a:spAutoFit/>
          </a:bodyPr>
          <a:lstStyle/>
          <a:p>
            <a:r>
              <a:rPr lang="en-US" sz="3200" b="1" dirty="0">
                <a:latin typeface="Times New Roman" pitchFamily="18" charset="0"/>
                <a:cs typeface="Times New Roman" pitchFamily="18" charset="0"/>
              </a:rPr>
              <a:t>Results and discussion</a:t>
            </a:r>
            <a:endParaRPr lang="en-US" sz="3200" dirty="0">
              <a:latin typeface="Times New Roman" pitchFamily="18" charset="0"/>
              <a:cs typeface="Times New Roman" pitchFamily="18" charset="0"/>
            </a:endParaRPr>
          </a:p>
        </p:txBody>
      </p:sp>
      <p:grpSp>
        <p:nvGrpSpPr>
          <p:cNvPr id="421" name="Group 420"/>
          <p:cNvGrpSpPr/>
          <p:nvPr/>
        </p:nvGrpSpPr>
        <p:grpSpPr>
          <a:xfrm>
            <a:off x="715962" y="18958301"/>
            <a:ext cx="6019802" cy="6675061"/>
            <a:chOff x="1624769" y="21330606"/>
            <a:chExt cx="5798892" cy="6230010"/>
          </a:xfrm>
        </p:grpSpPr>
        <p:pic>
          <p:nvPicPr>
            <p:cNvPr id="50584" name="Picture 408" descr="Air T"/>
            <p:cNvPicPr>
              <a:picLocks noChangeAspect="1" noChangeArrowheads="1"/>
            </p:cNvPicPr>
            <p:nvPr/>
          </p:nvPicPr>
          <p:blipFill>
            <a:blip r:embed="rId2" cstate="print"/>
            <a:srcRect l="7962" t="7207" r="16241" b="2252"/>
            <a:stretch>
              <a:fillRect/>
            </a:stretch>
          </p:blipFill>
          <p:spPr bwMode="auto">
            <a:xfrm>
              <a:off x="1624769" y="21330606"/>
              <a:ext cx="5652083" cy="4773097"/>
            </a:xfrm>
            <a:prstGeom prst="rect">
              <a:avLst/>
            </a:prstGeom>
            <a:noFill/>
            <a:ln w="9525">
              <a:noFill/>
              <a:miter lim="800000"/>
              <a:headEnd/>
              <a:tailEnd/>
            </a:ln>
          </p:spPr>
        </p:pic>
        <p:sp>
          <p:nvSpPr>
            <p:cNvPr id="420" name="TextBox 419"/>
            <p:cNvSpPr txBox="1"/>
            <p:nvPr/>
          </p:nvSpPr>
          <p:spPr>
            <a:xfrm>
              <a:off x="1624771" y="26095611"/>
              <a:ext cx="5798890" cy="1465005"/>
            </a:xfrm>
            <a:prstGeom prst="rect">
              <a:avLst/>
            </a:prstGeom>
            <a:noFill/>
          </p:spPr>
          <p:txBody>
            <a:bodyPr wrap="square" rtlCol="0">
              <a:spAutoFit/>
            </a:bodyPr>
            <a:lstStyle/>
            <a:p>
              <a:pPr algn="just"/>
              <a:r>
                <a:rPr lang="en-US" sz="2400" b="1" i="1" dirty="0">
                  <a:latin typeface="Times New Roman" pitchFamily="18" charset="0"/>
                  <a:cs typeface="Times New Roman" pitchFamily="18" charset="0"/>
                </a:rPr>
                <a:t>Figure </a:t>
              </a:r>
              <a:r>
                <a:rPr lang="en-US" sz="2400" b="1" i="1" dirty="0" smtClean="0">
                  <a:latin typeface="Times New Roman" pitchFamily="18" charset="0"/>
                  <a:cs typeface="Times New Roman" pitchFamily="18" charset="0"/>
                </a:rPr>
                <a:t>3</a:t>
              </a:r>
              <a:r>
                <a:rPr lang="hr-HR" sz="2400" b="1"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Air </a:t>
              </a:r>
              <a:r>
                <a:rPr lang="en-US" sz="2400" i="1" dirty="0">
                  <a:latin typeface="Times New Roman" pitchFamily="18" charset="0"/>
                  <a:cs typeface="Times New Roman" pitchFamily="18" charset="0"/>
                </a:rPr>
                <a:t>temperatures on sampling locations in Postojna cave, together with data from Slovenian meteorological survey for Postojna during sampling period (step line</a:t>
              </a:r>
              <a:r>
                <a:rPr lang="en-US" sz="2400" i="1"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grpSp>
      <p:grpSp>
        <p:nvGrpSpPr>
          <p:cNvPr id="59" name="Group 58"/>
          <p:cNvGrpSpPr/>
          <p:nvPr/>
        </p:nvGrpSpPr>
        <p:grpSpPr>
          <a:xfrm>
            <a:off x="6735762" y="14286765"/>
            <a:ext cx="6781800" cy="5783997"/>
            <a:chOff x="6735762" y="13288962"/>
            <a:chExt cx="6781800" cy="5783997"/>
          </a:xfrm>
        </p:grpSpPr>
        <p:pic>
          <p:nvPicPr>
            <p:cNvPr id="50585" name="Picture 409" descr="Driprate precipitation"/>
            <p:cNvPicPr>
              <a:picLocks noChangeAspect="1" noChangeArrowheads="1"/>
            </p:cNvPicPr>
            <p:nvPr/>
          </p:nvPicPr>
          <p:blipFill>
            <a:blip r:embed="rId3" cstate="print"/>
            <a:srcRect l="5206" t="8376" b="2252"/>
            <a:stretch>
              <a:fillRect/>
            </a:stretch>
          </p:blipFill>
          <p:spPr bwMode="auto">
            <a:xfrm>
              <a:off x="6735762" y="13288962"/>
              <a:ext cx="6781800" cy="4901464"/>
            </a:xfrm>
            <a:prstGeom prst="rect">
              <a:avLst/>
            </a:prstGeom>
            <a:noFill/>
            <a:ln w="9525">
              <a:noFill/>
              <a:miter lim="800000"/>
              <a:headEnd/>
              <a:tailEnd/>
            </a:ln>
          </p:spPr>
        </p:pic>
        <p:sp>
          <p:nvSpPr>
            <p:cNvPr id="50587" name="Rectangle 411"/>
            <p:cNvSpPr>
              <a:spLocks noChangeArrowheads="1"/>
            </p:cNvSpPr>
            <p:nvPr/>
          </p:nvSpPr>
          <p:spPr bwMode="auto">
            <a:xfrm>
              <a:off x="7421562" y="18241962"/>
              <a:ext cx="5410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Figure 4. </a:t>
              </a:r>
              <a:r>
                <a:rPr kumimoji="0" lang="en-US" sz="2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Monthly precipitation amount (—) and drip rate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grpSp>
      <p:pic>
        <p:nvPicPr>
          <p:cNvPr id="50588" name="Picture 412" descr="drip rate &amp; precip1"/>
          <p:cNvPicPr>
            <a:picLocks noChangeAspect="1" noChangeArrowheads="1"/>
          </p:cNvPicPr>
          <p:nvPr/>
        </p:nvPicPr>
        <p:blipFill>
          <a:blip r:embed="rId4" cstate="print"/>
          <a:srcRect l="6667" t="8521" r="11429" b="2242"/>
          <a:stretch>
            <a:fillRect/>
          </a:stretch>
        </p:blipFill>
        <p:spPr bwMode="auto">
          <a:xfrm>
            <a:off x="13921422" y="17632362"/>
            <a:ext cx="5834664" cy="4495800"/>
          </a:xfrm>
          <a:prstGeom prst="rect">
            <a:avLst/>
          </a:prstGeom>
          <a:noFill/>
          <a:ln w="9525">
            <a:noFill/>
            <a:miter lim="800000"/>
            <a:headEnd/>
            <a:tailEnd/>
          </a:ln>
        </p:spPr>
      </p:pic>
      <p:sp>
        <p:nvSpPr>
          <p:cNvPr id="50589" name="Rectangle 413"/>
          <p:cNvSpPr>
            <a:spLocks noChangeArrowheads="1"/>
          </p:cNvSpPr>
          <p:nvPr/>
        </p:nvSpPr>
        <p:spPr bwMode="auto">
          <a:xfrm>
            <a:off x="14279562" y="22128162"/>
            <a:ext cx="5562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5. </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Dependence of calcium ion concentration on drip rate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0593" name="Rectangle 417"/>
          <p:cNvSpPr>
            <a:spLocks noChangeArrowheads="1"/>
          </p:cNvSpPr>
          <p:nvPr/>
        </p:nvSpPr>
        <p:spPr bwMode="auto">
          <a:xfrm>
            <a:off x="0" y="0"/>
            <a:ext cx="32369125"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0596" name="Rectangle 420"/>
          <p:cNvSpPr>
            <a:spLocks noChangeArrowheads="1"/>
          </p:cNvSpPr>
          <p:nvPr/>
        </p:nvSpPr>
        <p:spPr bwMode="auto">
          <a:xfrm>
            <a:off x="0" y="0"/>
            <a:ext cx="32369125"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0595" name="Picture 419" descr="cond driprate"/>
          <p:cNvPicPr>
            <a:picLocks noChangeAspect="1" noChangeArrowheads="1"/>
          </p:cNvPicPr>
          <p:nvPr/>
        </p:nvPicPr>
        <p:blipFill>
          <a:blip r:embed="rId5" cstate="print"/>
          <a:srcRect l="7278" t="7657" r="10759"/>
          <a:stretch>
            <a:fillRect/>
          </a:stretch>
        </p:blipFill>
        <p:spPr bwMode="auto">
          <a:xfrm>
            <a:off x="792162" y="26319162"/>
            <a:ext cx="5791200" cy="4582263"/>
          </a:xfrm>
          <a:prstGeom prst="rect">
            <a:avLst/>
          </a:prstGeom>
          <a:noFill/>
        </p:spPr>
      </p:pic>
      <p:sp>
        <p:nvSpPr>
          <p:cNvPr id="50597" name="Rectangle 421"/>
          <p:cNvSpPr>
            <a:spLocks noChangeArrowheads="1"/>
          </p:cNvSpPr>
          <p:nvPr/>
        </p:nvSpPr>
        <p:spPr bwMode="auto">
          <a:xfrm>
            <a:off x="1096962" y="30891162"/>
            <a:ext cx="5181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8. </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Correlations of mean annual conductivity and drip rate</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50599" name="Rectangle 423"/>
          <p:cNvSpPr>
            <a:spLocks noChangeArrowheads="1"/>
          </p:cNvSpPr>
          <p:nvPr/>
        </p:nvSpPr>
        <p:spPr bwMode="auto">
          <a:xfrm>
            <a:off x="0" y="-2232"/>
            <a:ext cx="18473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sz="2400" dirty="0">
              <a:latin typeface="Times New Roman" pitchFamily="18" charset="0"/>
              <a:cs typeface="Times New Roman" pitchFamily="18" charset="0"/>
            </a:endParaRPr>
          </a:p>
        </p:txBody>
      </p:sp>
      <p:pic>
        <p:nvPicPr>
          <p:cNvPr id="50598" name="Picture 422" descr="Isat ph"/>
          <p:cNvPicPr>
            <a:picLocks noChangeAspect="1" noChangeArrowheads="1"/>
          </p:cNvPicPr>
          <p:nvPr/>
        </p:nvPicPr>
        <p:blipFill>
          <a:blip r:embed="rId6" cstate="print"/>
          <a:srcRect l="7443" t="7658" r="11974" b="2702"/>
          <a:stretch>
            <a:fillRect/>
          </a:stretch>
        </p:blipFill>
        <p:spPr bwMode="auto">
          <a:xfrm>
            <a:off x="7192962" y="26284951"/>
            <a:ext cx="5715000" cy="4568111"/>
          </a:xfrm>
          <a:prstGeom prst="rect">
            <a:avLst/>
          </a:prstGeom>
          <a:noFill/>
        </p:spPr>
      </p:pic>
      <p:sp>
        <p:nvSpPr>
          <p:cNvPr id="50600" name="Rectangle 424"/>
          <p:cNvSpPr>
            <a:spLocks noChangeArrowheads="1"/>
          </p:cNvSpPr>
          <p:nvPr/>
        </p:nvSpPr>
        <p:spPr bwMode="auto">
          <a:xfrm>
            <a:off x="7497762" y="30898365"/>
            <a:ext cx="5638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9. </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Relation between </a:t>
            </a:r>
            <a:r>
              <a:rPr kumimoji="0" lang="en-US" sz="24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a:t>
            </a:r>
            <a:r>
              <a:rPr kumimoji="0" lang="en-US" sz="2400" b="0" i="1"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sat</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a:t>
            </a:r>
            <a:r>
              <a:rPr kumimoji="0" lang="en-US" sz="24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pH.</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Red line presents equilibrium solution, </a:t>
            </a:r>
            <a:r>
              <a:rPr kumimoji="0" lang="en-US" sz="24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a:t>
            </a:r>
            <a:r>
              <a:rPr kumimoji="0" lang="en-US" sz="2400" b="0" i="1"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sat</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1.</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84" name="Group 83"/>
          <p:cNvGrpSpPr/>
          <p:nvPr/>
        </p:nvGrpSpPr>
        <p:grpSpPr>
          <a:xfrm>
            <a:off x="868362" y="4748063"/>
            <a:ext cx="11740073" cy="6623214"/>
            <a:chOff x="868362" y="5211762"/>
            <a:chExt cx="11740073" cy="6623214"/>
          </a:xfrm>
        </p:grpSpPr>
        <p:pic>
          <p:nvPicPr>
            <p:cNvPr id="408" name="Picture 407" descr="figure 1.wmf"/>
            <p:cNvPicPr>
              <a:picLocks noChangeAspect="1"/>
            </p:cNvPicPr>
            <p:nvPr/>
          </p:nvPicPr>
          <p:blipFill>
            <a:blip r:embed="rId7" cstate="print"/>
            <a:stretch>
              <a:fillRect/>
            </a:stretch>
          </p:blipFill>
          <p:spPr>
            <a:xfrm>
              <a:off x="944562" y="6049962"/>
              <a:ext cx="11663873" cy="5164090"/>
            </a:xfrm>
            <a:prstGeom prst="rect">
              <a:avLst/>
            </a:prstGeom>
          </p:spPr>
        </p:pic>
        <p:sp>
          <p:nvSpPr>
            <p:cNvPr id="50580" name="Rectangle 404"/>
            <p:cNvSpPr>
              <a:spLocks noChangeArrowheads="1"/>
            </p:cNvSpPr>
            <p:nvPr/>
          </p:nvSpPr>
          <p:spPr bwMode="auto">
            <a:xfrm>
              <a:off x="6872921" y="10634647"/>
              <a:ext cx="5644073"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1. Map of Europe with position of Slovenia (left); (right) map of Slovenia with Postojna Karst area (darker shadowed area). The boundary of the Dinaric karst (</a:t>
              </a:r>
              <a:r>
                <a:rPr kumimoji="0" lang="en-US" sz="1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en-US" sz="1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shown (Gams, 1974).</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1" name="TextBox 410"/>
            <p:cNvSpPr txBox="1"/>
            <p:nvPr/>
          </p:nvSpPr>
          <p:spPr>
            <a:xfrm>
              <a:off x="868362" y="5211762"/>
              <a:ext cx="9144000" cy="584775"/>
            </a:xfrm>
            <a:prstGeom prst="rect">
              <a:avLst/>
            </a:prstGeom>
            <a:noFill/>
          </p:spPr>
          <p:txBody>
            <a:bodyPr wrap="square" rtlCol="0">
              <a:spAutoFit/>
            </a:bodyPr>
            <a:lstStyle/>
            <a:p>
              <a:r>
                <a:rPr lang="hr-HR" sz="3200" b="1" dirty="0" err="1" smtClean="0">
                  <a:latin typeface="Times New Roman" pitchFamily="18" charset="0"/>
                  <a:cs typeface="Times New Roman" pitchFamily="18" charset="0"/>
                </a:rPr>
                <a:t>Location</a:t>
              </a:r>
              <a:r>
                <a:rPr lang="hr-HR" sz="3200" b="1" dirty="0" smtClean="0">
                  <a:latin typeface="Times New Roman" pitchFamily="18" charset="0"/>
                  <a:cs typeface="Times New Roman" pitchFamily="18" charset="0"/>
                </a:rPr>
                <a:t> </a:t>
              </a:r>
              <a:r>
                <a:rPr lang="hr-HR" sz="3200" b="1" dirty="0" err="1" smtClean="0">
                  <a:latin typeface="Times New Roman" pitchFamily="18" charset="0"/>
                  <a:cs typeface="Times New Roman" pitchFamily="18" charset="0"/>
                </a:rPr>
                <a:t>description</a:t>
              </a:r>
              <a:endParaRPr lang="en-US" sz="3200" b="1" dirty="0">
                <a:latin typeface="Times New Roman" pitchFamily="18" charset="0"/>
                <a:cs typeface="Times New Roman" pitchFamily="18" charset="0"/>
              </a:endParaRPr>
            </a:p>
          </p:txBody>
        </p:sp>
      </p:grpSp>
      <p:sp>
        <p:nvSpPr>
          <p:cNvPr id="50601" name="Rectangle 425"/>
          <p:cNvSpPr>
            <a:spLocks noChangeArrowheads="1"/>
          </p:cNvSpPr>
          <p:nvPr/>
        </p:nvSpPr>
        <p:spPr bwMode="auto">
          <a:xfrm>
            <a:off x="1325562" y="11314965"/>
            <a:ext cx="10744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fontAlgn="base">
              <a:spcBef>
                <a:spcPct val="0"/>
              </a:spcBef>
              <a:spcAft>
                <a:spcPct val="0"/>
              </a:spcAft>
            </a:pPr>
            <a:r>
              <a:rPr kumimoji="0" lang="hr-HR" sz="2400" b="0" i="0" u="none" strike="noStrike" cap="none" normalizeH="0" baseline="0" dirty="0" smtClean="0">
                <a:ln>
                  <a:noFill/>
                </a:ln>
                <a:effectLst/>
                <a:latin typeface="Times New Roman" pitchFamily="18" charset="0"/>
                <a:ea typeface="Calibri" pitchFamily="34" charset="0"/>
                <a:cs typeface="Times New Roman" pitchFamily="18" charset="0"/>
              </a:rPr>
              <a:t>Postojna Cave is the largest cave in Postojna Karst area </a:t>
            </a:r>
            <a:r>
              <a:rPr kumimoji="0" lang="hr-HR" sz="2400" b="1" i="0" u="none" strike="noStrike" cap="none" normalizeH="0" baseline="0" dirty="0" smtClean="0">
                <a:ln>
                  <a:noFill/>
                </a:ln>
                <a:effectLst/>
                <a:latin typeface="Times New Roman" pitchFamily="18" charset="0"/>
                <a:ea typeface="Calibri" pitchFamily="34" charset="0"/>
                <a:cs typeface="Times New Roman" pitchFamily="18" charset="0"/>
              </a:rPr>
              <a:t>(Figure 1)</a:t>
            </a:r>
            <a:r>
              <a:rPr kumimoji="0" lang="hr-HR" sz="2400" b="0" i="0" u="none" strike="noStrike" cap="none" normalizeH="0" baseline="0" dirty="0" smtClean="0">
                <a:ln>
                  <a:noFill/>
                </a:ln>
                <a:effectLst/>
                <a:latin typeface="Times New Roman" pitchFamily="18" charset="0"/>
                <a:ea typeface="Calibri" pitchFamily="34" charset="0"/>
                <a:cs typeface="Times New Roman" pitchFamily="18" charset="0"/>
              </a:rPr>
              <a:t>. </a:t>
            </a:r>
            <a:r>
              <a:rPr lang="hr-HR" sz="2400" dirty="0" smtClean="0">
                <a:latin typeface="Times New Roman" pitchFamily="18" charset="0"/>
                <a:cs typeface="Times New Roman" pitchFamily="18" charset="0"/>
              </a:rPr>
              <a:t>It </a:t>
            </a:r>
            <a:r>
              <a:rPr lang="en-US" sz="2400" dirty="0" smtClean="0">
                <a:latin typeface="Times New Roman" pitchFamily="18" charset="0"/>
                <a:cs typeface="Times New Roman" pitchFamily="18" charset="0"/>
              </a:rPr>
              <a:t>is one of the most famous karst caves in South Eastern Europe. </a:t>
            </a:r>
            <a:endParaRPr kumimoji="0" lang="en-US" sz="2400" b="0" i="0" u="none" strike="noStrike" cap="none" normalizeH="0" baseline="0" dirty="0" smtClean="0">
              <a:ln>
                <a:noFill/>
              </a:ln>
              <a:effectLst/>
              <a:latin typeface="Times New Roman" pitchFamily="18" charset="0"/>
              <a:cs typeface="Times New Roman" pitchFamily="18" charset="0"/>
            </a:endParaRPr>
          </a:p>
        </p:txBody>
      </p:sp>
      <p:sp>
        <p:nvSpPr>
          <p:cNvPr id="50604" name="Rectangle 428"/>
          <p:cNvSpPr>
            <a:spLocks noChangeArrowheads="1"/>
          </p:cNvSpPr>
          <p:nvPr/>
        </p:nvSpPr>
        <p:spPr bwMode="auto">
          <a:xfrm>
            <a:off x="944562" y="14205624"/>
            <a:ext cx="5638800"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fontAlgn="base">
              <a:spcBef>
                <a:spcPct val="0"/>
              </a:spcBef>
              <a:spcAft>
                <a:spcPct val="0"/>
              </a:spcAft>
            </a:pPr>
            <a:r>
              <a:rPr kumimoji="0" lang="en-US" sz="2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Air temperature </a:t>
            </a:r>
            <a:r>
              <a:rPr kumimoji="0" lang="en-US" sz="26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(Figure 3) </a:t>
            </a:r>
            <a:r>
              <a:rPr kumimoji="0" lang="en-US" sz="2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within the Cave varies slightly around 10 ºC, which is close to the mean air temperature measured at the meteorological station during last decade (9.7 ± 0.5 ºC). Variations around the mean </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are larger at locations closer to the entrance to the </a:t>
            </a:r>
            <a:r>
              <a:rPr lang="en-US" sz="2600" dirty="0">
                <a:latin typeface="Times New Roman" pitchFamily="18" charset="0"/>
                <a:ea typeface="Calibri" pitchFamily="34" charset="0"/>
                <a:cs typeface="Times New Roman" pitchFamily="18" charset="0"/>
              </a:rPr>
              <a:t>Cave. Drip water temperature also slightly varies around 10 ºC, while the river water follows more closely the outside air temperature. </a:t>
            </a:r>
            <a:endParaRPr kumimoji="0" lang="en-US" sz="2600" b="0" i="0" u="none" strike="noStrike" cap="none" normalizeH="0" baseline="0" dirty="0" smtClean="0">
              <a:ln>
                <a:noFill/>
              </a:ln>
              <a:effectLst/>
              <a:latin typeface="Arial" pitchFamily="34" charset="0"/>
              <a:cs typeface="Arial" pitchFamily="34" charset="0"/>
            </a:endParaRPr>
          </a:p>
        </p:txBody>
      </p:sp>
      <p:sp>
        <p:nvSpPr>
          <p:cNvPr id="50605" name="Rectangle 429"/>
          <p:cNvSpPr>
            <a:spLocks noChangeArrowheads="1"/>
          </p:cNvSpPr>
          <p:nvPr/>
        </p:nvSpPr>
        <p:spPr bwMode="auto">
          <a:xfrm>
            <a:off x="14127162" y="14203362"/>
            <a:ext cx="5410200"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fontAlgn="base">
              <a:spcBef>
                <a:spcPct val="0"/>
              </a:spcBef>
              <a:spcAft>
                <a:spcPct val="0"/>
              </a:spcAft>
            </a:pP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Relation of calcium ion concentration and drip rate is different for different locations </a:t>
            </a:r>
            <a:r>
              <a:rPr kumimoji="0" lang="en-US"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5</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600" dirty="0" smtClean="0">
                <a:latin typeface="Times New Roman" pitchFamily="18" charset="0"/>
                <a:cs typeface="Times New Roman" pitchFamily="18" charset="0"/>
              </a:rPr>
              <a:t>Locations  07, 08 and 09: drip rate has large variations, but calcium concentration is stable</a:t>
            </a:r>
            <a:r>
              <a:rPr lang="hr-HR" sz="26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Location 02: large variation of calcium ion concentration,</a:t>
            </a:r>
            <a:r>
              <a:rPr lang="hr-HR" sz="26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but the drip rate is constant and low. </a:t>
            </a:r>
            <a:endParaRPr kumimoji="0" lang="en-US" sz="26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50590" name="Picture 414" descr="Ca caprock"/>
          <p:cNvPicPr>
            <a:picLocks noChangeAspect="1" noChangeArrowheads="1"/>
          </p:cNvPicPr>
          <p:nvPr/>
        </p:nvPicPr>
        <p:blipFill>
          <a:blip r:embed="rId8" cstate="print"/>
          <a:srcRect l="7619" t="8072" r="11429" b="2242"/>
          <a:stretch>
            <a:fillRect/>
          </a:stretch>
        </p:blipFill>
        <p:spPr bwMode="auto">
          <a:xfrm>
            <a:off x="20063142" y="14896782"/>
            <a:ext cx="5436855" cy="4267200"/>
          </a:xfrm>
          <a:prstGeom prst="rect">
            <a:avLst/>
          </a:prstGeom>
          <a:noFill/>
          <a:ln w="9525">
            <a:noFill/>
            <a:miter lim="800000"/>
            <a:headEnd/>
            <a:tailEnd/>
          </a:ln>
        </p:spPr>
      </p:pic>
      <p:sp>
        <p:nvSpPr>
          <p:cNvPr id="50591" name="Rectangle 415"/>
          <p:cNvSpPr>
            <a:spLocks noChangeArrowheads="1"/>
          </p:cNvSpPr>
          <p:nvPr/>
        </p:nvSpPr>
        <p:spPr bwMode="auto">
          <a:xfrm>
            <a:off x="20680362" y="19163982"/>
            <a:ext cx="5029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6. </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Mean values of calcium ion concentration </a:t>
            </a:r>
            <a:r>
              <a:rPr kumimoji="0" lang="hr-HR"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vs. </a:t>
            </a:r>
            <a:r>
              <a:rPr kumimoji="0" lang="en-US" sz="24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caprock</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thickness.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0606" name="Rectangle 430"/>
          <p:cNvSpPr>
            <a:spLocks noChangeArrowheads="1"/>
          </p:cNvSpPr>
          <p:nvPr/>
        </p:nvSpPr>
        <p:spPr bwMode="auto">
          <a:xfrm>
            <a:off x="20360322" y="20223162"/>
            <a:ext cx="5181600" cy="24929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Higher calcium concentration is determined at outer locations (01, 02, 03 and 04)</a:t>
            </a:r>
            <a:r>
              <a:rPr kumimoji="0" lang="hr-HR" sz="26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hr-HR" sz="2600" b="0" i="0" u="none" strike="noStrike" cap="none" normalizeH="0" baseline="0" dirty="0" err="1" smtClean="0">
                <a:ln>
                  <a:noFill/>
                </a:ln>
                <a:effectLst/>
                <a:latin typeface="Times New Roman" pitchFamily="18" charset="0"/>
                <a:ea typeface="Calibri" pitchFamily="34" charset="0"/>
                <a:cs typeface="Times New Roman" pitchFamily="18" charset="0"/>
              </a:rPr>
              <a:t>than</a:t>
            </a:r>
            <a:r>
              <a:rPr kumimoji="0" lang="hr-HR" sz="2600" b="0" i="0" u="none" strike="noStrike" cap="none" normalizeH="0" baseline="0" dirty="0" smtClean="0">
                <a:ln>
                  <a:noFill/>
                </a:ln>
                <a:effectLst/>
                <a:latin typeface="Times New Roman" pitchFamily="18" charset="0"/>
                <a:ea typeface="Calibri" pitchFamily="34" charset="0"/>
                <a:cs typeface="Times New Roman" pitchFamily="18" charset="0"/>
              </a:rPr>
              <a:t> a</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t inner</a:t>
            </a:r>
            <a:r>
              <a:rPr kumimoji="0" lang="hr-HR" sz="2600" b="0" i="0" u="none" strike="noStrike" cap="none" normalizeH="0" dirty="0" smtClean="0">
                <a:ln>
                  <a:noFill/>
                </a:ln>
                <a:effectLst/>
                <a:latin typeface="Times New Roman" pitchFamily="18" charset="0"/>
                <a:ea typeface="Calibri" pitchFamily="34" charset="0"/>
                <a:cs typeface="Times New Roman" pitchFamily="18" charset="0"/>
              </a:rPr>
              <a:t> </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locations (06, 07, 08, 09)</a:t>
            </a:r>
            <a:r>
              <a:rPr kumimoji="0" lang="hr-HR" sz="2600" b="0" i="0" u="none" strike="noStrike" cap="none" normalizeH="0" baseline="0" dirty="0" smtClean="0">
                <a:ln>
                  <a:noFill/>
                </a:ln>
                <a:effectLst/>
                <a:latin typeface="Times New Roman" pitchFamily="18" charset="0"/>
                <a:ea typeface="Calibri" pitchFamily="34" charset="0"/>
                <a:cs typeface="Times New Roman" pitchFamily="18" charset="0"/>
              </a:rPr>
              <a:t>.</a:t>
            </a:r>
            <a:r>
              <a:rPr kumimoji="0" lang="hr-HR" sz="2600" b="0" i="0" u="none" strike="noStrike" cap="none" normalizeH="0" dirty="0" smtClean="0">
                <a:ln>
                  <a:noFill/>
                </a:ln>
                <a:effectLst/>
                <a:latin typeface="Times New Roman" pitchFamily="18" charset="0"/>
                <a:ea typeface="Calibri" pitchFamily="34" charset="0"/>
                <a:cs typeface="Times New Roman" pitchFamily="18" charset="0"/>
              </a:rPr>
              <a:t> Ca concentration does not depend on the caprock thickness (</a:t>
            </a:r>
            <a:r>
              <a:rPr kumimoji="0" lang="hr-HR" sz="2600" b="1" i="0" u="none" strike="noStrike" cap="none" normalizeH="0" dirty="0" smtClean="0">
                <a:ln>
                  <a:noFill/>
                </a:ln>
                <a:effectLst/>
                <a:latin typeface="Times New Roman" pitchFamily="18" charset="0"/>
                <a:ea typeface="Calibri" pitchFamily="34" charset="0"/>
                <a:cs typeface="Times New Roman" pitchFamily="18" charset="0"/>
              </a:rPr>
              <a:t>Figure 6</a:t>
            </a:r>
            <a:r>
              <a:rPr kumimoji="0" lang="hr-HR" sz="2600" b="0" i="0" u="none" strike="noStrike" cap="none" normalizeH="0" dirty="0" smtClean="0">
                <a:ln>
                  <a:noFill/>
                </a:ln>
                <a:effectLst/>
                <a:latin typeface="Times New Roman" pitchFamily="18" charset="0"/>
                <a:ea typeface="Calibri" pitchFamily="34" charset="0"/>
                <a:cs typeface="Times New Roman" pitchFamily="18" charset="0"/>
              </a:rPr>
              <a:t>).</a:t>
            </a:r>
            <a:endParaRPr kumimoji="0" lang="en-US" sz="2600" b="0" i="0" u="none" strike="noStrike" cap="none" normalizeH="0" baseline="0" dirty="0" smtClean="0">
              <a:ln>
                <a:noFill/>
              </a:ln>
              <a:effectLst/>
              <a:latin typeface="Arial" pitchFamily="34" charset="0"/>
              <a:cs typeface="Arial" pitchFamily="34" charset="0"/>
            </a:endParaRPr>
          </a:p>
        </p:txBody>
      </p:sp>
      <p:pic>
        <p:nvPicPr>
          <p:cNvPr id="50592" name="Picture 416" descr="ca hco3"/>
          <p:cNvPicPr>
            <a:picLocks noChangeAspect="1" noChangeArrowheads="1"/>
          </p:cNvPicPr>
          <p:nvPr/>
        </p:nvPicPr>
        <p:blipFill>
          <a:blip r:embed="rId9" cstate="print"/>
          <a:srcRect l="8545" t="9502" r="11710"/>
          <a:stretch>
            <a:fillRect/>
          </a:stretch>
        </p:blipFill>
        <p:spPr bwMode="auto">
          <a:xfrm>
            <a:off x="26075322" y="17754282"/>
            <a:ext cx="5486400" cy="4347713"/>
          </a:xfrm>
          <a:prstGeom prst="rect">
            <a:avLst/>
          </a:prstGeom>
          <a:noFill/>
        </p:spPr>
      </p:pic>
      <p:sp>
        <p:nvSpPr>
          <p:cNvPr id="50594" name="Rectangle 418"/>
          <p:cNvSpPr>
            <a:spLocks noChangeArrowheads="1"/>
          </p:cNvSpPr>
          <p:nvPr/>
        </p:nvSpPr>
        <p:spPr bwMode="auto">
          <a:xfrm>
            <a:off x="26227722" y="22021482"/>
            <a:ext cx="5257799"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7. </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Correlation between mean values of HCO</a:t>
            </a:r>
            <a:r>
              <a:rPr kumimoji="0" lang="en-US" sz="2400" b="0" i="1"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a:t>
            </a:r>
            <a:r>
              <a:rPr kumimoji="0" lang="en-US" sz="2400" b="0" i="1"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Ca</a:t>
            </a:r>
            <a:r>
              <a:rPr kumimoji="0" lang="en-US" sz="2400" b="0" i="1"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ion concentration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0607" name="Rectangle 431"/>
          <p:cNvSpPr>
            <a:spLocks noChangeArrowheads="1"/>
          </p:cNvSpPr>
          <p:nvPr/>
        </p:nvSpPr>
        <p:spPr bwMode="auto">
          <a:xfrm>
            <a:off x="25709562" y="14403417"/>
            <a:ext cx="5943600"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fontAlgn="base">
              <a:spcBef>
                <a:spcPct val="0"/>
              </a:spcBef>
              <a:spcAft>
                <a:spcPct val="0"/>
              </a:spcAft>
            </a:pP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Good correlation (R</a:t>
            </a:r>
            <a:r>
              <a:rPr kumimoji="0" lang="en-US" sz="2600" b="0" i="0" u="none" strike="noStrike" cap="none" normalizeH="0" baseline="30000" dirty="0" smtClean="0">
                <a:ln>
                  <a:noFill/>
                </a:ln>
                <a:effectLst/>
                <a:latin typeface="Times New Roman" pitchFamily="18" charset="0"/>
                <a:ea typeface="Calibri" pitchFamily="34" charset="0"/>
                <a:cs typeface="Times New Roman" pitchFamily="18" charset="0"/>
              </a:rPr>
              <a:t>2 </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0.94) </a:t>
            </a:r>
            <a:r>
              <a:rPr lang="en-US" sz="2600" dirty="0">
                <a:latin typeface="Times New Roman" pitchFamily="18" charset="0"/>
                <a:ea typeface="Calibri" pitchFamily="34" charset="0"/>
                <a:cs typeface="Times New Roman" pitchFamily="18" charset="0"/>
              </a:rPr>
              <a:t>between mean values of HCO</a:t>
            </a:r>
            <a:r>
              <a:rPr lang="en-US" sz="2600" baseline="-30000" dirty="0">
                <a:latin typeface="Times New Roman" pitchFamily="18" charset="0"/>
                <a:ea typeface="Calibri" pitchFamily="34" charset="0"/>
                <a:cs typeface="Times New Roman" pitchFamily="18" charset="0"/>
              </a:rPr>
              <a:t>3</a:t>
            </a:r>
            <a:r>
              <a:rPr lang="en-US" sz="2600" baseline="30000" dirty="0">
                <a:latin typeface="Times New Roman" pitchFamily="18" charset="0"/>
                <a:ea typeface="Calibri" pitchFamily="34" charset="0"/>
                <a:cs typeface="Times New Roman" pitchFamily="18" charset="0"/>
              </a:rPr>
              <a:t>-</a:t>
            </a:r>
            <a:r>
              <a:rPr lang="en-US" sz="2600" dirty="0">
                <a:latin typeface="Times New Roman" pitchFamily="18" charset="0"/>
                <a:ea typeface="Calibri" pitchFamily="34" charset="0"/>
                <a:cs typeface="Times New Roman" pitchFamily="18" charset="0"/>
              </a:rPr>
              <a:t> and Ca</a:t>
            </a:r>
            <a:r>
              <a:rPr lang="en-US" sz="2600" baseline="30000" dirty="0">
                <a:latin typeface="Times New Roman" pitchFamily="18" charset="0"/>
                <a:ea typeface="Calibri" pitchFamily="34" charset="0"/>
                <a:cs typeface="Times New Roman" pitchFamily="18" charset="0"/>
              </a:rPr>
              <a:t>2+</a:t>
            </a:r>
            <a:r>
              <a:rPr lang="en-US" sz="2600" dirty="0">
                <a:latin typeface="Times New Roman" pitchFamily="18" charset="0"/>
                <a:ea typeface="Calibri" pitchFamily="34" charset="0"/>
                <a:cs typeface="Times New Roman" pitchFamily="18" charset="0"/>
              </a:rPr>
              <a:t> </a:t>
            </a:r>
            <a:r>
              <a:rPr lang="en-US" sz="2600" dirty="0" smtClean="0">
                <a:latin typeface="Times New Roman" pitchFamily="18" charset="0"/>
                <a:ea typeface="Calibri" pitchFamily="34" charset="0"/>
                <a:cs typeface="Times New Roman" pitchFamily="18" charset="0"/>
              </a:rPr>
              <a:t>ion</a:t>
            </a:r>
            <a:r>
              <a:rPr lang="hr-HR" sz="2600" dirty="0" smtClean="0">
                <a:latin typeface="Times New Roman" pitchFamily="18" charset="0"/>
                <a:ea typeface="Calibri" pitchFamily="34" charset="0"/>
                <a:cs typeface="Times New Roman" pitchFamily="18" charset="0"/>
              </a:rPr>
              <a:t> </a:t>
            </a:r>
            <a:r>
              <a:rPr lang="en-US" sz="2600" dirty="0" smtClean="0">
                <a:latin typeface="Times New Roman" pitchFamily="18" charset="0"/>
                <a:ea typeface="Calibri" pitchFamily="34" charset="0"/>
                <a:cs typeface="Times New Roman" pitchFamily="18" charset="0"/>
              </a:rPr>
              <a:t>concentration</a:t>
            </a:r>
            <a:r>
              <a:rPr lang="hr-HR" sz="2600" dirty="0" smtClean="0">
                <a:latin typeface="Times New Roman" pitchFamily="18" charset="0"/>
                <a:ea typeface="Calibri" pitchFamily="34" charset="0"/>
                <a:cs typeface="Times New Roman" pitchFamily="18" charset="0"/>
              </a:rPr>
              <a:t> (</a:t>
            </a:r>
            <a:r>
              <a:rPr lang="en-US" sz="2600" b="1" dirty="0" smtClean="0">
                <a:latin typeface="Times New Roman" pitchFamily="18" charset="0"/>
                <a:ea typeface="Calibri" pitchFamily="34" charset="0"/>
                <a:cs typeface="Times New Roman" pitchFamily="18" charset="0"/>
              </a:rPr>
              <a:t>Figure 7</a:t>
            </a:r>
            <a:r>
              <a:rPr lang="hr-HR" sz="2600" b="1" dirty="0" smtClean="0">
                <a:latin typeface="Times New Roman" pitchFamily="18" charset="0"/>
                <a:ea typeface="Calibri" pitchFamily="34" charset="0"/>
                <a:cs typeface="Times New Roman" pitchFamily="18" charset="0"/>
              </a:rPr>
              <a:t>)</a:t>
            </a:r>
            <a:r>
              <a:rPr lang="en-US" sz="2600" b="1" dirty="0" smtClean="0">
                <a:latin typeface="Times New Roman" pitchFamily="18" charset="0"/>
                <a:ea typeface="Calibri" pitchFamily="34" charset="0"/>
                <a:cs typeface="Times New Roman" pitchFamily="18" charset="0"/>
              </a:rPr>
              <a:t> </a:t>
            </a:r>
            <a:r>
              <a:rPr lang="en-US" sz="2600" dirty="0">
                <a:latin typeface="Times New Roman" pitchFamily="18" charset="0"/>
                <a:ea typeface="Calibri" pitchFamily="34" charset="0"/>
                <a:cs typeface="Times New Roman" pitchFamily="18" charset="0"/>
              </a:rPr>
              <a:t>is </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in agreement with classical processes in karst where higher concentrations of bicarbonate HCO</a:t>
            </a:r>
            <a:r>
              <a:rPr kumimoji="0" lang="en-US" sz="2600" b="0" i="0" u="none" strike="noStrike" cap="none" normalizeH="0" baseline="-30000" dirty="0" smtClean="0">
                <a:ln>
                  <a:noFill/>
                </a:ln>
                <a:effectLst/>
                <a:latin typeface="Times New Roman" pitchFamily="18" charset="0"/>
                <a:ea typeface="Calibri" pitchFamily="34" charset="0"/>
                <a:cs typeface="Times New Roman" pitchFamily="18" charset="0"/>
              </a:rPr>
              <a:t>3</a:t>
            </a:r>
            <a:r>
              <a:rPr kumimoji="0" lang="en-US" sz="2600" b="0" i="0" u="none" strike="noStrike" cap="none" normalizeH="0" baseline="30000" dirty="0" smtClean="0">
                <a:ln>
                  <a:noFill/>
                </a:ln>
                <a:effectLst/>
                <a:latin typeface="Times New Roman" pitchFamily="18" charset="0"/>
                <a:ea typeface="Calibri" pitchFamily="34" charset="0"/>
                <a:cs typeface="Times New Roman" pitchFamily="18" charset="0"/>
              </a:rPr>
              <a:t>-</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in drip water causes higher concentrations of dissolved minerals, in the case of limestone, the calcium minerals. </a:t>
            </a:r>
            <a:endParaRPr kumimoji="0" lang="en-US" sz="2600" b="0" i="0" u="none" strike="noStrike" cap="none" normalizeH="0" baseline="0" dirty="0" smtClean="0">
              <a:ln>
                <a:noFill/>
              </a:ln>
              <a:effectLst/>
              <a:latin typeface="Arial" pitchFamily="34" charset="0"/>
              <a:cs typeface="Arial" pitchFamily="34" charset="0"/>
            </a:endParaRPr>
          </a:p>
        </p:txBody>
      </p:sp>
      <p:sp>
        <p:nvSpPr>
          <p:cNvPr id="50609" name="Rectangle 433"/>
          <p:cNvSpPr>
            <a:spLocks noChangeArrowheads="1"/>
          </p:cNvSpPr>
          <p:nvPr/>
        </p:nvSpPr>
        <p:spPr bwMode="auto">
          <a:xfrm>
            <a:off x="936942" y="32034162"/>
            <a:ext cx="5715000" cy="24929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Mean conductivity and drip rate show linear relationship (R</a:t>
            </a:r>
            <a:r>
              <a:rPr kumimoji="0" lang="en-US" sz="2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0.51) (</a:t>
            </a:r>
            <a:r>
              <a:rPr kumimoji="0" lang="en-US"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8)</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Conductivity is in direct correlation with concentration of dissolved minerals in the solution. Locations with higher drip rate show stronger response to the rain events. </a:t>
            </a:r>
            <a:endParaRPr kumimoji="0" lang="en-US" sz="2600" b="0" i="0" u="none" strike="noStrike" cap="none" normalizeH="0" baseline="0" dirty="0" smtClean="0">
              <a:ln>
                <a:noFill/>
              </a:ln>
              <a:solidFill>
                <a:srgbClr val="FF0000"/>
              </a:solidFill>
              <a:effectLst/>
              <a:latin typeface="Arial" pitchFamily="34" charset="0"/>
              <a:cs typeface="Arial" pitchFamily="34" charset="0"/>
            </a:endParaRPr>
          </a:p>
        </p:txBody>
      </p:sp>
      <p:sp>
        <p:nvSpPr>
          <p:cNvPr id="50610" name="Rectangle 434"/>
          <p:cNvSpPr>
            <a:spLocks noChangeArrowheads="1"/>
          </p:cNvSpPr>
          <p:nvPr/>
        </p:nvSpPr>
        <p:spPr bwMode="auto">
          <a:xfrm>
            <a:off x="7314882" y="31881762"/>
            <a:ext cx="594360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T</a:t>
            </a:r>
            <a:r>
              <a:rPr kumimoji="0" lang="en-US" sz="2600" b="0" i="0" u="none" strike="noStrike" cap="none" normalizeH="0" baseline="0" dirty="0" smtClean="0" bmk="">
                <a:ln>
                  <a:noFill/>
                </a:ln>
                <a:effectLst/>
                <a:latin typeface="Times New Roman" pitchFamily="18" charset="0"/>
                <a:ea typeface="Calibri" pitchFamily="34" charset="0"/>
                <a:cs typeface="Times New Roman" pitchFamily="18" charset="0"/>
              </a:rPr>
              <a:t>he mean values of saturation index </a:t>
            </a:r>
            <a:r>
              <a:rPr kumimoji="0" lang="en-US" sz="2600" b="0" i="0" u="none" strike="noStrike" cap="none" normalizeH="0" baseline="0" dirty="0" err="1" smtClean="0" bmk="_Toc343257235">
                <a:ln>
                  <a:noFill/>
                </a:ln>
                <a:effectLst/>
                <a:latin typeface="Times New Roman" pitchFamily="18" charset="0"/>
                <a:ea typeface="Calibri" pitchFamily="34" charset="0"/>
                <a:cs typeface="Times New Roman" pitchFamily="18" charset="0"/>
              </a:rPr>
              <a:t>I</a:t>
            </a:r>
            <a:r>
              <a:rPr kumimoji="0" lang="en-US" sz="2600" b="0" i="0" u="none" strike="noStrike" cap="none" normalizeH="0" baseline="-30000" dirty="0" err="1" smtClean="0" bmk="_Toc343257235">
                <a:ln>
                  <a:noFill/>
                </a:ln>
                <a:effectLst/>
                <a:latin typeface="Times New Roman" pitchFamily="18" charset="0"/>
                <a:ea typeface="Calibri" pitchFamily="34" charset="0"/>
                <a:cs typeface="Times New Roman" pitchFamily="18" charset="0"/>
              </a:rPr>
              <a:t>sat</a:t>
            </a:r>
            <a:r>
              <a:rPr kumimoji="0" lang="en-US" sz="2600" b="0" i="0" u="none" strike="noStrike" cap="none" normalizeH="0" baseline="0" dirty="0" smtClean="0" bmk="_Toc343257235">
                <a:ln>
                  <a:noFill/>
                </a:ln>
                <a:effectLst/>
                <a:latin typeface="Times New Roman" pitchFamily="18" charset="0"/>
                <a:ea typeface="Calibri" pitchFamily="34" charset="0"/>
                <a:cs typeface="Times New Roman" pitchFamily="18" charset="0"/>
              </a:rPr>
              <a:t> vary from 1.94 ± 0.81 at location 01 – Slonova glava to 6.19 ± 4.12 at location 04 – Kongresna dvorana. </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Most of drip water </a:t>
            </a:r>
            <a:r>
              <a:rPr kumimoji="0" lang="en-US" sz="2600" b="0" i="0" u="none" strike="noStrike" cap="none" normalizeH="0" baseline="0" dirty="0" err="1" smtClean="0">
                <a:ln>
                  <a:noFill/>
                </a:ln>
                <a:effectLst/>
                <a:latin typeface="Times New Roman" pitchFamily="18" charset="0"/>
                <a:ea typeface="Calibri" pitchFamily="34" charset="0"/>
                <a:cs typeface="Times New Roman" pitchFamily="18" charset="0"/>
              </a:rPr>
              <a:t>I</a:t>
            </a:r>
            <a:r>
              <a:rPr kumimoji="0" lang="en-US" sz="2600" b="0" i="0" u="none" strike="noStrike" cap="none" normalizeH="0" baseline="-30000" dirty="0" err="1" smtClean="0">
                <a:ln>
                  <a:noFill/>
                </a:ln>
                <a:effectLst/>
                <a:latin typeface="Times New Roman" pitchFamily="18" charset="0"/>
                <a:ea typeface="Calibri" pitchFamily="34" charset="0"/>
                <a:cs typeface="Times New Roman" pitchFamily="18" charset="0"/>
              </a:rPr>
              <a:t>sat</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values </a:t>
            </a:r>
            <a:r>
              <a:rPr kumimoji="0" lang="hr-HR" sz="2600" b="0" i="0" u="none" strike="noStrike" cap="none" normalizeH="0" baseline="0" dirty="0" smtClean="0">
                <a:ln>
                  <a:noFill/>
                </a:ln>
                <a:effectLst/>
                <a:latin typeface="Times New Roman" pitchFamily="18" charset="0"/>
                <a:ea typeface="Calibri" pitchFamily="34" charset="0"/>
                <a:cs typeface="Times New Roman" pitchFamily="18" charset="0"/>
              </a:rPr>
              <a:t>are </a:t>
            </a:r>
            <a:r>
              <a:rPr kumimoji="0" lang="hr-HR" sz="2600" b="0" i="0" u="none" strike="noStrike" cap="none" normalizeH="0" baseline="0" dirty="0" err="1" smtClean="0">
                <a:ln>
                  <a:noFill/>
                </a:ln>
                <a:effectLst/>
                <a:latin typeface="Times New Roman" pitchFamily="18" charset="0"/>
                <a:ea typeface="Calibri" pitchFamily="34" charset="0"/>
                <a:cs typeface="Times New Roman" pitchFamily="18" charset="0"/>
              </a:rPr>
              <a:t>higher</a:t>
            </a:r>
            <a:r>
              <a:rPr kumimoji="0" lang="hr-HR" sz="26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hr-HR" sz="2600" b="0" i="0" u="none" strike="noStrike" cap="none" normalizeH="0" baseline="0" dirty="0" err="1" smtClean="0">
                <a:ln>
                  <a:noFill/>
                </a:ln>
                <a:effectLst/>
                <a:latin typeface="Times New Roman" pitchFamily="18" charset="0"/>
                <a:ea typeface="Calibri" pitchFamily="34" charset="0"/>
                <a:cs typeface="Times New Roman" pitchFamily="18" charset="0"/>
              </a:rPr>
              <a:t>than</a:t>
            </a:r>
            <a:r>
              <a:rPr kumimoji="0" lang="hr-HR" sz="2600" b="0" i="0" u="none" strike="noStrike" cap="none" normalizeH="0" baseline="0" dirty="0" smtClean="0">
                <a:ln>
                  <a:noFill/>
                </a:ln>
                <a:effectLst/>
                <a:latin typeface="Times New Roman" pitchFamily="18" charset="0"/>
                <a:ea typeface="Calibri" pitchFamily="34" charset="0"/>
                <a:cs typeface="Times New Roman" pitchFamily="18" charset="0"/>
              </a:rPr>
              <a:t> 1</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and only several </a:t>
            </a:r>
            <a:r>
              <a:rPr kumimoji="0" lang="en-US" sz="2600" b="0" i="0" u="none" strike="noStrike" cap="none" normalizeH="0" baseline="0" dirty="0" err="1" smtClean="0">
                <a:ln>
                  <a:noFill/>
                </a:ln>
                <a:effectLst/>
                <a:latin typeface="Times New Roman" pitchFamily="18" charset="0"/>
                <a:ea typeface="Calibri" pitchFamily="34" charset="0"/>
                <a:cs typeface="Times New Roman" pitchFamily="18" charset="0"/>
              </a:rPr>
              <a:t>I</a:t>
            </a:r>
            <a:r>
              <a:rPr kumimoji="0" lang="en-US" sz="2600" b="0" i="0" u="none" strike="noStrike" cap="none" normalizeH="0" baseline="-30000" dirty="0" err="1" smtClean="0">
                <a:ln>
                  <a:noFill/>
                </a:ln>
                <a:effectLst/>
                <a:latin typeface="Times New Roman" pitchFamily="18" charset="0"/>
                <a:ea typeface="Calibri" pitchFamily="34" charset="0"/>
                <a:cs typeface="Times New Roman" pitchFamily="18" charset="0"/>
              </a:rPr>
              <a:t>sat</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values are close to or slightly lower than 1</a:t>
            </a:r>
            <a:r>
              <a:rPr kumimoji="0" lang="hr-HR" sz="26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hr-HR" sz="2600" b="1" i="0" u="none" strike="noStrike" cap="none" normalizeH="0" baseline="0" dirty="0" smtClean="0">
                <a:ln>
                  <a:noFill/>
                </a:ln>
                <a:effectLst/>
                <a:latin typeface="Times New Roman" pitchFamily="18" charset="0"/>
                <a:ea typeface="Calibri" pitchFamily="34" charset="0"/>
                <a:cs typeface="Times New Roman" pitchFamily="18" charset="0"/>
              </a:rPr>
              <a:t>(Figure 9)</a:t>
            </a:r>
            <a:r>
              <a:rPr kumimoji="0" lang="en-US" sz="2600" b="1" i="0" u="none" strike="noStrike" cap="none" normalizeH="0" baseline="0" dirty="0" smtClean="0">
                <a:ln>
                  <a:noFill/>
                </a:ln>
                <a:effectLst/>
                <a:latin typeface="Times New Roman" pitchFamily="18" charset="0"/>
                <a:ea typeface="Calibri" pitchFamily="34" charset="0"/>
                <a:cs typeface="Times New Roman" pitchFamily="18" charset="0"/>
              </a:rPr>
              <a:t>.</a:t>
            </a:r>
            <a:endParaRPr kumimoji="0" lang="en-US" sz="2600" b="1" i="0" u="none" strike="noStrike" cap="none" normalizeH="0" baseline="0" dirty="0" smtClean="0">
              <a:ln>
                <a:noFill/>
              </a:ln>
              <a:effectLst/>
              <a:latin typeface="Arial" pitchFamily="34" charset="0"/>
              <a:cs typeface="Arial" pitchFamily="34" charset="0"/>
            </a:endParaRPr>
          </a:p>
        </p:txBody>
      </p:sp>
      <p:sp>
        <p:nvSpPr>
          <p:cNvPr id="50611" name="Rectangle 435"/>
          <p:cNvSpPr>
            <a:spLocks noChangeArrowheads="1"/>
          </p:cNvSpPr>
          <p:nvPr/>
        </p:nvSpPr>
        <p:spPr bwMode="auto">
          <a:xfrm>
            <a:off x="14127162" y="28645881"/>
            <a:ext cx="17526000" cy="2092881"/>
          </a:xfrm>
          <a:prstGeom prst="rect">
            <a:avLst/>
          </a:prstGeom>
          <a:noFill/>
          <a:ln w="9525">
            <a:noFill/>
            <a:prstDash val="lgDashDot"/>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All these observations indicate the possibility of the loss of calcium and bicarbonate ions due to carbonate precipitation in some voids within the </a:t>
            </a:r>
            <a:r>
              <a:rPr kumimoji="0" lang="en-US" sz="2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caprock</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above this locations caused by degassing of CO</a:t>
            </a:r>
            <a:r>
              <a:rPr kumimoji="0" lang="en-US" sz="2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from the percolating water. This process in known as prior calcite precipitation (PCP)</a:t>
            </a:r>
            <a:r>
              <a:rPr kumimoji="0" lang="hr-H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the period after abundant precipitation when the water level is high, the voids are filled with water and do not allow CO</a:t>
            </a:r>
            <a:r>
              <a:rPr kumimoji="0" lang="en-US" sz="2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degassing, the mentioned parameters at location 05 do not show different values compared to other locations, justifying our </a:t>
            </a:r>
            <a:r>
              <a:rPr kumimoji="0" lang="en-US"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assumption of PCP.</a:t>
            </a:r>
            <a:endParaRPr kumimoji="0" lang="en-US" sz="2600" b="1" i="0" u="none" strike="noStrike" cap="none" normalizeH="0" baseline="0" dirty="0" smtClean="0">
              <a:ln>
                <a:noFill/>
              </a:ln>
              <a:solidFill>
                <a:schemeClr val="tx1"/>
              </a:solidFill>
              <a:effectLst/>
              <a:latin typeface="Arial" pitchFamily="34" charset="0"/>
              <a:cs typeface="Arial" pitchFamily="34" charset="0"/>
            </a:endParaRPr>
          </a:p>
        </p:txBody>
      </p:sp>
      <p:sp>
        <p:nvSpPr>
          <p:cNvPr id="416" name="TextBox 415"/>
          <p:cNvSpPr txBox="1"/>
          <p:nvPr/>
        </p:nvSpPr>
        <p:spPr>
          <a:xfrm>
            <a:off x="26651902" y="10926762"/>
            <a:ext cx="4381500" cy="2308324"/>
          </a:xfrm>
          <a:prstGeom prst="rect">
            <a:avLst/>
          </a:prstGeom>
          <a:noFill/>
        </p:spPr>
        <p:txBody>
          <a:bodyPr wrap="square" rtlCol="0">
            <a:spAutoFit/>
          </a:bodyPr>
          <a:lstStyle/>
          <a:p>
            <a:pPr algn="just"/>
            <a:r>
              <a:rPr lang="en-US" sz="2400" b="1" i="1" dirty="0">
                <a:latin typeface="Times New Roman" pitchFamily="18" charset="0"/>
                <a:cs typeface="Times New Roman" pitchFamily="18" charset="0"/>
              </a:rPr>
              <a:t>Figure 2. </a:t>
            </a:r>
            <a:r>
              <a:rPr lang="en-US" sz="2400" i="1" dirty="0">
                <a:latin typeface="Times New Roman" pitchFamily="18" charset="0"/>
                <a:cs typeface="Times New Roman" pitchFamily="18" charset="0"/>
              </a:rPr>
              <a:t>Sampling locations in the Postojna Cave (left). List of names of the sampling locations and their numbers, and the symbol applied in this paper (right)</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pic>
        <p:nvPicPr>
          <p:cNvPr id="50581" name="Picture 336" descr="Legend-Location-2012-12-12.wmf"/>
          <p:cNvPicPr>
            <a:picLocks noChangeAspect="1" noChangeArrowheads="1"/>
          </p:cNvPicPr>
          <p:nvPr/>
        </p:nvPicPr>
        <p:blipFill>
          <a:blip r:embed="rId10" cstate="print"/>
          <a:srcRect r="-4497" b="-2901"/>
          <a:stretch>
            <a:fillRect/>
          </a:stretch>
        </p:blipFill>
        <p:spPr bwMode="auto">
          <a:xfrm>
            <a:off x="26776362" y="5059362"/>
            <a:ext cx="4385106" cy="5791200"/>
          </a:xfrm>
          <a:prstGeom prst="rect">
            <a:avLst/>
          </a:prstGeom>
          <a:noFill/>
        </p:spPr>
      </p:pic>
      <p:grpSp>
        <p:nvGrpSpPr>
          <p:cNvPr id="86" name="Group 85"/>
          <p:cNvGrpSpPr/>
          <p:nvPr/>
        </p:nvGrpSpPr>
        <p:grpSpPr>
          <a:xfrm>
            <a:off x="13212762" y="5137586"/>
            <a:ext cx="5603875" cy="6932176"/>
            <a:chOff x="13212762" y="4297362"/>
            <a:chExt cx="5603875" cy="6932176"/>
          </a:xfrm>
        </p:grpSpPr>
        <p:sp>
          <p:nvSpPr>
            <p:cNvPr id="412" name="TextBox 411"/>
            <p:cNvSpPr txBox="1"/>
            <p:nvPr/>
          </p:nvSpPr>
          <p:spPr>
            <a:xfrm>
              <a:off x="13212762" y="4297362"/>
              <a:ext cx="5603875" cy="584775"/>
            </a:xfrm>
            <a:prstGeom prst="rect">
              <a:avLst/>
            </a:prstGeom>
            <a:noFill/>
          </p:spPr>
          <p:txBody>
            <a:bodyPr wrap="square" rtlCol="0">
              <a:spAutoFit/>
            </a:bodyPr>
            <a:lstStyle/>
            <a:p>
              <a:r>
                <a:rPr lang="hr-HR" sz="3200" b="1" dirty="0" smtClean="0">
                  <a:latin typeface="Times New Roman" pitchFamily="18" charset="0"/>
                  <a:cs typeface="Times New Roman" pitchFamily="18" charset="0"/>
                </a:rPr>
                <a:t>Sampling and measurement</a:t>
              </a:r>
              <a:endParaRPr lang="en-US" sz="3200" b="1" dirty="0">
                <a:latin typeface="Times New Roman" pitchFamily="18" charset="0"/>
                <a:cs typeface="Times New Roman" pitchFamily="18" charset="0"/>
              </a:endParaRPr>
            </a:p>
          </p:txBody>
        </p:sp>
        <p:sp>
          <p:nvSpPr>
            <p:cNvPr id="50602" name="Rectangle 426"/>
            <p:cNvSpPr>
              <a:spLocks noChangeArrowheads="1"/>
            </p:cNvSpPr>
            <p:nvPr/>
          </p:nvSpPr>
          <p:spPr bwMode="auto">
            <a:xfrm>
              <a:off x="13288962" y="5135562"/>
              <a:ext cx="5486400"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Monitoring of Postojna Cave was performed in the period from March 2010 to April 2011. Sampling of drip water was done at 9 locations within the cave (</a:t>
              </a:r>
              <a:r>
                <a:rPr kumimoji="0" lang="en-US" sz="2600" b="1" i="0" u="none" strike="noStrike" cap="none" normalizeH="0" baseline="0" dirty="0" smtClean="0">
                  <a:ln>
                    <a:noFill/>
                  </a:ln>
                  <a:effectLst/>
                  <a:latin typeface="Times New Roman" pitchFamily="18" charset="0"/>
                  <a:ea typeface="Calibri" pitchFamily="34" charset="0"/>
                  <a:cs typeface="Times New Roman" pitchFamily="18" charset="0"/>
                </a:rPr>
                <a:t>Figure 2</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Additionally Pivka River was sampled at two locations: at the entrance to the Postojna Cave and 2.5 km inside the cave. On the field were measured pH, conductivity, air and drip water temperature and drip rate. Laboratory chemical analysis of water samples included measurements of Ca</a:t>
              </a:r>
              <a:r>
                <a:rPr kumimoji="0" lang="en-US" sz="2600" b="0" i="0" u="none" strike="noStrike" cap="none" normalizeH="0" baseline="30000" dirty="0" smtClean="0">
                  <a:ln>
                    <a:noFill/>
                  </a:ln>
                  <a:effectLst/>
                  <a:latin typeface="Times New Roman" pitchFamily="18" charset="0"/>
                  <a:ea typeface="Calibri" pitchFamily="34" charset="0"/>
                  <a:cs typeface="Times New Roman" pitchFamily="18" charset="0"/>
                </a:rPr>
                <a:t>2+</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Mg</a:t>
              </a:r>
              <a:r>
                <a:rPr kumimoji="0" lang="en-US" sz="2600" b="0" i="0" u="none" strike="noStrike" cap="none" normalizeH="0" baseline="30000" dirty="0" smtClean="0">
                  <a:ln>
                    <a:noFill/>
                  </a:ln>
                  <a:effectLst/>
                  <a:latin typeface="Times New Roman" pitchFamily="18" charset="0"/>
                  <a:ea typeface="Calibri" pitchFamily="34" charset="0"/>
                  <a:cs typeface="Times New Roman" pitchFamily="18" charset="0"/>
                </a:rPr>
                <a:t>2+</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HCO</a:t>
              </a:r>
              <a:r>
                <a:rPr kumimoji="0" lang="en-US" sz="2600" b="0" i="0" u="none" strike="noStrike" cap="none" normalizeH="0" baseline="-30000" dirty="0" smtClean="0">
                  <a:ln>
                    <a:noFill/>
                  </a:ln>
                  <a:effectLst/>
                  <a:latin typeface="Times New Roman" pitchFamily="18" charset="0"/>
                  <a:ea typeface="Calibri" pitchFamily="34" charset="0"/>
                  <a:cs typeface="Times New Roman" pitchFamily="18" charset="0"/>
                </a:rPr>
                <a:t>3</a:t>
              </a:r>
              <a:r>
                <a:rPr kumimoji="0" lang="en-US" sz="2600" b="0" i="0" u="none" strike="noStrike" cap="none" normalizeH="0" baseline="30000" dirty="0" smtClean="0">
                  <a:ln>
                    <a:noFill/>
                  </a:ln>
                  <a:effectLst/>
                  <a:latin typeface="Times New Roman" pitchFamily="18" charset="0"/>
                  <a:ea typeface="Calibri" pitchFamily="34" charset="0"/>
                  <a:cs typeface="Times New Roman" pitchFamily="18" charset="0"/>
                </a:rPr>
                <a:t>-</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concentrations and twice a year measurement of Na</a:t>
              </a:r>
              <a:r>
                <a:rPr kumimoji="0" lang="en-US" sz="2600" b="0" i="0" u="none" strike="noStrike" cap="none" normalizeH="0" baseline="30000" dirty="0" smtClean="0">
                  <a:ln>
                    <a:noFill/>
                  </a:ln>
                  <a:effectLst/>
                  <a:latin typeface="Times New Roman" pitchFamily="18" charset="0"/>
                  <a:ea typeface="Calibri" pitchFamily="34" charset="0"/>
                  <a:cs typeface="Times New Roman" pitchFamily="18" charset="0"/>
                </a:rPr>
                <a:t>+</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en-US" sz="2600" b="0" i="0" u="none" strike="noStrike" cap="none" normalizeH="0" baseline="0" dirty="0" err="1" smtClean="0">
                  <a:ln>
                    <a:noFill/>
                  </a:ln>
                  <a:effectLst/>
                  <a:latin typeface="Times New Roman" pitchFamily="18" charset="0"/>
                  <a:ea typeface="Calibri" pitchFamily="34" charset="0"/>
                  <a:cs typeface="Times New Roman" pitchFamily="18" charset="0"/>
                </a:rPr>
                <a:t>K</a:t>
              </a:r>
              <a:r>
                <a:rPr kumimoji="0" lang="en-US" sz="2600" b="0" i="0" u="none" strike="noStrike" cap="none" normalizeH="0" baseline="30000" dirty="0" err="1" smtClean="0">
                  <a:ln>
                    <a:noFill/>
                  </a:ln>
                  <a:effectLst/>
                  <a:latin typeface="Times New Roman" pitchFamily="18" charset="0"/>
                  <a:ea typeface="Calibri" pitchFamily="34" charset="0"/>
                  <a:cs typeface="Times New Roman" pitchFamily="18" charset="0"/>
                </a:rPr>
                <a:t>+</a:t>
              </a:r>
              <a:r>
                <a:rPr kumimoji="0" lang="en-US" sz="2600" b="0" i="0" u="none" strike="noStrike" cap="none" normalizeH="0" baseline="0" dirty="0" err="1" smtClean="0">
                  <a:ln>
                    <a:noFill/>
                  </a:ln>
                  <a:effectLst/>
                  <a:latin typeface="Times New Roman" pitchFamily="18" charset="0"/>
                  <a:ea typeface="Calibri" pitchFamily="34" charset="0"/>
                  <a:cs typeface="Times New Roman" pitchFamily="18" charset="0"/>
                </a:rPr>
                <a:t>,Cl</a:t>
              </a:r>
              <a:r>
                <a:rPr kumimoji="0" lang="en-US" sz="2600" b="0" i="0" u="none" strike="noStrike" cap="none" normalizeH="0" baseline="30000" dirty="0" smtClean="0">
                  <a:ln>
                    <a:noFill/>
                  </a:ln>
                  <a:effectLst/>
                  <a:latin typeface="Times New Roman" pitchFamily="18" charset="0"/>
                  <a:ea typeface="Calibri" pitchFamily="34" charset="0"/>
                  <a:cs typeface="Times New Roman" pitchFamily="18" charset="0"/>
                </a:rPr>
                <a:t>-</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SO</a:t>
              </a:r>
              <a:r>
                <a:rPr kumimoji="0" lang="en-US" sz="2600" b="0" i="0" u="none" strike="noStrike" cap="none" normalizeH="0" baseline="-30000" dirty="0" smtClean="0">
                  <a:ln>
                    <a:noFill/>
                  </a:ln>
                  <a:effectLst/>
                  <a:latin typeface="Times New Roman" pitchFamily="18" charset="0"/>
                  <a:ea typeface="Calibri" pitchFamily="34" charset="0"/>
                  <a:cs typeface="Times New Roman" pitchFamily="18" charset="0"/>
                </a:rPr>
                <a:t>4</a:t>
              </a:r>
              <a:r>
                <a:rPr kumimoji="0" lang="en-US" sz="2600" b="0" i="0" u="none" strike="noStrike" cap="none" normalizeH="0" baseline="30000" dirty="0" smtClean="0">
                  <a:ln>
                    <a:noFill/>
                  </a:ln>
                  <a:effectLst/>
                  <a:latin typeface="Times New Roman" pitchFamily="18" charset="0"/>
                  <a:ea typeface="Calibri" pitchFamily="34" charset="0"/>
                  <a:cs typeface="Times New Roman" pitchFamily="18" charset="0"/>
                </a:rPr>
                <a:t>2-</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and NO</a:t>
              </a:r>
              <a:r>
                <a:rPr kumimoji="0" lang="en-US" sz="2600" b="0" i="0" u="none" strike="noStrike" cap="none" normalizeH="0" baseline="-30000" dirty="0" smtClean="0">
                  <a:ln>
                    <a:noFill/>
                  </a:ln>
                  <a:effectLst/>
                  <a:latin typeface="Times New Roman" pitchFamily="18" charset="0"/>
                  <a:ea typeface="Calibri" pitchFamily="34" charset="0"/>
                  <a:cs typeface="Times New Roman" pitchFamily="18" charset="0"/>
                </a:rPr>
                <a:t>3</a:t>
              </a:r>
              <a:r>
                <a:rPr kumimoji="0" lang="en-US" sz="2600" b="0" i="0" u="none" strike="noStrike" cap="none" normalizeH="0" baseline="30000" dirty="0" smtClean="0">
                  <a:ln>
                    <a:noFill/>
                  </a:ln>
                  <a:effectLst/>
                  <a:latin typeface="Times New Roman" pitchFamily="18" charset="0"/>
                  <a:ea typeface="Calibri" pitchFamily="34" charset="0"/>
                  <a:cs typeface="Times New Roman" pitchFamily="18" charset="0"/>
                </a:rPr>
                <a:t>-</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concentrations. </a:t>
              </a:r>
              <a:endParaRPr kumimoji="0" lang="en-US" sz="2600" b="0" i="0" u="none" strike="noStrike" cap="none" normalizeH="0" baseline="0" dirty="0" smtClean="0">
                <a:ln>
                  <a:noFill/>
                </a:ln>
                <a:effectLst/>
                <a:latin typeface="Arial" pitchFamily="34" charset="0"/>
                <a:cs typeface="Arial" pitchFamily="34" charset="0"/>
              </a:endParaRPr>
            </a:p>
          </p:txBody>
        </p:sp>
      </p:grpSp>
      <p:pic>
        <p:nvPicPr>
          <p:cNvPr id="50582" name="Picture 71" descr="postojna jama karta - umanjeno - color - 2012-12-07.wmf"/>
          <p:cNvPicPr>
            <a:picLocks noChangeAspect="1" noChangeArrowheads="1"/>
          </p:cNvPicPr>
          <p:nvPr/>
        </p:nvPicPr>
        <p:blipFill>
          <a:blip r:embed="rId11" cstate="print"/>
          <a:srcRect r="-1947" b="-1871"/>
          <a:stretch>
            <a:fillRect/>
          </a:stretch>
        </p:blipFill>
        <p:spPr bwMode="auto">
          <a:xfrm>
            <a:off x="19232562" y="4830762"/>
            <a:ext cx="7086600" cy="8808244"/>
          </a:xfrm>
          <a:prstGeom prst="rect">
            <a:avLst/>
          </a:prstGeom>
          <a:noFill/>
          <a:ln>
            <a:noFill/>
          </a:ln>
        </p:spPr>
      </p:pic>
      <p:sp>
        <p:nvSpPr>
          <p:cNvPr id="458" name="Rectangle 457"/>
          <p:cNvSpPr/>
          <p:nvPr/>
        </p:nvSpPr>
        <p:spPr>
          <a:xfrm>
            <a:off x="7497762" y="20339605"/>
            <a:ext cx="5715000" cy="5293757"/>
          </a:xfrm>
          <a:prstGeom prst="rect">
            <a:avLst/>
          </a:prstGeom>
        </p:spPr>
        <p:txBody>
          <a:bodyPr wrap="square">
            <a:spAutoFit/>
          </a:bodyPr>
          <a:lstStyle/>
          <a:p>
            <a:pPr algn="just"/>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The lowest drip rate</a:t>
            </a:r>
            <a:r>
              <a:rPr kumimoji="0" lang="hr-HR" sz="2600" b="0" i="0" u="none" strike="noStrike" cap="none" normalizeH="0" baseline="0" dirty="0" smtClean="0">
                <a:ln>
                  <a:noFill/>
                </a:ln>
                <a:effectLst/>
                <a:latin typeface="Times New Roman" pitchFamily="18" charset="0"/>
                <a:ea typeface="Calibri" pitchFamily="34" charset="0"/>
                <a:cs typeface="Times New Roman" pitchFamily="18" charset="0"/>
              </a:rPr>
              <a:t> (</a:t>
            </a:r>
            <a:r>
              <a:rPr lang="en-US" sz="2600" b="1" dirty="0" smtClean="0">
                <a:latin typeface="Times New Roman" pitchFamily="18" charset="0"/>
                <a:ea typeface="Calibri" pitchFamily="34" charset="0"/>
                <a:cs typeface="Times New Roman" pitchFamily="18" charset="0"/>
              </a:rPr>
              <a:t>Figure 4</a:t>
            </a:r>
            <a:r>
              <a:rPr lang="hr-HR" sz="2600" b="1" dirty="0" smtClean="0">
                <a:latin typeface="Times New Roman" pitchFamily="18" charset="0"/>
                <a:ea typeface="Calibri" pitchFamily="34" charset="0"/>
                <a:cs typeface="Times New Roman" pitchFamily="18" charset="0"/>
              </a:rPr>
              <a:t>)</a:t>
            </a:r>
            <a:r>
              <a:rPr kumimoji="0" lang="en-US" sz="2600" b="0" i="0" u="none" strike="noStrike" cap="none" normalizeH="0" baseline="0" dirty="0" smtClean="0">
                <a:ln>
                  <a:noFill/>
                </a:ln>
                <a:effectLst/>
                <a:latin typeface="Times New Roman" pitchFamily="18" charset="0"/>
                <a:ea typeface="Calibri" pitchFamily="34" charset="0"/>
                <a:cs typeface="Times New Roman" pitchFamily="18" charset="0"/>
              </a:rPr>
              <a:t> is measured in summer (August 2010), and the highest in November 2010, about two months after abundant precipitation in September 2010. During winter period (February 2011), preceded by two months of low precipitation, the drip rate is again low. Low discharge in winter may be observed also because of snow cover during winter months. </a:t>
            </a:r>
            <a:r>
              <a:rPr lang="en-US" sz="2600" dirty="0">
                <a:latin typeface="Times New Roman" pitchFamily="18" charset="0"/>
                <a:ea typeface="Calibri" pitchFamily="34" charset="0"/>
                <a:cs typeface="Times New Roman" pitchFamily="18" charset="0"/>
              </a:rPr>
              <a:t>According to drip rate and its variability, all drip waters belong to the seepage type (Smart and Fried</a:t>
            </a:r>
            <a:r>
              <a:rPr lang="hr-HR" sz="2600" dirty="0">
                <a:latin typeface="Times New Roman" pitchFamily="18" charset="0"/>
                <a:ea typeface="Calibri" pitchFamily="34" charset="0"/>
                <a:cs typeface="Times New Roman" pitchFamily="18" charset="0"/>
              </a:rPr>
              <a:t>e</a:t>
            </a:r>
            <a:r>
              <a:rPr lang="en-US" sz="2600" dirty="0">
                <a:latin typeface="Times New Roman" pitchFamily="18" charset="0"/>
                <a:ea typeface="Calibri" pitchFamily="34" charset="0"/>
                <a:cs typeface="Times New Roman" pitchFamily="18" charset="0"/>
              </a:rPr>
              <a:t>rich, 1987). </a:t>
            </a:r>
            <a:endParaRPr lang="en-US" sz="2600" dirty="0"/>
          </a:p>
        </p:txBody>
      </p:sp>
      <p:sp>
        <p:nvSpPr>
          <p:cNvPr id="54" name="Rectangle 436"/>
          <p:cNvSpPr>
            <a:spLocks noChangeArrowheads="1"/>
          </p:cNvSpPr>
          <p:nvPr/>
        </p:nvSpPr>
        <p:spPr bwMode="auto">
          <a:xfrm>
            <a:off x="13974762" y="31091247"/>
            <a:ext cx="17678401" cy="4524315"/>
          </a:xfrm>
          <a:prstGeom prst="rect">
            <a:avLst/>
          </a:prstGeom>
          <a:noFill/>
          <a:ln w="57150">
            <a:solidFill>
              <a:schemeClr val="accent1">
                <a:lumMod val="75000"/>
              </a:schemeClr>
            </a:solidFill>
            <a:miter lim="800000"/>
            <a:headEnd/>
            <a:tailEnd/>
          </a:ln>
          <a:effectLst>
            <a:glow rad="228600">
              <a:schemeClr val="accent1">
                <a:satMod val="175000"/>
                <a:alpha val="40000"/>
              </a:schemeClr>
            </a:glow>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Conclusion</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one-year monitoring of various chemical </a:t>
            </a:r>
            <a:r>
              <a:rPr kumimoji="0" lang="en-US" sz="3200" b="0" i="0" u="none" strike="noStrike" cap="none" normalizeH="0" baseline="0" dirty="0" smtClean="0">
                <a:ln>
                  <a:noFill/>
                </a:ln>
                <a:effectLst/>
                <a:latin typeface="Times New Roman" pitchFamily="18" charset="0"/>
                <a:ea typeface="Calibri" pitchFamily="34" charset="0"/>
                <a:cs typeface="Times New Roman" pitchFamily="18" charset="0"/>
              </a:rPr>
              <a:t>and </a:t>
            </a:r>
            <a:r>
              <a:rPr kumimoji="0" lang="hr-HR" sz="3200" b="0" i="0" u="none" strike="noStrike" cap="none" normalizeH="0" baseline="0" dirty="0" smtClean="0">
                <a:ln>
                  <a:noFill/>
                </a:ln>
                <a:effectLst/>
                <a:latin typeface="Times New Roman" pitchFamily="18" charset="0"/>
                <a:ea typeface="Calibri" pitchFamily="34" charset="0"/>
                <a:cs typeface="Times New Roman" pitchFamily="18" charset="0"/>
              </a:rPr>
              <a:t>physical </a:t>
            </a:r>
            <a:r>
              <a:rPr kumimoji="0" lang="en-US" sz="3200" b="0" i="0" u="none" strike="noStrike" cap="none" normalizeH="0" baseline="0" dirty="0" smtClean="0">
                <a:ln>
                  <a:noFill/>
                </a:ln>
                <a:effectLst/>
                <a:latin typeface="Times New Roman" pitchFamily="18" charset="0"/>
                <a:ea typeface="Calibri" pitchFamily="34" charset="0"/>
                <a:cs typeface="Times New Roman" pitchFamily="18" charset="0"/>
              </a:rPr>
              <a:t>in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drip waters of the Postojna Cave leads to the following conclusions</a:t>
            </a:r>
            <a:r>
              <a:rPr kumimoji="0" lang="hr-H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342900" marR="0" lvl="0" indent="-342900" algn="just" defTabSz="914400" rtl="0" eaLnBrk="0" fontAlgn="base" latinLnBrk="0" hangingPunct="0">
              <a:lnSpc>
                <a:spcPct val="100000"/>
              </a:lnSpc>
              <a:spcBef>
                <a:spcPct val="0"/>
              </a:spcBef>
              <a:spcAft>
                <a:spcPct val="0"/>
              </a:spcAft>
              <a:buClrTx/>
              <a:buSzTx/>
              <a:buFont typeface="Arial" pitchFamily="34" charset="0"/>
              <a:buChar char="•"/>
              <a:tabLst/>
            </a:pPr>
            <a:r>
              <a:rPr kumimoji="0" lang="hr-HR"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Cave</a:t>
            </a:r>
            <a:r>
              <a:rPr kumimoji="0" lang="hr-H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temperature and drip water temperature reflect the mean annual temperature of the area, but the seasonal variations in the cave are much smaller</a:t>
            </a:r>
            <a:endParaRPr kumimoji="0" lang="hr-H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According to its chemical composition, all drip waters belong to the same type (Ca – HCO</a:t>
            </a:r>
            <a:r>
              <a:rPr kumimoji="0" lang="en-US" sz="32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a:t>
            </a:r>
            <a:r>
              <a:rPr kumimoji="0" lang="en-US" sz="32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hr-H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According to drip rate and its variability, all drip waters belong to the seepage type.</a:t>
            </a:r>
            <a:endParaRPr kumimoji="0" lang="hr-H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342900" lvl="0" indent="-342900" algn="just" defTabSz="914400" eaLnBrk="0" fontAlgn="base" hangingPunct="0">
              <a:spcBef>
                <a:spcPct val="0"/>
              </a:spcBef>
              <a:spcAft>
                <a:spcPct val="0"/>
              </a:spcAft>
              <a:buFont typeface="Arial" pitchFamily="34" charset="0"/>
              <a:buChar char="•"/>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Location 05 – Podrti kapnik is often an exception when compared to all other monitored locations</a:t>
            </a:r>
            <a:r>
              <a:rPr kumimoji="0" lang="hr-H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lang="hr-HR" sz="3200" dirty="0" smtClean="0">
              <a:latin typeface="Times New Roman" pitchFamily="18" charset="0"/>
              <a:ea typeface="Calibri" pitchFamily="34" charset="0"/>
              <a:cs typeface="Times New Roman" pitchFamily="18" charset="0"/>
            </a:endParaRPr>
          </a:p>
          <a:p>
            <a:pPr marL="342900" lvl="0" indent="-342900" algn="just" defTabSz="914400" eaLnBrk="0" fontAlgn="base" hangingPunct="0">
              <a:spcBef>
                <a:spcPct val="0"/>
              </a:spcBef>
              <a:spcAft>
                <a:spcPct val="0"/>
              </a:spcAft>
            </a:pPr>
            <a:r>
              <a:rPr kumimoji="0" lang="hr-HR" sz="32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hr-H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3200" dirty="0">
                <a:solidFill>
                  <a:srgbClr val="000000"/>
                </a:solidFill>
                <a:latin typeface="Times New Roman" pitchFamily="18" charset="0"/>
                <a:ea typeface="Calibri" pitchFamily="34" charset="0"/>
                <a:cs typeface="Times New Roman" pitchFamily="18" charset="0"/>
              </a:rPr>
              <a:t>A process of prior calcite precipitation (PCP) is proposed for explaining observed </a:t>
            </a:r>
            <a:r>
              <a:rPr kumimoji="0" lang="hr-HR"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data</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61" name="Elbow Connector 60"/>
          <p:cNvCxnSpPr/>
          <p:nvPr/>
        </p:nvCxnSpPr>
        <p:spPr>
          <a:xfrm>
            <a:off x="0" y="12603162"/>
            <a:ext cx="32369125" cy="1295400"/>
          </a:xfrm>
          <a:prstGeom prst="bentConnector3">
            <a:avLst>
              <a:gd name="adj1" fmla="val 50000"/>
            </a:avLst>
          </a:prstGeom>
          <a:ln>
            <a:headEnd type="none" w="med" len="med"/>
            <a:tailEnd type="none" w="med" len="med"/>
          </a:ln>
          <a:effectLst>
            <a:glow rad="228600">
              <a:schemeClr val="accent1">
                <a:satMod val="175000"/>
                <a:alpha val="40000"/>
              </a:schemeClr>
            </a:glow>
            <a:outerShdw blurRad="76200" dist="50800" dir="5400000" rotWithShape="0">
              <a:srgbClr val="4E3B30">
                <a:alpha val="60000"/>
              </a:srgbClr>
            </a:outerShdw>
          </a:effectLst>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0" y="35565060"/>
            <a:ext cx="9448800" cy="461665"/>
          </a:xfrm>
          <a:prstGeom prst="rect">
            <a:avLst/>
          </a:prstGeom>
          <a:noFill/>
        </p:spPr>
        <p:txBody>
          <a:bodyPr wrap="square" rtlCol="0">
            <a:spAutoFit/>
          </a:bodyPr>
          <a:lstStyle/>
          <a:p>
            <a:r>
              <a:rPr lang="hr-HR" sz="2400" dirty="0" smtClean="0">
                <a:solidFill>
                  <a:schemeClr val="accent3">
                    <a:lumMod val="50000"/>
                  </a:schemeClr>
                </a:solidFill>
                <a:latin typeface="Times New Roman" pitchFamily="18" charset="0"/>
                <a:cs typeface="Times New Roman" pitchFamily="18" charset="0"/>
              </a:rPr>
              <a:t>Brno, July 2013</a:t>
            </a:r>
            <a:r>
              <a:rPr lang="hr-HR"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pic>
        <p:nvPicPr>
          <p:cNvPr id="78" name="Slika 148" descr="d13C dic.wmf"/>
          <p:cNvPicPr/>
          <p:nvPr/>
        </p:nvPicPr>
        <p:blipFill>
          <a:blip r:embed="rId12" cstate="print">
            <a:extLst>
              <a:ext uri="{28A0092B-C50C-407E-A947-70E740481C1C}">
                <a14:useLocalDpi xmlns:a14="http://schemas.microsoft.com/office/drawing/2010/main" xmlns="" val="0"/>
              </a:ext>
            </a:extLst>
          </a:blip>
          <a:srcRect l="7294" t="8148" r="47326" b="45196"/>
          <a:stretch>
            <a:fillRect/>
          </a:stretch>
        </p:blipFill>
        <p:spPr bwMode="auto">
          <a:xfrm>
            <a:off x="14050962" y="23575962"/>
            <a:ext cx="5791200" cy="4191000"/>
          </a:xfrm>
          <a:prstGeom prst="rect">
            <a:avLst/>
          </a:prstGeom>
          <a:noFill/>
          <a:ln>
            <a:noFill/>
          </a:ln>
        </p:spPr>
      </p:pic>
      <p:grpSp>
        <p:nvGrpSpPr>
          <p:cNvPr id="85" name="Group 84"/>
          <p:cNvGrpSpPr/>
          <p:nvPr/>
        </p:nvGrpSpPr>
        <p:grpSpPr>
          <a:xfrm>
            <a:off x="25557162" y="23194962"/>
            <a:ext cx="6934200" cy="4953000"/>
            <a:chOff x="-29687838" y="11383962"/>
            <a:chExt cx="15179178" cy="10591800"/>
          </a:xfrm>
        </p:grpSpPr>
        <p:sp>
          <p:nvSpPr>
            <p:cNvPr id="83" name="Rectangle 82"/>
            <p:cNvSpPr/>
            <p:nvPr/>
          </p:nvSpPr>
          <p:spPr>
            <a:xfrm>
              <a:off x="-26944638" y="18013362"/>
              <a:ext cx="102870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 name="Picture 80" descr="dic hco3 28.wmf"/>
            <p:cNvPicPr>
              <a:picLocks noChangeAspect="1"/>
            </p:cNvPicPr>
            <p:nvPr/>
          </p:nvPicPr>
          <p:blipFill>
            <a:blip r:embed="rId13" cstate="print"/>
            <a:stretch>
              <a:fillRect/>
            </a:stretch>
          </p:blipFill>
          <p:spPr>
            <a:xfrm>
              <a:off x="-29687838" y="11383962"/>
              <a:ext cx="15179178" cy="10591800"/>
            </a:xfrm>
            <a:prstGeom prst="rect">
              <a:avLst/>
            </a:prstGeom>
          </p:spPr>
        </p:pic>
      </p:grpSp>
      <p:sp>
        <p:nvSpPr>
          <p:cNvPr id="87" name="Rectangle 86"/>
          <p:cNvSpPr/>
          <p:nvPr/>
        </p:nvSpPr>
        <p:spPr>
          <a:xfrm>
            <a:off x="20451762" y="23652162"/>
            <a:ext cx="5456237" cy="4493538"/>
          </a:xfrm>
          <a:prstGeom prst="rect">
            <a:avLst/>
          </a:prstGeom>
        </p:spPr>
        <p:txBody>
          <a:bodyPr wrap="square">
            <a:spAutoFit/>
          </a:bodyPr>
          <a:lstStyle/>
          <a:p>
            <a:pPr algn="just"/>
            <a:r>
              <a:rPr lang="en-US" sz="2600" b="1" dirty="0" smtClean="0">
                <a:latin typeface="Times New Roman" pitchFamily="18" charset="0"/>
                <a:ea typeface="Calibri" pitchFamily="34" charset="0"/>
                <a:cs typeface="Times New Roman" pitchFamily="18" charset="0"/>
              </a:rPr>
              <a:t>Location 05 – Podrti kapnik </a:t>
            </a:r>
            <a:r>
              <a:rPr lang="hr-HR" sz="2600" dirty="0" smtClean="0">
                <a:latin typeface="Times New Roman" pitchFamily="18" charset="0"/>
                <a:ea typeface="Calibri" pitchFamily="34" charset="0"/>
                <a:cs typeface="Times New Roman" pitchFamily="18" charset="0"/>
              </a:rPr>
              <a:t>is </a:t>
            </a:r>
            <a:r>
              <a:rPr lang="en-US" sz="2600" dirty="0" smtClean="0">
                <a:latin typeface="Times New Roman" pitchFamily="18" charset="0"/>
                <a:ea typeface="Calibri" pitchFamily="34" charset="0"/>
                <a:cs typeface="Times New Roman" pitchFamily="18" charset="0"/>
              </a:rPr>
              <a:t>an exception in comparison with other locations, e.g., concentrations of calcium and bicarbonate ions </a:t>
            </a:r>
            <a:r>
              <a:rPr lang="en-US" sz="2600" b="1" dirty="0" smtClean="0">
                <a:latin typeface="Times New Roman" pitchFamily="18" charset="0"/>
                <a:ea typeface="Calibri" pitchFamily="34" charset="0"/>
                <a:cs typeface="Times New Roman" pitchFamily="18" charset="0"/>
              </a:rPr>
              <a:t>(Figures 6, 7) </a:t>
            </a:r>
            <a:r>
              <a:rPr lang="en-US" sz="2600" dirty="0" smtClean="0">
                <a:latin typeface="Times New Roman" pitchFamily="18" charset="0"/>
                <a:ea typeface="Calibri" pitchFamily="34" charset="0"/>
                <a:cs typeface="Times New Roman" pitchFamily="18" charset="0"/>
              </a:rPr>
              <a:t>and conductivity (</a:t>
            </a:r>
            <a:r>
              <a:rPr lang="en-US" sz="2600" b="1" dirty="0" smtClean="0">
                <a:latin typeface="Times New Roman" pitchFamily="18" charset="0"/>
                <a:ea typeface="Calibri" pitchFamily="34" charset="0"/>
                <a:cs typeface="Times New Roman" pitchFamily="18" charset="0"/>
              </a:rPr>
              <a:t>Figure 8) </a:t>
            </a:r>
            <a:r>
              <a:rPr lang="en-US" sz="2600" dirty="0" smtClean="0">
                <a:latin typeface="Times New Roman" pitchFamily="18" charset="0"/>
                <a:ea typeface="Calibri" pitchFamily="34" charset="0"/>
                <a:cs typeface="Times New Roman" pitchFamily="18" charset="0"/>
              </a:rPr>
              <a:t>are lower, while the </a:t>
            </a:r>
            <a:r>
              <a:rPr lang="en-US" sz="2600" dirty="0" smtClean="0">
                <a:latin typeface="Symbol" pitchFamily="18" charset="2"/>
                <a:ea typeface="Calibri" pitchFamily="34" charset="0"/>
                <a:cs typeface="Times New Roman" pitchFamily="18" charset="0"/>
              </a:rPr>
              <a:t>d</a:t>
            </a:r>
            <a:r>
              <a:rPr lang="en-US" sz="2600" baseline="30000" dirty="0" smtClean="0">
                <a:latin typeface="Times New Roman" pitchFamily="18" charset="0"/>
                <a:ea typeface="Calibri" pitchFamily="34" charset="0"/>
                <a:cs typeface="Times New Roman" pitchFamily="18" charset="0"/>
              </a:rPr>
              <a:t>13</a:t>
            </a:r>
            <a:r>
              <a:rPr lang="en-US" sz="2600" dirty="0" smtClean="0">
                <a:latin typeface="Times New Roman" pitchFamily="18" charset="0"/>
                <a:ea typeface="Calibri" pitchFamily="34" charset="0"/>
                <a:cs typeface="Times New Roman" pitchFamily="18" charset="0"/>
              </a:rPr>
              <a:t>C values of DIC are on average 2-3 ‰ higher than at other studied locations</a:t>
            </a:r>
            <a:r>
              <a:rPr lang="hr-HR" sz="2600" dirty="0" smtClean="0">
                <a:latin typeface="Times New Roman" pitchFamily="18" charset="0"/>
                <a:ea typeface="Calibri" pitchFamily="34" charset="0"/>
                <a:cs typeface="Times New Roman" pitchFamily="18" charset="0"/>
              </a:rPr>
              <a:t> (</a:t>
            </a:r>
            <a:r>
              <a:rPr lang="hr-HR" sz="2600" b="1" dirty="0" smtClean="0">
                <a:latin typeface="Times New Roman" pitchFamily="18" charset="0"/>
                <a:ea typeface="Calibri" pitchFamily="34" charset="0"/>
                <a:cs typeface="Times New Roman" pitchFamily="18" charset="0"/>
              </a:rPr>
              <a:t>Figure 9, 10</a:t>
            </a:r>
            <a:r>
              <a:rPr lang="hr-HR" sz="2600" dirty="0" smtClean="0">
                <a:latin typeface="Times New Roman" pitchFamily="18" charset="0"/>
                <a:ea typeface="Calibri" pitchFamily="34" charset="0"/>
                <a:cs typeface="Times New Roman" pitchFamily="18" charset="0"/>
              </a:rPr>
              <a:t>)</a:t>
            </a:r>
            <a:r>
              <a:rPr lang="en-US" sz="2600" dirty="0" smtClean="0">
                <a:latin typeface="Times New Roman" pitchFamily="18" charset="0"/>
                <a:ea typeface="Calibri" pitchFamily="34" charset="0"/>
                <a:cs typeface="Times New Roman" pitchFamily="18" charset="0"/>
              </a:rPr>
              <a:t>. The differences are more pronounced during dry periods when the ratio Mg/Ca also increases.</a:t>
            </a:r>
            <a:r>
              <a:rPr lang="hr-HR" sz="2600" dirty="0" smtClean="0">
                <a:latin typeface="Times New Roman" pitchFamily="18" charset="0"/>
                <a:ea typeface="Calibri" pitchFamily="34" charset="0"/>
                <a:cs typeface="Times New Roman" pitchFamily="18" charset="0"/>
              </a:rPr>
              <a:t> </a:t>
            </a:r>
            <a:endParaRPr lang="en-US" sz="2600" dirty="0"/>
          </a:p>
        </p:txBody>
      </p:sp>
      <p:sp>
        <p:nvSpPr>
          <p:cNvPr id="88" name="TextBox 87"/>
          <p:cNvSpPr txBox="1"/>
          <p:nvPr/>
        </p:nvSpPr>
        <p:spPr>
          <a:xfrm>
            <a:off x="14355762" y="27766962"/>
            <a:ext cx="5791200" cy="892552"/>
          </a:xfrm>
          <a:prstGeom prst="rect">
            <a:avLst/>
          </a:prstGeom>
          <a:noFill/>
        </p:spPr>
        <p:txBody>
          <a:bodyPr wrap="square" rtlCol="0">
            <a:spAutoFit/>
          </a:bodyPr>
          <a:lstStyle/>
          <a:p>
            <a:r>
              <a:rPr lang="hr-HR" sz="2600" b="1" i="1" dirty="0" smtClean="0">
                <a:latin typeface="Times New Roman" pitchFamily="18" charset="0"/>
                <a:cs typeface="Times New Roman" pitchFamily="18" charset="0"/>
              </a:rPr>
              <a:t>Figure 9. </a:t>
            </a:r>
            <a:r>
              <a:rPr lang="en-US" sz="2600" i="1" dirty="0" smtClean="0">
                <a:latin typeface="Symbol" pitchFamily="18" charset="2"/>
                <a:ea typeface="Calibri" pitchFamily="34" charset="0"/>
                <a:cs typeface="Times New Roman" pitchFamily="18" charset="0"/>
              </a:rPr>
              <a:t>d</a:t>
            </a:r>
            <a:r>
              <a:rPr lang="en-US" sz="2600" i="1" baseline="30000" dirty="0" smtClean="0">
                <a:latin typeface="Times New Roman" pitchFamily="18" charset="0"/>
                <a:ea typeface="Calibri" pitchFamily="34" charset="0"/>
                <a:cs typeface="Times New Roman" pitchFamily="18" charset="0"/>
              </a:rPr>
              <a:t>13</a:t>
            </a:r>
            <a:r>
              <a:rPr lang="en-US" sz="2600" i="1" dirty="0" smtClean="0">
                <a:latin typeface="Times New Roman" pitchFamily="18" charset="0"/>
                <a:ea typeface="Calibri" pitchFamily="34" charset="0"/>
                <a:cs typeface="Times New Roman" pitchFamily="18" charset="0"/>
              </a:rPr>
              <a:t>C values of DIC</a:t>
            </a:r>
            <a:r>
              <a:rPr lang="hr-HR" sz="2600" i="1" dirty="0" smtClean="0">
                <a:latin typeface="Times New Roman" pitchFamily="18" charset="0"/>
                <a:ea typeface="Calibri" pitchFamily="34" charset="0"/>
                <a:cs typeface="Times New Roman" pitchFamily="18" charset="0"/>
              </a:rPr>
              <a:t> in the monitoring period</a:t>
            </a:r>
            <a:r>
              <a:rPr lang="hr-HR" sz="2600" i="1" dirty="0" smtClean="0">
                <a:latin typeface="Times New Roman" pitchFamily="18" charset="0"/>
                <a:cs typeface="Times New Roman" pitchFamily="18" charset="0"/>
              </a:rPr>
              <a:t>   </a:t>
            </a:r>
            <a:endParaRPr lang="en-US" sz="2600" i="1" dirty="0">
              <a:latin typeface="Times New Roman" pitchFamily="18" charset="0"/>
              <a:cs typeface="Times New Roman" pitchFamily="18" charset="0"/>
            </a:endParaRPr>
          </a:p>
        </p:txBody>
      </p:sp>
      <p:sp>
        <p:nvSpPr>
          <p:cNvPr id="89" name="TextBox 88"/>
          <p:cNvSpPr txBox="1"/>
          <p:nvPr/>
        </p:nvSpPr>
        <p:spPr>
          <a:xfrm>
            <a:off x="26928762" y="28071762"/>
            <a:ext cx="4343400" cy="492443"/>
          </a:xfrm>
          <a:prstGeom prst="rect">
            <a:avLst/>
          </a:prstGeom>
          <a:noFill/>
        </p:spPr>
        <p:txBody>
          <a:bodyPr wrap="square" rtlCol="0">
            <a:spAutoFit/>
          </a:bodyPr>
          <a:lstStyle/>
          <a:p>
            <a:r>
              <a:rPr lang="hr-HR" sz="2600" b="1" i="1" dirty="0" smtClean="0">
                <a:latin typeface="Times New Roman" pitchFamily="18" charset="0"/>
                <a:cs typeface="Times New Roman" pitchFamily="18" charset="0"/>
              </a:rPr>
              <a:t>Figure 10. </a:t>
            </a:r>
            <a:r>
              <a:rPr lang="en-GB" sz="2600" i="1" dirty="0" smtClean="0">
                <a:latin typeface="Symbol" pitchFamily="18" charset="2"/>
                <a:cs typeface="Times New Roman" pitchFamily="18" charset="0"/>
              </a:rPr>
              <a:t>d</a:t>
            </a:r>
            <a:r>
              <a:rPr lang="en-GB" sz="2600" i="1" baseline="30000" dirty="0" smtClean="0">
                <a:latin typeface="Times New Roman" pitchFamily="18" charset="0"/>
                <a:cs typeface="Times New Roman" pitchFamily="18" charset="0"/>
              </a:rPr>
              <a:t>13</a:t>
            </a:r>
            <a:r>
              <a:rPr lang="en-GB" sz="2600" i="1" dirty="0" smtClean="0">
                <a:latin typeface="Times New Roman" pitchFamily="18" charset="0"/>
                <a:cs typeface="Times New Roman" pitchFamily="18" charset="0"/>
              </a:rPr>
              <a:t>C</a:t>
            </a:r>
            <a:r>
              <a:rPr lang="en-US" sz="2600" i="1" baseline="-25000" dirty="0" smtClean="0">
                <a:latin typeface="Times New Roman" pitchFamily="18" charset="0"/>
                <a:cs typeface="Times New Roman" pitchFamily="18" charset="0"/>
              </a:rPr>
              <a:t>DIC</a:t>
            </a:r>
            <a:r>
              <a:rPr lang="en-US" sz="2600" i="1" dirty="0" smtClean="0">
                <a:latin typeface="Times New Roman" pitchFamily="18" charset="0"/>
                <a:cs typeface="Times New Roman" pitchFamily="18" charset="0"/>
              </a:rPr>
              <a:t> vs. </a:t>
            </a:r>
            <a:r>
              <a:rPr lang="en-US" sz="2600" i="1" dirty="0" smtClean="0">
                <a:latin typeface="Times New Roman" pitchFamily="18" charset="0"/>
                <a:ea typeface="Calibri" pitchFamily="34" charset="0"/>
                <a:cs typeface="Times New Roman" pitchFamily="18" charset="0"/>
              </a:rPr>
              <a:t>HCO</a:t>
            </a:r>
            <a:r>
              <a:rPr lang="en-US" sz="2600" i="1" baseline="-30000" dirty="0" smtClean="0">
                <a:latin typeface="Times New Roman" pitchFamily="18" charset="0"/>
                <a:ea typeface="Calibri" pitchFamily="34" charset="0"/>
                <a:cs typeface="Times New Roman" pitchFamily="18" charset="0"/>
              </a:rPr>
              <a:t>3</a:t>
            </a:r>
            <a:r>
              <a:rPr lang="en-US" sz="2600" i="1" baseline="30000" dirty="0" smtClean="0">
                <a:latin typeface="Times New Roman" pitchFamily="18" charset="0"/>
                <a:ea typeface="Calibri" pitchFamily="34" charset="0"/>
                <a:cs typeface="Times New Roman" pitchFamily="18" charset="0"/>
              </a:rPr>
              <a:t>-</a:t>
            </a:r>
            <a:endParaRPr lang="en-US" sz="2600" i="1" dirty="0">
              <a:latin typeface="Times New Roman" pitchFamily="18" charset="0"/>
              <a:cs typeface="Times New Roman" pitchFamily="18" charset="0"/>
            </a:endParaRPr>
          </a:p>
        </p:txBody>
      </p:sp>
      <p:sp>
        <p:nvSpPr>
          <p:cNvPr id="90" name="Rectangle 89"/>
          <p:cNvSpPr/>
          <p:nvPr/>
        </p:nvSpPr>
        <p:spPr>
          <a:xfrm>
            <a:off x="13898562" y="23423562"/>
            <a:ext cx="17830800" cy="7315200"/>
          </a:xfrm>
          <a:prstGeom prst="rect">
            <a:avLst/>
          </a:prstGeom>
          <a:noFill/>
          <a:ln>
            <a:solidFill>
              <a:schemeClr val="bg2">
                <a:lumMod val="50000"/>
              </a:schemeClr>
            </a:solid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2923</TotalTime>
  <Words>1091</Words>
  <Application>Microsoft Office PowerPoint</Application>
  <PresentationFormat>Custom</PresentationFormat>
  <Paragraphs>37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Trek</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Magda</dc:creator>
  <cp:lastModifiedBy>Magda</cp:lastModifiedBy>
  <cp:revision>19</cp:revision>
  <dcterms:created xsi:type="dcterms:W3CDTF">2013-07-15T10:23:49Z</dcterms:created>
  <dcterms:modified xsi:type="dcterms:W3CDTF">2013-07-17T21:10:39Z</dcterms:modified>
</cp:coreProperties>
</file>