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8"/>
  </p:notesMasterIdLst>
  <p:handoutMasterIdLst>
    <p:handoutMasterId r:id="rId49"/>
  </p:handoutMasterIdLst>
  <p:sldIdLst>
    <p:sldId id="256" r:id="rId2"/>
    <p:sldId id="282" r:id="rId3"/>
    <p:sldId id="317" r:id="rId4"/>
    <p:sldId id="353" r:id="rId5"/>
    <p:sldId id="354" r:id="rId6"/>
    <p:sldId id="358" r:id="rId7"/>
    <p:sldId id="360" r:id="rId8"/>
    <p:sldId id="361" r:id="rId9"/>
    <p:sldId id="362" r:id="rId10"/>
    <p:sldId id="364" r:id="rId11"/>
    <p:sldId id="355" r:id="rId12"/>
    <p:sldId id="377" r:id="rId13"/>
    <p:sldId id="382" r:id="rId14"/>
    <p:sldId id="383" r:id="rId15"/>
    <p:sldId id="384" r:id="rId16"/>
    <p:sldId id="378" r:id="rId17"/>
    <p:sldId id="363" r:id="rId18"/>
    <p:sldId id="356" r:id="rId19"/>
    <p:sldId id="379" r:id="rId20"/>
    <p:sldId id="380" r:id="rId21"/>
    <p:sldId id="331" r:id="rId22"/>
    <p:sldId id="322" r:id="rId23"/>
    <p:sldId id="327" r:id="rId24"/>
    <p:sldId id="325" r:id="rId25"/>
    <p:sldId id="326" r:id="rId26"/>
    <p:sldId id="328" r:id="rId27"/>
    <p:sldId id="329" r:id="rId28"/>
    <p:sldId id="330" r:id="rId29"/>
    <p:sldId id="332" r:id="rId30"/>
    <p:sldId id="333" r:id="rId31"/>
    <p:sldId id="334" r:id="rId32"/>
    <p:sldId id="335" r:id="rId33"/>
    <p:sldId id="336" r:id="rId34"/>
    <p:sldId id="337" r:id="rId35"/>
    <p:sldId id="338" r:id="rId36"/>
    <p:sldId id="339" r:id="rId37"/>
    <p:sldId id="340" r:id="rId38"/>
    <p:sldId id="341" r:id="rId39"/>
    <p:sldId id="343" r:id="rId40"/>
    <p:sldId id="342" r:id="rId41"/>
    <p:sldId id="366" r:id="rId42"/>
    <p:sldId id="369" r:id="rId43"/>
    <p:sldId id="374" r:id="rId44"/>
    <p:sldId id="375" r:id="rId45"/>
    <p:sldId id="381" r:id="rId46"/>
    <p:sldId id="316"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A8"/>
    <a:srgbClr val="0099CC"/>
    <a:srgbClr val="0000FF"/>
    <a:srgbClr val="94362A"/>
    <a:srgbClr val="17365D"/>
    <a:srgbClr val="00B050"/>
    <a:srgbClr val="000099"/>
    <a:srgbClr val="B88A7E"/>
    <a:srgbClr val="0033CC"/>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8" autoAdjust="0"/>
    <p:restoredTop sz="93143" autoAdjust="0"/>
  </p:normalViewPr>
  <p:slideViewPr>
    <p:cSldViewPr>
      <p:cViewPr>
        <p:scale>
          <a:sx n="90" d="100"/>
          <a:sy n="90" d="100"/>
        </p:scale>
        <p:origin x="-682" y="-211"/>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hr-HR"/>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hr-HR"/>
          </a:p>
        </p:txBody>
      </p:sp>
      <p:sp>
        <p:nvSpPr>
          <p:cNvPr id="194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hr-HR"/>
          </a:p>
        </p:txBody>
      </p:sp>
      <p:sp>
        <p:nvSpPr>
          <p:cNvPr id="194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B34BD9B-DC62-40FA-855E-2D79C83B91F4}" type="slidenum">
              <a:rPr lang="hr-HR"/>
              <a:pPr>
                <a:defRPr/>
              </a:pPr>
              <a:t>‹#›</a:t>
            </a:fld>
            <a:endParaRPr lang="hr-HR" dirty="0"/>
          </a:p>
        </p:txBody>
      </p:sp>
    </p:spTree>
    <p:extLst>
      <p:ext uri="{BB962C8B-B14F-4D97-AF65-F5344CB8AC3E}">
        <p14:creationId xmlns:p14="http://schemas.microsoft.com/office/powerpoint/2010/main" val="892662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hr-HR"/>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hr-HR"/>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hr-H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602A241-8D50-44EC-A3A7-FFEC0703C7F8}" type="slidenum">
              <a:rPr lang="hr-HR"/>
              <a:pPr>
                <a:defRPr/>
              </a:pPr>
              <a:t>‹#›</a:t>
            </a:fld>
            <a:endParaRPr lang="hr-HR" dirty="0"/>
          </a:p>
        </p:txBody>
      </p:sp>
    </p:spTree>
    <p:extLst>
      <p:ext uri="{BB962C8B-B14F-4D97-AF65-F5344CB8AC3E}">
        <p14:creationId xmlns:p14="http://schemas.microsoft.com/office/powerpoint/2010/main" val="1895633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49244882-DFBF-4DC3-B8BB-285F2EBCDD8E}" type="slidenum">
              <a:rPr lang="hr-HR" smtClean="0"/>
              <a:pPr/>
              <a:t>2</a:t>
            </a:fld>
            <a:endParaRPr lang="hr-HR" smtClean="0"/>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a:noFill/>
          <a:ln/>
        </p:spPr>
        <p:txBody>
          <a:bodyPr/>
          <a:lstStyle/>
          <a:p>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49244882-DFBF-4DC3-B8BB-285F2EBCDD8E}" type="slidenum">
              <a:rPr lang="hr-HR" smtClean="0"/>
              <a:pPr/>
              <a:t>3</a:t>
            </a:fld>
            <a:endParaRPr lang="hr-HR" smtClean="0"/>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a:noFill/>
          <a:ln/>
        </p:spPr>
        <p:txBody>
          <a:bodyPr/>
          <a:lstStyle/>
          <a:p>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lgn="ctr">
              <a:defRPr sz="4000">
                <a:solidFill>
                  <a:srgbClr val="007CA8"/>
                </a:solidFill>
              </a:defRPr>
            </a:lvl1pPr>
          </a:lstStyle>
          <a:p>
            <a:r>
              <a:rPr lang="en-GB"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 typeface="Symbol" pitchFamily="18" charset="2"/>
              <a:buNone/>
              <a:defRPr i="1">
                <a:latin typeface="Times New Roman CE" pitchFamily="18" charset="0"/>
              </a:defRPr>
            </a:lvl1pPr>
          </a:lstStyle>
          <a:p>
            <a:endParaRPr lang="en-GB"/>
          </a:p>
          <a:p>
            <a:endParaRPr lang="en-GB"/>
          </a:p>
          <a:p>
            <a:r>
              <a:rPr lang="en-GB"/>
              <a:t>Click to edit Master subtitle style</a:t>
            </a:r>
          </a:p>
        </p:txBody>
      </p:sp>
      <p:pic>
        <p:nvPicPr>
          <p:cNvPr id="9" name="Picture 7"/>
          <p:cNvPicPr>
            <a:picLocks noChangeAspect="1" noChangeArrowheads="1"/>
          </p:cNvPicPr>
          <p:nvPr userDrawn="1"/>
        </p:nvPicPr>
        <p:blipFill>
          <a:blip r:embed="rId2" cstate="print"/>
          <a:srcRect/>
          <a:stretch>
            <a:fillRect/>
          </a:stretch>
        </p:blipFill>
        <p:spPr bwMode="auto">
          <a:xfrm>
            <a:off x="7452320" y="692696"/>
            <a:ext cx="1551614" cy="720080"/>
          </a:xfrm>
          <a:prstGeom prst="rect">
            <a:avLst/>
          </a:prstGeom>
          <a:noFill/>
          <a:ln w="9525">
            <a:noFill/>
            <a:miter lim="800000"/>
            <a:headEnd/>
            <a:tailEnd/>
          </a:ln>
        </p:spPr>
      </p:pic>
      <p:pic>
        <p:nvPicPr>
          <p:cNvPr id="6" name="Picture 2" descr="C:\Users\Iva\Desktop\logo115_e2218f.jpg"/>
          <p:cNvPicPr>
            <a:picLocks noChangeAspect="1" noChangeArrowheads="1"/>
          </p:cNvPicPr>
          <p:nvPr userDrawn="1"/>
        </p:nvPicPr>
        <p:blipFill>
          <a:blip r:embed="rId3" cstate="print"/>
          <a:srcRect/>
          <a:stretch>
            <a:fillRect/>
          </a:stretch>
        </p:blipFill>
        <p:spPr bwMode="auto">
          <a:xfrm>
            <a:off x="243101" y="407862"/>
            <a:ext cx="1160547" cy="1220938"/>
          </a:xfrm>
          <a:prstGeom prst="rect">
            <a:avLst/>
          </a:prstGeom>
          <a:noFill/>
        </p:spPr>
      </p:pic>
      <p:pic>
        <p:nvPicPr>
          <p:cNvPr id="7" name="Picture 7" descr="l"/>
          <p:cNvPicPr>
            <a:picLocks noChangeAspect="1" noChangeArrowheads="1"/>
          </p:cNvPicPr>
          <p:nvPr userDrawn="1"/>
        </p:nvPicPr>
        <p:blipFill>
          <a:blip r:embed="rId4" cstate="print"/>
          <a:srcRect/>
          <a:stretch>
            <a:fillRect/>
          </a:stretch>
        </p:blipFill>
        <p:spPr bwMode="auto">
          <a:xfrm>
            <a:off x="3850531" y="188640"/>
            <a:ext cx="807363" cy="15841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646040"/>
            <a:ext cx="9144000" cy="1143000"/>
          </a:xfrm>
        </p:spPr>
        <p:txBody>
          <a:bodyPr/>
          <a:lstStyle>
            <a:lvl1pPr algn="ctr">
              <a:defRPr/>
            </a:lvl1pPr>
          </a:lstStyle>
          <a:p>
            <a:r>
              <a:rPr lang="en-US" dirty="0" smtClean="0"/>
              <a:t>Click to edit Master title style</a:t>
            </a:r>
            <a:endParaRPr lang="hr-HR"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9272" name="Picture 8" descr="C:\Users\Iva\Desktop\Picture1.jpg"/>
          <p:cNvPicPr>
            <a:picLocks noChangeAspect="1" noChangeArrowheads="1"/>
          </p:cNvPicPr>
          <p:nvPr userDrawn="1"/>
        </p:nvPicPr>
        <p:blipFill>
          <a:blip r:embed="rId2" cstate="print"/>
          <a:srcRect/>
          <a:stretch>
            <a:fillRect/>
          </a:stretch>
        </p:blipFill>
        <p:spPr bwMode="auto">
          <a:xfrm>
            <a:off x="0" y="54005"/>
            <a:ext cx="9144000" cy="6615355"/>
          </a:xfrm>
          <a:prstGeom prst="rect">
            <a:avLst/>
          </a:prstGeom>
          <a:noFill/>
        </p:spPr>
      </p:pic>
      <p:sp>
        <p:nvSpPr>
          <p:cNvPr id="2" name="Title 1"/>
          <p:cNvSpPr>
            <a:spLocks noGrp="1"/>
          </p:cNvSpPr>
          <p:nvPr>
            <p:ph type="title"/>
          </p:nvPr>
        </p:nvSpPr>
        <p:spPr>
          <a:xfrm>
            <a:off x="304800" y="44624"/>
            <a:ext cx="6571456" cy="980728"/>
          </a:xfrm>
        </p:spPr>
        <p:txBody>
          <a:bodyPr/>
          <a:lstStyle/>
          <a:p>
            <a:r>
              <a:rPr lang="en-US" dirty="0" smtClean="0"/>
              <a:t>Click to edit Master title style</a:t>
            </a:r>
            <a:endParaRPr lang="hr-HR" dirty="0"/>
          </a:p>
        </p:txBody>
      </p:sp>
      <p:pic>
        <p:nvPicPr>
          <p:cNvPr id="12" name="Picture 7"/>
          <p:cNvPicPr>
            <a:picLocks noChangeAspect="1" noChangeArrowheads="1"/>
          </p:cNvPicPr>
          <p:nvPr userDrawn="1"/>
        </p:nvPicPr>
        <p:blipFill>
          <a:blip r:embed="rId3" cstate="print"/>
          <a:srcRect/>
          <a:stretch>
            <a:fillRect/>
          </a:stretch>
        </p:blipFill>
        <p:spPr bwMode="auto">
          <a:xfrm>
            <a:off x="7340866" y="188640"/>
            <a:ext cx="1551614" cy="720080"/>
          </a:xfrm>
          <a:prstGeom prst="rect">
            <a:avLst/>
          </a:prstGeom>
          <a:noFill/>
          <a:ln w="9525">
            <a:noFill/>
            <a:miter lim="800000"/>
            <a:headEnd/>
            <a:tailEnd/>
          </a:ln>
        </p:spPr>
      </p:pic>
      <p:pic>
        <p:nvPicPr>
          <p:cNvPr id="139273" name="Picture 9" descr="C:\Users\Iva\Desktop\Iva crta.png"/>
          <p:cNvPicPr>
            <a:picLocks noChangeAspect="1" noChangeArrowheads="1"/>
          </p:cNvPicPr>
          <p:nvPr userDrawn="1"/>
        </p:nvPicPr>
        <p:blipFill>
          <a:blip r:embed="rId4" cstate="print"/>
          <a:srcRect/>
          <a:stretch>
            <a:fillRect/>
          </a:stretch>
        </p:blipFill>
        <p:spPr bwMode="auto">
          <a:xfrm>
            <a:off x="0" y="6524625"/>
            <a:ext cx="9144000" cy="333375"/>
          </a:xfrm>
          <a:prstGeom prst="rect">
            <a:avLst/>
          </a:prstGeom>
          <a:noFill/>
        </p:spPr>
      </p:pic>
      <p:sp>
        <p:nvSpPr>
          <p:cNvPr id="3" name="Content Placeholder 2"/>
          <p:cNvSpPr>
            <a:spLocks noGrp="1"/>
          </p:cNvSpPr>
          <p:nvPr>
            <p:ph idx="1"/>
          </p:nvPr>
        </p:nvSpPr>
        <p:spPr/>
        <p:txBody>
          <a:bodyPr/>
          <a:lstStyle>
            <a:lvl1pPr>
              <a:buClr>
                <a:srgbClr val="007CA8"/>
              </a:buClr>
              <a:defRPr/>
            </a:lvl1pPr>
            <a:lvl2pPr>
              <a:buClr>
                <a:srgbClr val="007CA8"/>
              </a:buClr>
              <a:defRPr/>
            </a:lvl2pPr>
            <a:lvl3pPr>
              <a:buClr>
                <a:srgbClr val="007CA8"/>
              </a:buClr>
              <a:defRPr/>
            </a:lvl3pPr>
            <a:lvl4pPr>
              <a:buClr>
                <a:srgbClr val="007CA8"/>
              </a:buClr>
              <a:defRPr/>
            </a:lvl4pPr>
            <a:lvl5pPr>
              <a:buClr>
                <a:srgbClr val="007CA8"/>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8" name="Date Placeholder 3"/>
          <p:cNvSpPr>
            <a:spLocks noGrp="1"/>
          </p:cNvSpPr>
          <p:nvPr>
            <p:ph type="dt" sz="half" idx="10"/>
          </p:nvPr>
        </p:nvSpPr>
        <p:spPr>
          <a:xfrm>
            <a:off x="3619500" y="6237312"/>
            <a:ext cx="1905000" cy="381000"/>
          </a:xfrm>
        </p:spPr>
        <p:txBody>
          <a:bodyPr/>
          <a:lstStyle>
            <a:lvl1pPr>
              <a:defRPr smtClean="0"/>
            </a:lvl1pPr>
          </a:lstStyle>
          <a:p>
            <a:pPr>
              <a:defRPr/>
            </a:pPr>
            <a:endParaRPr lang="en-US" sz="1400" dirty="0">
              <a:latin typeface="Times New Roman" pitchFamily="18" charset="0"/>
            </a:endParaRPr>
          </a:p>
        </p:txBody>
      </p:sp>
      <p:sp>
        <p:nvSpPr>
          <p:cNvPr id="9" name="Footer Placeholder 4"/>
          <p:cNvSpPr>
            <a:spLocks noGrp="1"/>
          </p:cNvSpPr>
          <p:nvPr>
            <p:ph type="ftr" sz="quarter" idx="11"/>
          </p:nvPr>
        </p:nvSpPr>
        <p:spPr>
          <a:xfrm>
            <a:off x="228600" y="6237312"/>
            <a:ext cx="2895600" cy="381000"/>
          </a:xfrm>
        </p:spPr>
        <p:txBody>
          <a:bodyPr/>
          <a:lstStyle>
            <a:lvl1pPr>
              <a:defRPr smtClean="0"/>
            </a:lvl1pPr>
          </a:lstStyle>
          <a:p>
            <a:pPr>
              <a:defRPr/>
            </a:pPr>
            <a:endParaRPr lang="hr-HR" dirty="0"/>
          </a:p>
        </p:txBody>
      </p:sp>
      <p:sp>
        <p:nvSpPr>
          <p:cNvPr id="10" name="Slide Number Placeholder 5"/>
          <p:cNvSpPr>
            <a:spLocks noGrp="1"/>
          </p:cNvSpPr>
          <p:nvPr>
            <p:ph type="sldNum" sz="quarter" idx="12"/>
          </p:nvPr>
        </p:nvSpPr>
        <p:spPr>
          <a:xfrm>
            <a:off x="7010400" y="6237312"/>
            <a:ext cx="1905000" cy="381000"/>
          </a:xfrm>
        </p:spPr>
        <p:txBody>
          <a:bodyPr/>
          <a:lstStyle>
            <a:lvl1pPr>
              <a:defRPr/>
            </a:lvl1pPr>
          </a:lstStyle>
          <a:p>
            <a:pPr>
              <a:defRPr/>
            </a:pPr>
            <a:fld id="{3E93C69C-FED7-46D7-A417-456FD274F7BB}" type="slidenum">
              <a:rPr lang="en-US" smtClean="0"/>
              <a:pPr>
                <a:defRPr/>
              </a:pPr>
              <a:t>‹#›</a:t>
            </a:fld>
            <a:r>
              <a:rPr lang="en-US" dirty="0" smtClean="0"/>
              <a:t> </a:t>
            </a:r>
            <a:r>
              <a:rPr lang="hr-HR" dirty="0" smtClean="0"/>
              <a:t>od</a:t>
            </a:r>
            <a:r>
              <a:rPr lang="en-US" dirty="0" smtClean="0"/>
              <a:t> </a:t>
            </a:r>
            <a:r>
              <a:rPr lang="hr-HR" dirty="0" smtClean="0"/>
              <a:t>46</a:t>
            </a:r>
            <a:endParaRPr lang="en-US" sz="1400" dirty="0">
              <a:latin typeface="Times New Roman" pitchFamily="18" charset="0"/>
            </a:endParaRPr>
          </a:p>
        </p:txBody>
      </p:sp>
      <p:pic>
        <p:nvPicPr>
          <p:cNvPr id="139274" name="Picture 10" descr="C:\Users\Iva\Desktop\vex crta.png"/>
          <p:cNvPicPr>
            <a:picLocks noChangeAspect="1" noChangeArrowheads="1"/>
          </p:cNvPicPr>
          <p:nvPr userDrawn="1"/>
        </p:nvPicPr>
        <p:blipFill>
          <a:blip r:embed="rId5" cstate="print"/>
          <a:srcRect/>
          <a:stretch>
            <a:fillRect/>
          </a:stretch>
        </p:blipFill>
        <p:spPr bwMode="auto">
          <a:xfrm>
            <a:off x="0" y="1052736"/>
            <a:ext cx="9144000" cy="72008"/>
          </a:xfrm>
          <a:prstGeom prst="rect">
            <a:avLst/>
          </a:prstGeom>
          <a:noFill/>
        </p:spPr>
      </p:pic>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7000" b="-7000"/>
          </a:stretch>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04800" y="0"/>
            <a:ext cx="6194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685800" y="15240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619500" y="628836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smtClean="0">
                <a:latin typeface="+mn-lt"/>
              </a:defRPr>
            </a:lvl1pPr>
          </a:lstStyle>
          <a:p>
            <a:pPr>
              <a:defRPr/>
            </a:pPr>
            <a:endParaRPr lang="en-US" sz="1400" dirty="0"/>
          </a:p>
        </p:txBody>
      </p:sp>
      <p:sp>
        <p:nvSpPr>
          <p:cNvPr id="3" name="Rectangle 5"/>
          <p:cNvSpPr>
            <a:spLocks noGrp="1" noChangeArrowheads="1"/>
          </p:cNvSpPr>
          <p:nvPr>
            <p:ph type="ftr" sz="quarter" idx="3"/>
          </p:nvPr>
        </p:nvSpPr>
        <p:spPr bwMode="auto">
          <a:xfrm>
            <a:off x="228600" y="628836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mn-lt"/>
              </a:defRPr>
            </a:lvl1pPr>
          </a:lstStyle>
          <a:p>
            <a:pPr>
              <a:defRPr/>
            </a:pPr>
            <a:endParaRPr lang="en-US" sz="1400" dirty="0"/>
          </a:p>
        </p:txBody>
      </p:sp>
      <p:sp>
        <p:nvSpPr>
          <p:cNvPr id="1030" name="Rectangle 6"/>
          <p:cNvSpPr>
            <a:spLocks noGrp="1" noChangeArrowheads="1"/>
          </p:cNvSpPr>
          <p:nvPr>
            <p:ph type="sldNum" sz="quarter" idx="4"/>
          </p:nvPr>
        </p:nvSpPr>
        <p:spPr bwMode="auto">
          <a:xfrm>
            <a:off x="7010400" y="628836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mn-lt"/>
              </a:defRPr>
            </a:lvl1pPr>
          </a:lstStyle>
          <a:p>
            <a:pPr>
              <a:defRPr/>
            </a:pPr>
            <a:fld id="{1E666DB6-9B7B-4D26-8726-5DA76B175AF1}" type="slidenum">
              <a:rPr lang="en-US" smtClean="0"/>
              <a:pPr>
                <a:defRPr/>
              </a:pPr>
              <a:t>‹#›</a:t>
            </a:fld>
            <a:r>
              <a:rPr lang="en-US" dirty="0" smtClean="0"/>
              <a:t> o</a:t>
            </a:r>
            <a:r>
              <a:rPr lang="hr-HR" dirty="0" smtClean="0"/>
              <a:t>d</a:t>
            </a:r>
            <a:r>
              <a:rPr lang="en-US" dirty="0" smtClean="0"/>
              <a:t> </a:t>
            </a:r>
            <a:r>
              <a:rPr lang="hr-HR" dirty="0" smtClean="0"/>
              <a:t>46</a:t>
            </a:r>
            <a:endParaRPr lang="en-US" sz="1400" dirty="0"/>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lang="en-US" sz="4000" smtClean="0">
          <a:solidFill>
            <a:srgbClr val="007CA8"/>
          </a:solidFill>
          <a:latin typeface="Cambria" pitchFamily="18" charset="0"/>
          <a:ea typeface="+mj-ea"/>
          <a:cs typeface="+mj-cs"/>
        </a:defRPr>
      </a:lvl1pPr>
      <a:lvl2pPr algn="l" rtl="0" eaLnBrk="0" fontAlgn="base" hangingPunct="0">
        <a:spcBef>
          <a:spcPct val="0"/>
        </a:spcBef>
        <a:spcAft>
          <a:spcPct val="0"/>
        </a:spcAft>
        <a:defRPr sz="3200">
          <a:solidFill>
            <a:schemeClr val="accent2"/>
          </a:solidFill>
          <a:latin typeface="Cambria" pitchFamily="18" charset="0"/>
        </a:defRPr>
      </a:lvl2pPr>
      <a:lvl3pPr algn="l" rtl="0" eaLnBrk="0" fontAlgn="base" hangingPunct="0">
        <a:spcBef>
          <a:spcPct val="0"/>
        </a:spcBef>
        <a:spcAft>
          <a:spcPct val="0"/>
        </a:spcAft>
        <a:defRPr sz="3200">
          <a:solidFill>
            <a:schemeClr val="accent2"/>
          </a:solidFill>
          <a:latin typeface="Cambria" pitchFamily="18" charset="0"/>
        </a:defRPr>
      </a:lvl3pPr>
      <a:lvl4pPr algn="l" rtl="0" eaLnBrk="0" fontAlgn="base" hangingPunct="0">
        <a:spcBef>
          <a:spcPct val="0"/>
        </a:spcBef>
        <a:spcAft>
          <a:spcPct val="0"/>
        </a:spcAft>
        <a:defRPr sz="3200">
          <a:solidFill>
            <a:schemeClr val="accent2"/>
          </a:solidFill>
          <a:latin typeface="Cambria" pitchFamily="18" charset="0"/>
        </a:defRPr>
      </a:lvl4pPr>
      <a:lvl5pPr algn="l" rtl="0" eaLnBrk="0" fontAlgn="base" hangingPunct="0">
        <a:spcBef>
          <a:spcPct val="0"/>
        </a:spcBef>
        <a:spcAft>
          <a:spcPct val="0"/>
        </a:spcAft>
        <a:defRPr sz="3200">
          <a:solidFill>
            <a:schemeClr val="accent2"/>
          </a:solidFill>
          <a:latin typeface="Cambria" pitchFamily="18" charset="0"/>
        </a:defRPr>
      </a:lvl5pPr>
      <a:lvl6pPr marL="457200" algn="l" rtl="0" eaLnBrk="0" fontAlgn="base" hangingPunct="0">
        <a:spcBef>
          <a:spcPct val="0"/>
        </a:spcBef>
        <a:spcAft>
          <a:spcPct val="0"/>
        </a:spcAft>
        <a:defRPr sz="3200">
          <a:solidFill>
            <a:schemeClr val="accent2"/>
          </a:solidFill>
          <a:latin typeface="Arial CE" pitchFamily="34" charset="0"/>
        </a:defRPr>
      </a:lvl6pPr>
      <a:lvl7pPr marL="914400" algn="l" rtl="0" eaLnBrk="0" fontAlgn="base" hangingPunct="0">
        <a:spcBef>
          <a:spcPct val="0"/>
        </a:spcBef>
        <a:spcAft>
          <a:spcPct val="0"/>
        </a:spcAft>
        <a:defRPr sz="3200">
          <a:solidFill>
            <a:schemeClr val="accent2"/>
          </a:solidFill>
          <a:latin typeface="Arial CE" pitchFamily="34" charset="0"/>
        </a:defRPr>
      </a:lvl7pPr>
      <a:lvl8pPr marL="1371600" algn="l" rtl="0" eaLnBrk="0" fontAlgn="base" hangingPunct="0">
        <a:spcBef>
          <a:spcPct val="0"/>
        </a:spcBef>
        <a:spcAft>
          <a:spcPct val="0"/>
        </a:spcAft>
        <a:defRPr sz="3200">
          <a:solidFill>
            <a:schemeClr val="accent2"/>
          </a:solidFill>
          <a:latin typeface="Arial CE" pitchFamily="34" charset="0"/>
        </a:defRPr>
      </a:lvl8pPr>
      <a:lvl9pPr marL="1828800" algn="l" rtl="0" eaLnBrk="0" fontAlgn="base" hangingPunct="0">
        <a:spcBef>
          <a:spcPct val="0"/>
        </a:spcBef>
        <a:spcAft>
          <a:spcPct val="0"/>
        </a:spcAft>
        <a:defRPr sz="3200">
          <a:solidFill>
            <a:schemeClr val="accent2"/>
          </a:solidFill>
          <a:latin typeface="Arial CE" pitchFamily="34" charset="0"/>
        </a:defRPr>
      </a:lvl9pPr>
    </p:titleStyle>
    <p:bodyStyle>
      <a:lvl1pPr marL="342900" indent="-342900" algn="l" rtl="0" eaLnBrk="0" fontAlgn="base" hangingPunct="0">
        <a:spcBef>
          <a:spcPct val="20000"/>
        </a:spcBef>
        <a:spcAft>
          <a:spcPct val="0"/>
        </a:spcAft>
        <a:buClr>
          <a:schemeClr val="accent2"/>
        </a:buClr>
        <a:buSzPct val="75000"/>
        <a:buFont typeface="Symbol" pitchFamily="18"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ebdings" pitchFamily="18" charset="2"/>
        <a:buChar char="&lt;"/>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ebdings" pitchFamily="18"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5000"/>
        <a:buFont typeface="Webdings" pitchFamily="18" charset="2"/>
        <a:buChar char="8"/>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75000"/>
        <a:buFont typeface="Webdings" pitchFamily="18" charset="2"/>
        <a:buChar char="4"/>
        <a:defRPr sz="1600">
          <a:solidFill>
            <a:schemeClr val="tx1"/>
          </a:solidFill>
          <a:latin typeface="+mn-lt"/>
        </a:defRPr>
      </a:lvl5pPr>
      <a:lvl6pPr marL="2514600" indent="-228600" algn="l" rtl="0" eaLnBrk="0" fontAlgn="base" hangingPunct="0">
        <a:spcBef>
          <a:spcPct val="20000"/>
        </a:spcBef>
        <a:spcAft>
          <a:spcPct val="0"/>
        </a:spcAft>
        <a:buClr>
          <a:schemeClr val="accent2"/>
        </a:buClr>
        <a:buSzPct val="75000"/>
        <a:buFont typeface="Webdings" pitchFamily="18" charset="2"/>
        <a:buChar char="4"/>
        <a:defRPr sz="1600">
          <a:solidFill>
            <a:schemeClr val="tx1"/>
          </a:solidFill>
          <a:latin typeface="+mn-lt"/>
        </a:defRPr>
      </a:lvl6pPr>
      <a:lvl7pPr marL="2971800" indent="-228600" algn="l" rtl="0" eaLnBrk="0" fontAlgn="base" hangingPunct="0">
        <a:spcBef>
          <a:spcPct val="20000"/>
        </a:spcBef>
        <a:spcAft>
          <a:spcPct val="0"/>
        </a:spcAft>
        <a:buClr>
          <a:schemeClr val="accent2"/>
        </a:buClr>
        <a:buSzPct val="75000"/>
        <a:buFont typeface="Webdings" pitchFamily="18" charset="2"/>
        <a:buChar char="4"/>
        <a:defRPr sz="1600">
          <a:solidFill>
            <a:schemeClr val="tx1"/>
          </a:solidFill>
          <a:latin typeface="+mn-lt"/>
        </a:defRPr>
      </a:lvl7pPr>
      <a:lvl8pPr marL="3429000" indent="-228600" algn="l" rtl="0" eaLnBrk="0" fontAlgn="base" hangingPunct="0">
        <a:spcBef>
          <a:spcPct val="20000"/>
        </a:spcBef>
        <a:spcAft>
          <a:spcPct val="0"/>
        </a:spcAft>
        <a:buClr>
          <a:schemeClr val="accent2"/>
        </a:buClr>
        <a:buSzPct val="75000"/>
        <a:buFont typeface="Webdings" pitchFamily="18" charset="2"/>
        <a:buChar char="4"/>
        <a:defRPr sz="1600">
          <a:solidFill>
            <a:schemeClr val="tx1"/>
          </a:solidFill>
          <a:latin typeface="+mn-lt"/>
        </a:defRPr>
      </a:lvl8pPr>
      <a:lvl9pPr marL="3886200" indent="-228600" algn="l" rtl="0" eaLnBrk="0" fontAlgn="base" hangingPunct="0">
        <a:spcBef>
          <a:spcPct val="20000"/>
        </a:spcBef>
        <a:spcAft>
          <a:spcPct val="0"/>
        </a:spcAft>
        <a:buClr>
          <a:schemeClr val="accent2"/>
        </a:buClr>
        <a:buSzPct val="75000"/>
        <a:buFont typeface="Webdings" pitchFamily="18" charset="2"/>
        <a:buChar char="4"/>
        <a:defRPr sz="16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wmf"/><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1350y.jpg"/>
          <p:cNvPicPr>
            <a:picLocks noChangeAspect="1"/>
          </p:cNvPicPr>
          <p:nvPr/>
        </p:nvPicPr>
        <p:blipFill>
          <a:blip r:embed="rId2" cstate="print"/>
          <a:stretch>
            <a:fillRect/>
          </a:stretch>
        </p:blipFill>
        <p:spPr>
          <a:xfrm>
            <a:off x="4763599" y="4653136"/>
            <a:ext cx="1026114" cy="1368152"/>
          </a:xfrm>
          <a:prstGeom prst="rect">
            <a:avLst/>
          </a:prstGeom>
        </p:spPr>
      </p:pic>
      <p:sp>
        <p:nvSpPr>
          <p:cNvPr id="70657" name="Rectangle 2"/>
          <p:cNvSpPr>
            <a:spLocks noGrp="1" noChangeArrowheads="1"/>
          </p:cNvSpPr>
          <p:nvPr>
            <p:ph type="ctrTitle"/>
          </p:nvPr>
        </p:nvSpPr>
        <p:spPr>
          <a:xfrm>
            <a:off x="611560" y="2132856"/>
            <a:ext cx="7920880" cy="1872208"/>
          </a:xfrm>
        </p:spPr>
        <p:txBody>
          <a:bodyPr/>
          <a:lstStyle/>
          <a:p>
            <a:r>
              <a:rPr lang="hr-HR" b="1" dirty="0" smtClean="0">
                <a:latin typeface="BankGothic Md BT" pitchFamily="34" charset="0"/>
              </a:rPr>
              <a:t>Kako napisati znanstveni članak &amp; prezentirati ga na </a:t>
            </a:r>
            <a:r>
              <a:rPr lang="hr-HR" b="1" dirty="0" smtClean="0">
                <a:latin typeface="BankGothic Md BT" pitchFamily="34" charset="0"/>
              </a:rPr>
              <a:t>konferenciji ELMAR</a:t>
            </a:r>
            <a:endParaRPr lang="en-US" sz="2400" b="1" noProof="0" dirty="0" smtClean="0">
              <a:latin typeface="BankGothic Md BT" pitchFamily="34" charset="0"/>
            </a:endParaRPr>
          </a:p>
        </p:txBody>
      </p:sp>
      <p:pic>
        <p:nvPicPr>
          <p:cNvPr id="182273" name="Picture 1" descr="C:\Users\Iva\Desktop\Vex.jpg"/>
          <p:cNvPicPr>
            <a:picLocks noChangeAspect="1" noChangeArrowheads="1"/>
          </p:cNvPicPr>
          <p:nvPr/>
        </p:nvPicPr>
        <p:blipFill>
          <a:blip r:embed="rId3" cstate="print"/>
          <a:srcRect/>
          <a:stretch>
            <a:fillRect/>
          </a:stretch>
        </p:blipFill>
        <p:spPr bwMode="auto">
          <a:xfrm>
            <a:off x="7164288" y="4653136"/>
            <a:ext cx="951942" cy="1368152"/>
          </a:xfrm>
          <a:prstGeom prst="rect">
            <a:avLst/>
          </a:prstGeom>
          <a:noFill/>
        </p:spPr>
      </p:pic>
      <p:sp>
        <p:nvSpPr>
          <p:cNvPr id="5" name="Rectangle 4"/>
          <p:cNvSpPr/>
          <p:nvPr/>
        </p:nvSpPr>
        <p:spPr>
          <a:xfrm>
            <a:off x="6455787" y="6093296"/>
            <a:ext cx="2436693" cy="461665"/>
          </a:xfrm>
          <a:prstGeom prst="rect">
            <a:avLst/>
          </a:prstGeom>
        </p:spPr>
        <p:txBody>
          <a:bodyPr wrap="square">
            <a:spAutoFit/>
          </a:bodyPr>
          <a:lstStyle/>
          <a:p>
            <a:pPr algn="ctr"/>
            <a:r>
              <a:rPr lang="en-US" b="1" dirty="0" err="1" smtClean="0">
                <a:latin typeface="Calibri" pitchFamily="34" charset="0"/>
              </a:rPr>
              <a:t>Vedran</a:t>
            </a:r>
            <a:r>
              <a:rPr lang="en-US" b="1" dirty="0" smtClean="0">
                <a:latin typeface="Calibri" pitchFamily="34" charset="0"/>
              </a:rPr>
              <a:t> </a:t>
            </a:r>
            <a:r>
              <a:rPr lang="en-US" b="1" dirty="0" err="1" smtClean="0">
                <a:latin typeface="Calibri" pitchFamily="34" charset="0"/>
              </a:rPr>
              <a:t>Podobnik</a:t>
            </a:r>
            <a:r>
              <a:rPr lang="hr-HR" b="1" dirty="0" smtClean="0">
                <a:latin typeface="Calibri" pitchFamily="34" charset="0"/>
              </a:rPr>
              <a:t> </a:t>
            </a:r>
            <a:endParaRPr lang="hr-HR" dirty="0"/>
          </a:p>
        </p:txBody>
      </p:sp>
      <p:sp>
        <p:nvSpPr>
          <p:cNvPr id="9" name="Rectangle 8"/>
          <p:cNvSpPr/>
          <p:nvPr/>
        </p:nvSpPr>
        <p:spPr>
          <a:xfrm>
            <a:off x="442299" y="6093296"/>
            <a:ext cx="1249381" cy="461665"/>
          </a:xfrm>
          <a:prstGeom prst="rect">
            <a:avLst/>
          </a:prstGeom>
        </p:spPr>
        <p:txBody>
          <a:bodyPr wrap="none">
            <a:spAutoFit/>
          </a:bodyPr>
          <a:lstStyle/>
          <a:p>
            <a:r>
              <a:rPr lang="hr-HR" b="1" dirty="0" smtClean="0">
                <a:latin typeface="Calibri" pitchFamily="34" charset="0"/>
              </a:rPr>
              <a:t>Iva Bojić</a:t>
            </a:r>
          </a:p>
        </p:txBody>
      </p:sp>
      <p:pic>
        <p:nvPicPr>
          <p:cNvPr id="1026" name="Picture 2" descr="D:\Documents\My Dropbox\Posao\Životopis FER\Iva.JPG"/>
          <p:cNvPicPr>
            <a:picLocks noChangeAspect="1" noChangeArrowheads="1"/>
          </p:cNvPicPr>
          <p:nvPr/>
        </p:nvPicPr>
        <p:blipFill>
          <a:blip r:embed="rId4" cstate="print"/>
          <a:srcRect/>
          <a:stretch>
            <a:fillRect/>
          </a:stretch>
        </p:blipFill>
        <p:spPr bwMode="auto">
          <a:xfrm>
            <a:off x="586315" y="4653136"/>
            <a:ext cx="979978" cy="1368152"/>
          </a:xfrm>
          <a:prstGeom prst="rect">
            <a:avLst/>
          </a:prstGeom>
          <a:noFill/>
        </p:spPr>
      </p:pic>
      <p:pic>
        <p:nvPicPr>
          <p:cNvPr id="2" name="Picture 2" descr="C:\Users\Iva\Desktop\bozek_jelena.jpg"/>
          <p:cNvPicPr>
            <a:picLocks noChangeAspect="1" noChangeArrowheads="1"/>
          </p:cNvPicPr>
          <p:nvPr/>
        </p:nvPicPr>
        <p:blipFill>
          <a:blip r:embed="rId5" cstate="print"/>
          <a:srcRect/>
          <a:stretch>
            <a:fillRect/>
          </a:stretch>
        </p:blipFill>
        <p:spPr bwMode="auto">
          <a:xfrm>
            <a:off x="2627784" y="4653136"/>
            <a:ext cx="1017633" cy="1368152"/>
          </a:xfrm>
          <a:prstGeom prst="rect">
            <a:avLst/>
          </a:prstGeom>
          <a:noFill/>
        </p:spPr>
      </p:pic>
      <p:sp>
        <p:nvSpPr>
          <p:cNvPr id="12" name="Rectangle 11"/>
          <p:cNvSpPr/>
          <p:nvPr/>
        </p:nvSpPr>
        <p:spPr>
          <a:xfrm>
            <a:off x="2267744" y="6093296"/>
            <a:ext cx="1814086" cy="461665"/>
          </a:xfrm>
          <a:prstGeom prst="rect">
            <a:avLst/>
          </a:prstGeom>
        </p:spPr>
        <p:txBody>
          <a:bodyPr wrap="none">
            <a:spAutoFit/>
          </a:bodyPr>
          <a:lstStyle/>
          <a:p>
            <a:r>
              <a:rPr lang="hr-HR" b="1" dirty="0" smtClean="0">
                <a:latin typeface="Calibri" pitchFamily="34" charset="0"/>
              </a:rPr>
              <a:t>Jelena </a:t>
            </a:r>
            <a:r>
              <a:rPr lang="hr-HR" b="1" dirty="0" err="1" smtClean="0">
                <a:latin typeface="Calibri" pitchFamily="34" charset="0"/>
              </a:rPr>
              <a:t>Božek</a:t>
            </a:r>
            <a:endParaRPr lang="hr-HR" b="1" dirty="0" smtClean="0">
              <a:latin typeface="Calibri" pitchFamily="34" charset="0"/>
            </a:endParaRPr>
          </a:p>
        </p:txBody>
      </p:sp>
      <p:sp>
        <p:nvSpPr>
          <p:cNvPr id="13" name="Rectangle 12"/>
          <p:cNvSpPr/>
          <p:nvPr/>
        </p:nvSpPr>
        <p:spPr>
          <a:xfrm>
            <a:off x="4079523" y="6093296"/>
            <a:ext cx="2436693" cy="461665"/>
          </a:xfrm>
          <a:prstGeom prst="rect">
            <a:avLst/>
          </a:prstGeom>
        </p:spPr>
        <p:txBody>
          <a:bodyPr wrap="square">
            <a:spAutoFit/>
          </a:bodyPr>
          <a:lstStyle/>
          <a:p>
            <a:pPr algn="ctr"/>
            <a:r>
              <a:rPr lang="en-US" b="1" dirty="0" smtClean="0">
                <a:latin typeface="Calibri" pitchFamily="34" charset="0"/>
              </a:rPr>
              <a:t>Ana </a:t>
            </a:r>
            <a:r>
              <a:rPr lang="en-US" b="1" dirty="0" err="1" smtClean="0">
                <a:latin typeface="Calibri" pitchFamily="34" charset="0"/>
              </a:rPr>
              <a:t>Petrić</a:t>
            </a:r>
            <a:endParaRPr lang="en-US" b="1" dirty="0" smtClean="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smtClean="0"/>
              <a:t>Kamo poslati članak?</a:t>
            </a:r>
            <a:r>
              <a:rPr lang="hr-HR" sz="4800" dirty="0"/>
              <a:t/>
            </a:r>
            <a:br>
              <a:rPr lang="hr-HR" sz="4800" dirty="0"/>
            </a:br>
            <a:r>
              <a:rPr lang="hr-HR" sz="2000" i="1" dirty="0" smtClean="0"/>
              <a:t>Kako pronaći prikladnu konferenciju/časopis…</a:t>
            </a:r>
            <a:endParaRPr lang="hr-HR" dirty="0"/>
          </a:p>
        </p:txBody>
      </p:sp>
      <p:sp>
        <p:nvSpPr>
          <p:cNvPr id="8" name="Content Placeholder 2"/>
          <p:cNvSpPr>
            <a:spLocks noGrp="1"/>
          </p:cNvSpPr>
          <p:nvPr>
            <p:ph idx="1"/>
          </p:nvPr>
        </p:nvSpPr>
        <p:spPr>
          <a:xfrm>
            <a:off x="317989" y="1268760"/>
            <a:ext cx="8441553" cy="4968552"/>
          </a:xfrm>
        </p:spPr>
        <p:txBody>
          <a:bodyPr/>
          <a:lstStyle/>
          <a:p>
            <a:pPr>
              <a:spcBef>
                <a:spcPts val="0"/>
              </a:spcBef>
              <a:spcAft>
                <a:spcPts val="0"/>
              </a:spcAft>
            </a:pPr>
            <a:r>
              <a:rPr lang="hr-HR" sz="2400" dirty="0" smtClean="0"/>
              <a:t>Konferencije imaju pokroviteljstvo stručnih udruga i akademije</a:t>
            </a:r>
          </a:p>
          <a:p>
            <a:pPr lvl="1">
              <a:spcBef>
                <a:spcPts val="100"/>
              </a:spcBef>
              <a:spcAft>
                <a:spcPts val="100"/>
              </a:spcAft>
            </a:pPr>
            <a:r>
              <a:rPr lang="hr-HR" sz="2000" dirty="0" smtClean="0"/>
              <a:t>IEEE, ACM, …</a:t>
            </a:r>
          </a:p>
          <a:p>
            <a:pPr lvl="1">
              <a:spcBef>
                <a:spcPts val="100"/>
              </a:spcBef>
              <a:spcAft>
                <a:spcPts val="100"/>
              </a:spcAft>
            </a:pPr>
            <a:r>
              <a:rPr lang="hr-HR" sz="2000" dirty="0" smtClean="0"/>
              <a:t>Sveučilište u Zagrebu FER</a:t>
            </a:r>
          </a:p>
          <a:p>
            <a:pPr lvl="2">
              <a:spcBef>
                <a:spcPts val="100"/>
              </a:spcBef>
              <a:spcAft>
                <a:spcPts val="100"/>
              </a:spcAft>
            </a:pPr>
            <a:r>
              <a:rPr lang="hr-HR" sz="1800" dirty="0" err="1" smtClean="0"/>
              <a:t>ConTEL</a:t>
            </a:r>
            <a:r>
              <a:rPr lang="hr-HR" sz="1800" dirty="0" smtClean="0"/>
              <a:t> (</a:t>
            </a:r>
            <a:r>
              <a:rPr lang="hr-HR" sz="1800" u="sng" dirty="0" smtClean="0">
                <a:solidFill>
                  <a:srgbClr val="007CA8"/>
                </a:solidFill>
              </a:rPr>
              <a:t>http://www.contel.hr</a:t>
            </a:r>
            <a:r>
              <a:rPr lang="hr-HR" sz="1800" dirty="0" smtClean="0"/>
              <a:t>)</a:t>
            </a:r>
          </a:p>
          <a:p>
            <a:pPr lvl="2">
              <a:spcBef>
                <a:spcPts val="100"/>
              </a:spcBef>
              <a:spcAft>
                <a:spcPts val="100"/>
              </a:spcAft>
            </a:pPr>
            <a:r>
              <a:rPr lang="hr-HR" sz="1800" dirty="0" smtClean="0"/>
              <a:t>ELMAR</a:t>
            </a:r>
            <a:r>
              <a:rPr lang="hr-HR" sz="1800" b="1" dirty="0" smtClean="0">
                <a:solidFill>
                  <a:srgbClr val="FF0000"/>
                </a:solidFill>
              </a:rPr>
              <a:t> </a:t>
            </a:r>
            <a:r>
              <a:rPr lang="hr-HR" sz="1800" dirty="0" smtClean="0"/>
              <a:t>(</a:t>
            </a:r>
            <a:r>
              <a:rPr lang="hr-HR" sz="1800" u="sng" dirty="0" smtClean="0">
                <a:solidFill>
                  <a:srgbClr val="007CA8"/>
                </a:solidFill>
              </a:rPr>
              <a:t>http://www.elmar-zadar.org</a:t>
            </a:r>
            <a:r>
              <a:rPr lang="hr-HR" sz="1800" dirty="0" smtClean="0"/>
              <a:t>)</a:t>
            </a:r>
          </a:p>
          <a:p>
            <a:pPr lvl="2">
              <a:spcBef>
                <a:spcPts val="100"/>
              </a:spcBef>
              <a:spcAft>
                <a:spcPts val="100"/>
              </a:spcAft>
            </a:pPr>
            <a:r>
              <a:rPr lang="hr-HR" sz="1800" dirty="0" smtClean="0"/>
              <a:t>MIPRO (</a:t>
            </a:r>
            <a:r>
              <a:rPr lang="hr-HR" sz="1800" u="sng" dirty="0" smtClean="0">
                <a:solidFill>
                  <a:srgbClr val="007CA8"/>
                </a:solidFill>
              </a:rPr>
              <a:t>http://www.mipro.hr</a:t>
            </a:r>
            <a:r>
              <a:rPr lang="hr-HR" sz="1800" dirty="0" smtClean="0"/>
              <a:t>)</a:t>
            </a:r>
          </a:p>
          <a:p>
            <a:pPr lvl="2">
              <a:spcBef>
                <a:spcPts val="100"/>
              </a:spcBef>
              <a:spcAft>
                <a:spcPts val="100"/>
              </a:spcAft>
            </a:pPr>
            <a:r>
              <a:rPr lang="hr-HR" sz="1800" dirty="0" smtClean="0"/>
              <a:t>…</a:t>
            </a:r>
          </a:p>
          <a:p>
            <a:pPr lvl="1">
              <a:spcBef>
                <a:spcPts val="100"/>
              </a:spcBef>
              <a:spcAft>
                <a:spcPts val="100"/>
              </a:spcAft>
            </a:pPr>
            <a:r>
              <a:rPr lang="hr-HR" sz="2000" dirty="0" smtClean="0"/>
              <a:t>Sveučilište u Splitu FESB</a:t>
            </a:r>
          </a:p>
          <a:p>
            <a:pPr lvl="2">
              <a:spcBef>
                <a:spcPts val="100"/>
              </a:spcBef>
              <a:spcAft>
                <a:spcPts val="100"/>
              </a:spcAft>
            </a:pPr>
            <a:r>
              <a:rPr lang="hr-HR" sz="1800" dirty="0" err="1" smtClean="0"/>
              <a:t>SoftCOM</a:t>
            </a:r>
            <a:r>
              <a:rPr lang="hr-HR" sz="1800" dirty="0" smtClean="0"/>
              <a:t> (</a:t>
            </a:r>
            <a:r>
              <a:rPr lang="hr-HR" sz="1800" u="sng" dirty="0" smtClean="0">
                <a:solidFill>
                  <a:srgbClr val="007CA8"/>
                </a:solidFill>
              </a:rPr>
              <a:t>www.fesb.hr/</a:t>
            </a:r>
            <a:r>
              <a:rPr lang="hr-HR" sz="1800" u="sng" dirty="0" err="1" smtClean="0">
                <a:solidFill>
                  <a:srgbClr val="007CA8"/>
                </a:solidFill>
              </a:rPr>
              <a:t>SoftCOM</a:t>
            </a:r>
            <a:r>
              <a:rPr lang="hr-HR" sz="1800" dirty="0" smtClean="0"/>
              <a:t>) </a:t>
            </a:r>
          </a:p>
          <a:p>
            <a:pPr lvl="2">
              <a:spcBef>
                <a:spcPts val="0"/>
              </a:spcBef>
              <a:spcAft>
                <a:spcPts val="0"/>
              </a:spcAft>
            </a:pPr>
            <a:endParaRPr lang="hr-HR" sz="1800" dirty="0" smtClean="0"/>
          </a:p>
          <a:p>
            <a:pPr>
              <a:spcBef>
                <a:spcPts val="0"/>
              </a:spcBef>
              <a:spcAft>
                <a:spcPts val="0"/>
              </a:spcAft>
            </a:pPr>
            <a:r>
              <a:rPr lang="hr-HR" sz="2400" dirty="0" smtClean="0"/>
              <a:t>Časopisi organiziraju posebna izdanja posvećena konferencijama</a:t>
            </a:r>
          </a:p>
          <a:p>
            <a:pPr lvl="1">
              <a:spcBef>
                <a:spcPts val="0"/>
              </a:spcBef>
              <a:spcAft>
                <a:spcPts val="0"/>
              </a:spcAft>
            </a:pPr>
            <a:r>
              <a:rPr lang="hr-HR" sz="2000" dirty="0" smtClean="0"/>
              <a:t>post-publikacija proširenja najboljih članaka</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10</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Motivacija </a:t>
            </a:r>
            <a:r>
              <a:rPr lang="hr-HR" sz="2800" b="1" dirty="0" smtClean="0"/>
              <a:t>(2)</a:t>
            </a:r>
            <a:r>
              <a:rPr lang="hr-HR" sz="3200" dirty="0"/>
              <a:t/>
            </a:r>
            <a:br>
              <a:rPr lang="hr-HR" sz="3200" dirty="0"/>
            </a:br>
            <a:r>
              <a:rPr lang="hr-HR" sz="1800" i="1" dirty="0" smtClean="0"/>
              <a:t>Budite posebni…</a:t>
            </a:r>
            <a:endParaRPr lang="hr-HR" sz="2000" dirty="0"/>
          </a:p>
        </p:txBody>
      </p:sp>
      <p:sp>
        <p:nvSpPr>
          <p:cNvPr id="3" name="Content Placeholder 2"/>
          <p:cNvSpPr>
            <a:spLocks noGrp="1"/>
          </p:cNvSpPr>
          <p:nvPr>
            <p:ph idx="1"/>
          </p:nvPr>
        </p:nvSpPr>
        <p:spPr>
          <a:xfrm>
            <a:off x="685800" y="2852936"/>
            <a:ext cx="7772400" cy="3319264"/>
          </a:xfrm>
        </p:spPr>
        <p:txBody>
          <a:bodyPr/>
          <a:lstStyle/>
          <a:p>
            <a:pPr marL="0" indent="0" algn="ctr">
              <a:buNone/>
            </a:pPr>
            <a:r>
              <a:rPr lang="hr-HR" sz="2600" i="1" dirty="0" smtClean="0"/>
              <a:t>“</a:t>
            </a:r>
            <a:r>
              <a:rPr lang="en-US" sz="2600" i="1" dirty="0" smtClean="0"/>
              <a:t>People do not decide to become extraordinary. They decide to accomplish extraordinary things.</a:t>
            </a:r>
            <a:r>
              <a:rPr lang="hr-HR" sz="2600" i="1" dirty="0" smtClean="0"/>
              <a:t>”</a:t>
            </a:r>
          </a:p>
          <a:p>
            <a:pPr algn="r">
              <a:buNone/>
            </a:pPr>
            <a:r>
              <a:rPr lang="en-US" dirty="0" smtClean="0"/>
              <a:t/>
            </a:r>
            <a:br>
              <a:rPr lang="en-US" dirty="0" smtClean="0"/>
            </a:br>
            <a:r>
              <a:rPr lang="en-US" dirty="0" smtClean="0"/>
              <a:t>~Sir Edmund Hillary</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11</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b="1" dirty="0" smtClean="0">
                <a:latin typeface="BankGothic Md BT" pitchFamily="34" charset="0"/>
              </a:rPr>
              <a:t>Konferencija </a:t>
            </a:r>
            <a:r>
              <a:rPr lang="hr-HR" b="1" dirty="0" smtClean="0">
                <a:latin typeface="BankGothic Md BT" pitchFamily="34" charset="0"/>
              </a:rPr>
              <a:t>ELMAR</a:t>
            </a:r>
            <a:endParaRPr lang="hr-HR"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6" name="Picture 8" descr="IMG_6494"/>
          <p:cNvPicPr>
            <a:picLocks noChangeAspect="1" noChangeArrowheads="1"/>
          </p:cNvPicPr>
          <p:nvPr/>
        </p:nvPicPr>
        <p:blipFill>
          <a:blip r:embed="rId2"/>
          <a:srcRect/>
          <a:stretch>
            <a:fillRect/>
          </a:stretch>
        </p:blipFill>
        <p:spPr bwMode="auto">
          <a:xfrm>
            <a:off x="1835150" y="4005263"/>
            <a:ext cx="3778250" cy="2517775"/>
          </a:xfrm>
          <a:prstGeom prst="rect">
            <a:avLst/>
          </a:prstGeom>
          <a:noFill/>
        </p:spPr>
      </p:pic>
      <p:pic>
        <p:nvPicPr>
          <p:cNvPr id="58375" name="Picture 7" descr="IMG_6204"/>
          <p:cNvPicPr>
            <a:picLocks noChangeAspect="1" noChangeArrowheads="1"/>
          </p:cNvPicPr>
          <p:nvPr/>
        </p:nvPicPr>
        <p:blipFill>
          <a:blip r:embed="rId3"/>
          <a:srcRect/>
          <a:stretch>
            <a:fillRect/>
          </a:stretch>
        </p:blipFill>
        <p:spPr bwMode="auto">
          <a:xfrm>
            <a:off x="6659563" y="2938463"/>
            <a:ext cx="2439987" cy="3659187"/>
          </a:xfrm>
          <a:prstGeom prst="rect">
            <a:avLst/>
          </a:prstGeom>
          <a:noFill/>
        </p:spPr>
      </p:pic>
      <p:sp>
        <p:nvSpPr>
          <p:cNvPr id="58370" name="Rectangle 2"/>
          <p:cNvSpPr>
            <a:spLocks noGrp="1" noChangeArrowheads="1"/>
          </p:cNvSpPr>
          <p:nvPr>
            <p:ph type="title" idx="4294967295"/>
          </p:nvPr>
        </p:nvSpPr>
        <p:spPr/>
        <p:txBody>
          <a:bodyPr/>
          <a:lstStyle/>
          <a:p>
            <a:r>
              <a:rPr lang="hr-HR" sz="2800" b="1" dirty="0"/>
              <a:t>ELMAR-2012</a:t>
            </a:r>
          </a:p>
        </p:txBody>
      </p:sp>
      <p:sp>
        <p:nvSpPr>
          <p:cNvPr id="58371" name="Rectangle 3"/>
          <p:cNvSpPr>
            <a:spLocks noGrp="1" noChangeArrowheads="1"/>
          </p:cNvSpPr>
          <p:nvPr>
            <p:ph type="body" idx="4294967295"/>
          </p:nvPr>
        </p:nvSpPr>
        <p:spPr/>
        <p:txBody>
          <a:bodyPr/>
          <a:lstStyle/>
          <a:p>
            <a:r>
              <a:rPr lang="hr-HR" dirty="0" smtClean="0">
                <a:latin typeface="Arial" charset="0"/>
              </a:rPr>
              <a:t>54</a:t>
            </a:r>
            <a:r>
              <a:rPr lang="hr-HR" baseline="30000" dirty="0" smtClean="0">
                <a:latin typeface="Arial" charset="0"/>
              </a:rPr>
              <a:t>th</a:t>
            </a:r>
            <a:r>
              <a:rPr lang="hr-HR" dirty="0" smtClean="0">
                <a:latin typeface="Arial" charset="0"/>
              </a:rPr>
              <a:t> </a:t>
            </a:r>
            <a:r>
              <a:rPr lang="hr-HR" dirty="0" err="1" smtClean="0">
                <a:latin typeface="Arial" charset="0"/>
              </a:rPr>
              <a:t>International</a:t>
            </a:r>
            <a:r>
              <a:rPr lang="hr-HR" dirty="0" smtClean="0">
                <a:latin typeface="Arial" charset="0"/>
              </a:rPr>
              <a:t> </a:t>
            </a:r>
            <a:r>
              <a:rPr lang="hr-HR" dirty="0" err="1" smtClean="0">
                <a:latin typeface="Arial" charset="0"/>
              </a:rPr>
              <a:t>Symposium</a:t>
            </a:r>
            <a:r>
              <a:rPr lang="hr-HR" dirty="0" smtClean="0">
                <a:latin typeface="Arial" charset="0"/>
              </a:rPr>
              <a:t> ELMAR-2012</a:t>
            </a:r>
          </a:p>
          <a:p>
            <a:r>
              <a:rPr lang="hr-HR" dirty="0" smtClean="0">
                <a:latin typeface="Arial" charset="0"/>
              </a:rPr>
              <a:t>najstarija konferencija u Europi</a:t>
            </a:r>
          </a:p>
          <a:p>
            <a:r>
              <a:rPr lang="hr-HR" dirty="0" smtClean="0">
                <a:latin typeface="Arial" charset="0"/>
              </a:rPr>
              <a:t>2 neovisna recenzenta</a:t>
            </a:r>
          </a:p>
          <a:p>
            <a:r>
              <a:rPr lang="hr-HR" dirty="0" smtClean="0">
                <a:latin typeface="Arial" charset="0"/>
              </a:rPr>
              <a:t>radovi indeksirani u </a:t>
            </a:r>
            <a:r>
              <a:rPr lang="en-US" dirty="0" smtClean="0">
                <a:latin typeface="Arial" charset="0"/>
              </a:rPr>
              <a:t>IEEE </a:t>
            </a:r>
            <a:r>
              <a:rPr lang="en-US" dirty="0" err="1" smtClean="0">
                <a:latin typeface="Arial" charset="0"/>
              </a:rPr>
              <a:t>Xplore</a:t>
            </a:r>
            <a:r>
              <a:rPr lang="en-US" dirty="0" smtClean="0">
                <a:latin typeface="Arial" charset="0"/>
              </a:rPr>
              <a:t>, </a:t>
            </a:r>
            <a:r>
              <a:rPr lang="hr-HR" dirty="0" smtClean="0">
                <a:latin typeface="Arial" charset="0"/>
              </a:rPr>
              <a:t/>
            </a:r>
            <a:br>
              <a:rPr lang="hr-HR" dirty="0" smtClean="0">
                <a:latin typeface="Arial" charset="0"/>
              </a:rPr>
            </a:br>
            <a:r>
              <a:rPr lang="en-US" dirty="0" smtClean="0">
                <a:latin typeface="Arial" charset="0"/>
              </a:rPr>
              <a:t>INSPEC, SCOPUS </a:t>
            </a:r>
            <a:r>
              <a:rPr lang="hr-HR" dirty="0" smtClean="0">
                <a:latin typeface="Arial" charset="0"/>
              </a:rPr>
              <a:t>i</a:t>
            </a:r>
            <a:r>
              <a:rPr lang="en-US" dirty="0" smtClean="0">
                <a:latin typeface="Arial" charset="0"/>
              </a:rPr>
              <a:t> CPCI </a:t>
            </a:r>
            <a:r>
              <a:rPr lang="hr-HR" dirty="0" smtClean="0">
                <a:latin typeface="Arial" charset="0"/>
              </a:rPr>
              <a:t>bazama</a:t>
            </a:r>
          </a:p>
        </p:txBody>
      </p:sp>
      <p:pic>
        <p:nvPicPr>
          <p:cNvPr id="58373" name="Picture 5" descr="IMG_5548"/>
          <p:cNvPicPr>
            <a:picLocks noChangeAspect="1" noChangeArrowheads="1"/>
          </p:cNvPicPr>
          <p:nvPr/>
        </p:nvPicPr>
        <p:blipFill>
          <a:blip r:embed="rId4"/>
          <a:srcRect/>
          <a:stretch>
            <a:fillRect/>
          </a:stretch>
        </p:blipFill>
        <p:spPr bwMode="auto">
          <a:xfrm>
            <a:off x="179388" y="4005263"/>
            <a:ext cx="3778250" cy="2516187"/>
          </a:xfrm>
          <a:prstGeom prst="rect">
            <a:avLst/>
          </a:prstGeom>
          <a:noFill/>
        </p:spPr>
      </p:pic>
      <p:pic>
        <p:nvPicPr>
          <p:cNvPr id="58374" name="Picture 6" descr="IMG_5687"/>
          <p:cNvPicPr>
            <a:picLocks noChangeAspect="1" noChangeArrowheads="1"/>
          </p:cNvPicPr>
          <p:nvPr/>
        </p:nvPicPr>
        <p:blipFill>
          <a:blip r:embed="rId5"/>
          <a:srcRect/>
          <a:stretch>
            <a:fillRect/>
          </a:stretch>
        </p:blipFill>
        <p:spPr bwMode="auto">
          <a:xfrm>
            <a:off x="3314700" y="4005263"/>
            <a:ext cx="3778250" cy="2517775"/>
          </a:xfrm>
          <a:prstGeom prst="rect">
            <a:avLst/>
          </a:prstGeom>
          <a:noFill/>
        </p:spPr>
      </p:pic>
      <p:sp>
        <p:nvSpPr>
          <p:cNvPr id="5" name="Rezervirano mjesto broja slajda 4"/>
          <p:cNvSpPr>
            <a:spLocks noGrp="1"/>
          </p:cNvSpPr>
          <p:nvPr>
            <p:ph type="sldNum" sz="quarter" idx="12"/>
          </p:nvPr>
        </p:nvSpPr>
        <p:spPr/>
        <p:txBody>
          <a:bodyPr/>
          <a:lstStyle/>
          <a:p>
            <a:pPr>
              <a:defRPr/>
            </a:pPr>
            <a:fld id="{3E93C69C-FED7-46D7-A417-456FD274F7BB}" type="slidenum">
              <a:rPr lang="en-US" smtClean="0"/>
              <a:pPr>
                <a:defRPr/>
              </a:pPr>
              <a:t>13</a:t>
            </a:fld>
            <a:r>
              <a:rPr lang="en-US" smtClean="0"/>
              <a:t> </a:t>
            </a:r>
            <a:r>
              <a:rPr lang="hr-HR" smtClean="0"/>
              <a:t>od</a:t>
            </a:r>
            <a:r>
              <a:rPr lang="en-US" smtClean="0"/>
              <a:t> </a:t>
            </a:r>
            <a:r>
              <a:rPr lang="hr-HR" smtClean="0"/>
              <a:t>46</a:t>
            </a:r>
            <a:endParaRPr lang="en-US" sz="1400" dirty="0">
              <a:latin typeface="Times New Roman" pitchFamily="18" charset="0"/>
            </a:endParaRPr>
          </a:p>
        </p:txBody>
      </p:sp>
    </p:spTree>
    <p:extLst>
      <p:ext uri="{BB962C8B-B14F-4D97-AF65-F5344CB8AC3E}">
        <p14:creationId xmlns:p14="http://schemas.microsoft.com/office/powerpoint/2010/main" val="1540804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additive="base">
                                        <p:cTn id="7" dur="500" fill="hold"/>
                                        <p:tgtEl>
                                          <p:spTgt spid="58375"/>
                                        </p:tgtEl>
                                        <p:attrNameLst>
                                          <p:attrName>ppt_x</p:attrName>
                                        </p:attrNameLst>
                                      </p:cBhvr>
                                      <p:tavLst>
                                        <p:tav tm="0">
                                          <p:val>
                                            <p:strVal val="#ppt_x"/>
                                          </p:val>
                                        </p:tav>
                                        <p:tav tm="100000">
                                          <p:val>
                                            <p:strVal val="#ppt_x"/>
                                          </p:val>
                                        </p:tav>
                                      </p:tavLst>
                                    </p:anim>
                                    <p:anim calcmode="lin" valueType="num">
                                      <p:cBhvr additive="base">
                                        <p:cTn id="8" dur="500" fill="hold"/>
                                        <p:tgtEl>
                                          <p:spTgt spid="583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000"/>
                                  </p:stCondLst>
                                  <p:childTnLst>
                                    <p:set>
                                      <p:cBhvr>
                                        <p:cTn id="11" dur="1" fill="hold">
                                          <p:stCondLst>
                                            <p:cond delay="0"/>
                                          </p:stCondLst>
                                        </p:cTn>
                                        <p:tgtEl>
                                          <p:spTgt spid="58376"/>
                                        </p:tgtEl>
                                        <p:attrNameLst>
                                          <p:attrName>style.visibility</p:attrName>
                                        </p:attrNameLst>
                                      </p:cBhvr>
                                      <p:to>
                                        <p:strVal val="visible"/>
                                      </p:to>
                                    </p:set>
                                    <p:anim calcmode="lin" valueType="num">
                                      <p:cBhvr additive="base">
                                        <p:cTn id="12" dur="500" fill="hold"/>
                                        <p:tgtEl>
                                          <p:spTgt spid="58376"/>
                                        </p:tgtEl>
                                        <p:attrNameLst>
                                          <p:attrName>ppt_x</p:attrName>
                                        </p:attrNameLst>
                                      </p:cBhvr>
                                      <p:tavLst>
                                        <p:tav tm="0">
                                          <p:val>
                                            <p:strVal val="#ppt_x"/>
                                          </p:val>
                                        </p:tav>
                                        <p:tav tm="100000">
                                          <p:val>
                                            <p:strVal val="#ppt_x"/>
                                          </p:val>
                                        </p:tav>
                                      </p:tavLst>
                                    </p:anim>
                                    <p:anim calcmode="lin" valueType="num">
                                      <p:cBhvr additive="base">
                                        <p:cTn id="13" dur="500" fill="hold"/>
                                        <p:tgtEl>
                                          <p:spTgt spid="5837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2000"/>
                                  </p:stCondLst>
                                  <p:childTnLst>
                                    <p:set>
                                      <p:cBhvr>
                                        <p:cTn id="16" dur="1" fill="hold">
                                          <p:stCondLst>
                                            <p:cond delay="0"/>
                                          </p:stCondLst>
                                        </p:cTn>
                                        <p:tgtEl>
                                          <p:spTgt spid="58373"/>
                                        </p:tgtEl>
                                        <p:attrNameLst>
                                          <p:attrName>style.visibility</p:attrName>
                                        </p:attrNameLst>
                                      </p:cBhvr>
                                      <p:to>
                                        <p:strVal val="visible"/>
                                      </p:to>
                                    </p:set>
                                    <p:anim calcmode="lin" valueType="num">
                                      <p:cBhvr additive="base">
                                        <p:cTn id="17" dur="500" fill="hold"/>
                                        <p:tgtEl>
                                          <p:spTgt spid="58373"/>
                                        </p:tgtEl>
                                        <p:attrNameLst>
                                          <p:attrName>ppt_x</p:attrName>
                                        </p:attrNameLst>
                                      </p:cBhvr>
                                      <p:tavLst>
                                        <p:tav tm="0">
                                          <p:val>
                                            <p:strVal val="#ppt_x"/>
                                          </p:val>
                                        </p:tav>
                                        <p:tav tm="100000">
                                          <p:val>
                                            <p:strVal val="#ppt_x"/>
                                          </p:val>
                                        </p:tav>
                                      </p:tavLst>
                                    </p:anim>
                                    <p:anim calcmode="lin" valueType="num">
                                      <p:cBhvr additive="base">
                                        <p:cTn id="18" dur="500" fill="hold"/>
                                        <p:tgtEl>
                                          <p:spTgt spid="58373"/>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nodeType="afterEffect">
                                  <p:stCondLst>
                                    <p:cond delay="2000"/>
                                  </p:stCondLst>
                                  <p:childTnLst>
                                    <p:set>
                                      <p:cBhvr>
                                        <p:cTn id="21" dur="1" fill="hold">
                                          <p:stCondLst>
                                            <p:cond delay="0"/>
                                          </p:stCondLst>
                                        </p:cTn>
                                        <p:tgtEl>
                                          <p:spTgt spid="58374"/>
                                        </p:tgtEl>
                                        <p:attrNameLst>
                                          <p:attrName>style.visibility</p:attrName>
                                        </p:attrNameLst>
                                      </p:cBhvr>
                                      <p:to>
                                        <p:strVal val="visible"/>
                                      </p:to>
                                    </p:set>
                                    <p:anim calcmode="lin" valueType="num">
                                      <p:cBhvr additive="base">
                                        <p:cTn id="22" dur="500" fill="hold"/>
                                        <p:tgtEl>
                                          <p:spTgt spid="58374"/>
                                        </p:tgtEl>
                                        <p:attrNameLst>
                                          <p:attrName>ppt_x</p:attrName>
                                        </p:attrNameLst>
                                      </p:cBhvr>
                                      <p:tavLst>
                                        <p:tav tm="0">
                                          <p:val>
                                            <p:strVal val="#ppt_x"/>
                                          </p:val>
                                        </p:tav>
                                        <p:tav tm="100000">
                                          <p:val>
                                            <p:strVal val="#ppt_x"/>
                                          </p:val>
                                        </p:tav>
                                      </p:tavLst>
                                    </p:anim>
                                    <p:anim calcmode="lin" valueType="num">
                                      <p:cBhvr additive="base">
                                        <p:cTn id="23" dur="500" fill="hold"/>
                                        <p:tgtEl>
                                          <p:spTgt spid="58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IMG_3913"/>
          <p:cNvPicPr>
            <a:picLocks noChangeAspect="1" noChangeArrowheads="1"/>
          </p:cNvPicPr>
          <p:nvPr/>
        </p:nvPicPr>
        <p:blipFill>
          <a:blip r:embed="rId2"/>
          <a:srcRect l="20132" t="33554" r="15099" b="3355"/>
          <a:stretch>
            <a:fillRect/>
          </a:stretch>
        </p:blipFill>
        <p:spPr bwMode="auto">
          <a:xfrm>
            <a:off x="4500563" y="2062163"/>
            <a:ext cx="4630737" cy="3382962"/>
          </a:xfrm>
          <a:prstGeom prst="rect">
            <a:avLst/>
          </a:prstGeom>
          <a:noFill/>
        </p:spPr>
      </p:pic>
      <p:sp>
        <p:nvSpPr>
          <p:cNvPr id="59394" name="Rectangle 2"/>
          <p:cNvSpPr>
            <a:spLocks noGrp="1" noChangeArrowheads="1"/>
          </p:cNvSpPr>
          <p:nvPr>
            <p:ph type="title" idx="4294967295"/>
          </p:nvPr>
        </p:nvSpPr>
        <p:spPr/>
        <p:txBody>
          <a:bodyPr/>
          <a:lstStyle/>
          <a:p>
            <a:r>
              <a:rPr lang="hr-HR" sz="2800" b="1" dirty="0"/>
              <a:t>ELMAR-2012 Student </a:t>
            </a:r>
            <a:r>
              <a:rPr lang="hr-HR" sz="2800" b="1" dirty="0" err="1"/>
              <a:t>Session</a:t>
            </a:r>
            <a:endParaRPr lang="hr-HR" sz="2800" b="1" dirty="0"/>
          </a:p>
        </p:txBody>
      </p:sp>
      <p:sp>
        <p:nvSpPr>
          <p:cNvPr id="59395" name="Rectangle 3"/>
          <p:cNvSpPr>
            <a:spLocks noGrp="1" noChangeArrowheads="1"/>
          </p:cNvSpPr>
          <p:nvPr>
            <p:ph type="body" idx="4294967295"/>
          </p:nvPr>
        </p:nvSpPr>
        <p:spPr/>
        <p:txBody>
          <a:bodyPr/>
          <a:lstStyle/>
          <a:p>
            <a:r>
              <a:rPr lang="hr-HR" smtClean="0"/>
              <a:t>Best Student Paper Award</a:t>
            </a:r>
            <a:endParaRPr lang="hr-HR" smtClean="0">
              <a:latin typeface="Arial" charset="0"/>
            </a:endParaRPr>
          </a:p>
          <a:p>
            <a:r>
              <a:rPr lang="hr-HR" smtClean="0">
                <a:latin typeface="Arial" charset="0"/>
              </a:rPr>
              <a:t>Pokriveno:</a:t>
            </a:r>
          </a:p>
          <a:p>
            <a:pPr lvl="1"/>
            <a:r>
              <a:rPr lang="hr-HR" smtClean="0">
                <a:latin typeface="Arial" charset="0"/>
              </a:rPr>
              <a:t>zbornik radova</a:t>
            </a:r>
          </a:p>
          <a:p>
            <a:pPr lvl="1"/>
            <a:r>
              <a:rPr lang="hr-HR" smtClean="0">
                <a:latin typeface="Arial" charset="0"/>
              </a:rPr>
              <a:t>dva noćenja u hostelu</a:t>
            </a:r>
          </a:p>
          <a:p>
            <a:pPr lvl="1"/>
            <a:r>
              <a:rPr lang="hr-HR" smtClean="0">
                <a:latin typeface="Arial" charset="0"/>
              </a:rPr>
              <a:t>svečana večera</a:t>
            </a:r>
          </a:p>
          <a:p>
            <a:pPr lvl="1"/>
            <a:r>
              <a:rPr lang="hr-HR" smtClean="0">
                <a:latin typeface="Arial" charset="0"/>
              </a:rPr>
              <a:t>izlet brodom</a:t>
            </a:r>
            <a:endParaRPr lang="hr-HR" smtClean="0"/>
          </a:p>
        </p:txBody>
      </p:sp>
      <p:pic>
        <p:nvPicPr>
          <p:cNvPr id="59398" name="Picture 6" descr="IMG_3921"/>
          <p:cNvPicPr>
            <a:picLocks noChangeAspect="1" noChangeArrowheads="1"/>
          </p:cNvPicPr>
          <p:nvPr/>
        </p:nvPicPr>
        <p:blipFill>
          <a:blip r:embed="rId3"/>
          <a:srcRect t="10066"/>
          <a:stretch>
            <a:fillRect/>
          </a:stretch>
        </p:blipFill>
        <p:spPr bwMode="auto">
          <a:xfrm>
            <a:off x="5003800" y="3990975"/>
            <a:ext cx="3865563" cy="2606675"/>
          </a:xfrm>
          <a:prstGeom prst="rect">
            <a:avLst/>
          </a:prstGeom>
          <a:noFill/>
        </p:spPr>
      </p:pic>
      <p:pic>
        <p:nvPicPr>
          <p:cNvPr id="59396" name="Picture 4" descr="IMG_6253"/>
          <p:cNvPicPr>
            <a:picLocks noChangeAspect="1" noChangeArrowheads="1"/>
          </p:cNvPicPr>
          <p:nvPr/>
        </p:nvPicPr>
        <p:blipFill>
          <a:blip r:embed="rId4"/>
          <a:srcRect t="4431"/>
          <a:stretch>
            <a:fillRect/>
          </a:stretch>
        </p:blipFill>
        <p:spPr bwMode="auto">
          <a:xfrm>
            <a:off x="539750" y="4268788"/>
            <a:ext cx="3656013" cy="2328862"/>
          </a:xfrm>
          <a:prstGeom prst="rect">
            <a:avLst/>
          </a:prstGeom>
          <a:noFill/>
        </p:spPr>
      </p:pic>
      <p:pic>
        <p:nvPicPr>
          <p:cNvPr id="59399" name="Picture 7" descr="IMG_6395"/>
          <p:cNvPicPr>
            <a:picLocks noChangeAspect="1" noChangeArrowheads="1"/>
          </p:cNvPicPr>
          <p:nvPr/>
        </p:nvPicPr>
        <p:blipFill>
          <a:blip r:embed="rId5"/>
          <a:srcRect/>
          <a:stretch>
            <a:fillRect/>
          </a:stretch>
        </p:blipFill>
        <p:spPr bwMode="auto">
          <a:xfrm>
            <a:off x="3276600" y="4000500"/>
            <a:ext cx="3897313" cy="2597150"/>
          </a:xfrm>
          <a:prstGeom prst="rect">
            <a:avLst/>
          </a:prstGeom>
          <a:noFill/>
        </p:spPr>
      </p:pic>
      <p:sp>
        <p:nvSpPr>
          <p:cNvPr id="5" name="Rezervirano mjesto broja slajda 4"/>
          <p:cNvSpPr>
            <a:spLocks noGrp="1"/>
          </p:cNvSpPr>
          <p:nvPr>
            <p:ph type="sldNum" sz="quarter" idx="12"/>
          </p:nvPr>
        </p:nvSpPr>
        <p:spPr/>
        <p:txBody>
          <a:bodyPr/>
          <a:lstStyle/>
          <a:p>
            <a:pPr>
              <a:defRPr/>
            </a:pPr>
            <a:fld id="{3E93C69C-FED7-46D7-A417-456FD274F7BB}" type="slidenum">
              <a:rPr lang="en-US" smtClean="0"/>
              <a:pPr>
                <a:defRPr/>
              </a:pPr>
              <a:t>14</a:t>
            </a:fld>
            <a:r>
              <a:rPr lang="en-US" smtClean="0"/>
              <a:t> </a:t>
            </a:r>
            <a:r>
              <a:rPr lang="hr-HR" smtClean="0"/>
              <a:t>od</a:t>
            </a:r>
            <a:r>
              <a:rPr lang="en-US" smtClean="0"/>
              <a:t> </a:t>
            </a:r>
            <a:r>
              <a:rPr lang="hr-HR" smtClean="0"/>
              <a:t>46</a:t>
            </a:r>
            <a:endParaRPr lang="en-US" sz="1400" dirty="0">
              <a:latin typeface="Times New Roman" pitchFamily="18" charset="0"/>
            </a:endParaRPr>
          </a:p>
        </p:txBody>
      </p:sp>
    </p:spTree>
    <p:extLst>
      <p:ext uri="{BB962C8B-B14F-4D97-AF65-F5344CB8AC3E}">
        <p14:creationId xmlns:p14="http://schemas.microsoft.com/office/powerpoint/2010/main" val="914422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ppt_x"/>
                                          </p:val>
                                        </p:tav>
                                        <p:tav tm="100000">
                                          <p:val>
                                            <p:strVal val="#ppt_x"/>
                                          </p:val>
                                        </p:tav>
                                      </p:tavLst>
                                    </p:anim>
                                    <p:anim calcmode="lin" valueType="num">
                                      <p:cBhvr additive="base">
                                        <p:cTn id="8" dur="500" fill="hold"/>
                                        <p:tgtEl>
                                          <p:spTgt spid="5939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000"/>
                                  </p:stCondLst>
                                  <p:childTnLst>
                                    <p:set>
                                      <p:cBhvr>
                                        <p:cTn id="11" dur="1" fill="hold">
                                          <p:stCondLst>
                                            <p:cond delay="0"/>
                                          </p:stCondLst>
                                        </p:cTn>
                                        <p:tgtEl>
                                          <p:spTgt spid="59398"/>
                                        </p:tgtEl>
                                        <p:attrNameLst>
                                          <p:attrName>style.visibility</p:attrName>
                                        </p:attrNameLst>
                                      </p:cBhvr>
                                      <p:to>
                                        <p:strVal val="visible"/>
                                      </p:to>
                                    </p:set>
                                    <p:anim calcmode="lin" valueType="num">
                                      <p:cBhvr additive="base">
                                        <p:cTn id="12" dur="500" fill="hold"/>
                                        <p:tgtEl>
                                          <p:spTgt spid="59398"/>
                                        </p:tgtEl>
                                        <p:attrNameLst>
                                          <p:attrName>ppt_x</p:attrName>
                                        </p:attrNameLst>
                                      </p:cBhvr>
                                      <p:tavLst>
                                        <p:tav tm="0">
                                          <p:val>
                                            <p:strVal val="#ppt_x"/>
                                          </p:val>
                                        </p:tav>
                                        <p:tav tm="100000">
                                          <p:val>
                                            <p:strVal val="#ppt_x"/>
                                          </p:val>
                                        </p:tav>
                                      </p:tavLst>
                                    </p:anim>
                                    <p:anim calcmode="lin" valueType="num">
                                      <p:cBhvr additive="base">
                                        <p:cTn id="13" dur="500" fill="hold"/>
                                        <p:tgtEl>
                                          <p:spTgt spid="59398"/>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2000"/>
                                  </p:stCondLst>
                                  <p:childTnLst>
                                    <p:set>
                                      <p:cBhvr>
                                        <p:cTn id="16" dur="1" fill="hold">
                                          <p:stCondLst>
                                            <p:cond delay="0"/>
                                          </p:stCondLst>
                                        </p:cTn>
                                        <p:tgtEl>
                                          <p:spTgt spid="59396"/>
                                        </p:tgtEl>
                                        <p:attrNameLst>
                                          <p:attrName>style.visibility</p:attrName>
                                        </p:attrNameLst>
                                      </p:cBhvr>
                                      <p:to>
                                        <p:strVal val="visible"/>
                                      </p:to>
                                    </p:set>
                                    <p:anim calcmode="lin" valueType="num">
                                      <p:cBhvr additive="base">
                                        <p:cTn id="17" dur="500" fill="hold"/>
                                        <p:tgtEl>
                                          <p:spTgt spid="59396"/>
                                        </p:tgtEl>
                                        <p:attrNameLst>
                                          <p:attrName>ppt_x</p:attrName>
                                        </p:attrNameLst>
                                      </p:cBhvr>
                                      <p:tavLst>
                                        <p:tav tm="0">
                                          <p:val>
                                            <p:strVal val="#ppt_x"/>
                                          </p:val>
                                        </p:tav>
                                        <p:tav tm="100000">
                                          <p:val>
                                            <p:strVal val="#ppt_x"/>
                                          </p:val>
                                        </p:tav>
                                      </p:tavLst>
                                    </p:anim>
                                    <p:anim calcmode="lin" valueType="num">
                                      <p:cBhvr additive="base">
                                        <p:cTn id="18" dur="500" fill="hold"/>
                                        <p:tgtEl>
                                          <p:spTgt spid="59396"/>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nodeType="afterEffect">
                                  <p:stCondLst>
                                    <p:cond delay="2000"/>
                                  </p:stCondLst>
                                  <p:childTnLst>
                                    <p:set>
                                      <p:cBhvr>
                                        <p:cTn id="21" dur="1" fill="hold">
                                          <p:stCondLst>
                                            <p:cond delay="0"/>
                                          </p:stCondLst>
                                        </p:cTn>
                                        <p:tgtEl>
                                          <p:spTgt spid="59399"/>
                                        </p:tgtEl>
                                        <p:attrNameLst>
                                          <p:attrName>style.visibility</p:attrName>
                                        </p:attrNameLst>
                                      </p:cBhvr>
                                      <p:to>
                                        <p:strVal val="visible"/>
                                      </p:to>
                                    </p:set>
                                    <p:anim calcmode="lin" valueType="num">
                                      <p:cBhvr additive="base">
                                        <p:cTn id="22" dur="500" fill="hold"/>
                                        <p:tgtEl>
                                          <p:spTgt spid="59399"/>
                                        </p:tgtEl>
                                        <p:attrNameLst>
                                          <p:attrName>ppt_x</p:attrName>
                                        </p:attrNameLst>
                                      </p:cBhvr>
                                      <p:tavLst>
                                        <p:tav tm="0">
                                          <p:val>
                                            <p:strVal val="#ppt_x"/>
                                          </p:val>
                                        </p:tav>
                                        <p:tav tm="100000">
                                          <p:val>
                                            <p:strVal val="#ppt_x"/>
                                          </p:val>
                                        </p:tav>
                                      </p:tavLst>
                                    </p:anim>
                                    <p:anim calcmode="lin" valueType="num">
                                      <p:cBhvr additive="base">
                                        <p:cTn id="23" dur="500" fill="hold"/>
                                        <p:tgtEl>
                                          <p:spTgt spid="593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hr-HR" sz="2800" b="1" dirty="0"/>
              <a:t>ELMAR-2012 Student </a:t>
            </a:r>
            <a:r>
              <a:rPr lang="hr-HR" sz="2800" b="1" dirty="0" err="1" smtClean="0"/>
              <a:t>Session</a:t>
            </a:r>
            <a:r>
              <a:rPr lang="hr-HR" sz="2800" b="1" dirty="0"/>
              <a:t/>
            </a:r>
            <a:br>
              <a:rPr lang="hr-HR" sz="2800" b="1" dirty="0"/>
            </a:br>
            <a:r>
              <a:rPr lang="hr-HR" sz="2000" i="1" dirty="0" err="1" smtClean="0"/>
              <a:t>Topics</a:t>
            </a:r>
            <a:endParaRPr lang="hr-HR" sz="2000" i="1" dirty="0"/>
          </a:p>
        </p:txBody>
      </p:sp>
      <p:sp>
        <p:nvSpPr>
          <p:cNvPr id="60420" name="Rectangle 4"/>
          <p:cNvSpPr>
            <a:spLocks noChangeArrowheads="1"/>
          </p:cNvSpPr>
          <p:nvPr/>
        </p:nvSpPr>
        <p:spPr bwMode="auto">
          <a:xfrm>
            <a:off x="4427984" y="1556792"/>
            <a:ext cx="4536504" cy="2880320"/>
          </a:xfrm>
          <a:prstGeom prst="rect">
            <a:avLst/>
          </a:prstGeom>
          <a:noFill/>
          <a:ln w="9525">
            <a:noFill/>
            <a:miter lim="800000"/>
            <a:headEnd/>
            <a:tailEnd/>
          </a:ln>
        </p:spPr>
        <p:txBody>
          <a:bodyPr/>
          <a:lstStyle/>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e-Learning and m-Learning</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Navigation </a:t>
            </a:r>
            <a:r>
              <a:rPr lang="en-US" sz="2000" dirty="0">
                <a:latin typeface="Arial CE" pitchFamily="34" charset="0"/>
              </a:rPr>
              <a:t>Systems</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Ship </a:t>
            </a:r>
            <a:r>
              <a:rPr lang="en-US" sz="2000" dirty="0">
                <a:latin typeface="Arial CE" pitchFamily="34" charset="0"/>
              </a:rPr>
              <a:t>Electronic Systems</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Power </a:t>
            </a:r>
            <a:r>
              <a:rPr lang="en-US" sz="2000" dirty="0">
                <a:latin typeface="Arial CE" pitchFamily="34" charset="0"/>
              </a:rPr>
              <a:t>Electronics and Automation</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Naval </a:t>
            </a:r>
            <a:r>
              <a:rPr lang="en-US" sz="2000" dirty="0">
                <a:latin typeface="Arial CE" pitchFamily="34" charset="0"/>
              </a:rPr>
              <a:t>Architecture</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Sea Ecology</a:t>
            </a:r>
            <a:endParaRPr lang="en-US" sz="2000" dirty="0">
              <a:latin typeface="Arial CE" pitchFamily="34" charset="0"/>
            </a:endParaRPr>
          </a:p>
        </p:txBody>
      </p:sp>
      <p:sp>
        <p:nvSpPr>
          <p:cNvPr id="60429" name="Rectangle 13"/>
          <p:cNvSpPr>
            <a:spLocks noChangeArrowheads="1"/>
          </p:cNvSpPr>
          <p:nvPr/>
        </p:nvSpPr>
        <p:spPr bwMode="auto">
          <a:xfrm>
            <a:off x="323528" y="1557338"/>
            <a:ext cx="3960440" cy="3527846"/>
          </a:xfrm>
          <a:prstGeom prst="rect">
            <a:avLst/>
          </a:prstGeom>
          <a:noFill/>
          <a:ln w="9525">
            <a:noFill/>
            <a:miter lim="800000"/>
            <a:headEnd/>
            <a:tailEnd/>
          </a:ln>
        </p:spPr>
        <p:txBody>
          <a:bodyPr/>
          <a:lstStyle/>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Image </a:t>
            </a:r>
            <a:r>
              <a:rPr lang="en-US" sz="2000" dirty="0">
                <a:latin typeface="Arial CE" pitchFamily="34" charset="0"/>
              </a:rPr>
              <a:t>and Video Processing</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Multimedia </a:t>
            </a:r>
            <a:r>
              <a:rPr lang="en-US" sz="2000" dirty="0">
                <a:latin typeface="Arial CE" pitchFamily="34" charset="0"/>
              </a:rPr>
              <a:t>Communications</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Speech </a:t>
            </a:r>
            <a:r>
              <a:rPr lang="en-US" sz="2000" dirty="0">
                <a:latin typeface="Arial CE" pitchFamily="34" charset="0"/>
              </a:rPr>
              <a:t>and Audio Processing</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Wireless </a:t>
            </a:r>
            <a:r>
              <a:rPr lang="en-US" sz="2000" dirty="0">
                <a:latin typeface="Arial CE" pitchFamily="34" charset="0"/>
              </a:rPr>
              <a:t>Communications</a:t>
            </a: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Telecommunications</a:t>
            </a:r>
            <a:endParaRPr lang="en-US" sz="2000" dirty="0">
              <a:latin typeface="Arial CE" pitchFamily="34" charset="0"/>
            </a:endParaRPr>
          </a:p>
          <a:p>
            <a:pPr marL="342900" indent="-342900" eaLnBrk="0" hangingPunct="0">
              <a:lnSpc>
                <a:spcPct val="140000"/>
              </a:lnSpc>
              <a:spcBef>
                <a:spcPct val="20000"/>
              </a:spcBef>
              <a:buClr>
                <a:schemeClr val="accent2"/>
              </a:buClr>
              <a:buSzPct val="75000"/>
              <a:buFont typeface="Symbol" pitchFamily="18" charset="2"/>
              <a:buChar char="¨"/>
            </a:pPr>
            <a:r>
              <a:rPr lang="en-US" sz="2000" dirty="0" smtClean="0">
                <a:latin typeface="Arial CE" pitchFamily="34" charset="0"/>
              </a:rPr>
              <a:t>Antennas </a:t>
            </a:r>
            <a:r>
              <a:rPr lang="en-US" sz="2000" dirty="0">
                <a:latin typeface="Arial CE" pitchFamily="34" charset="0"/>
              </a:rPr>
              <a:t>and </a:t>
            </a:r>
            <a:r>
              <a:rPr lang="en-US" sz="2000" dirty="0" smtClean="0">
                <a:latin typeface="Arial CE" pitchFamily="34" charset="0"/>
              </a:rPr>
              <a:t>Propagation</a:t>
            </a:r>
            <a:endParaRPr lang="en-US" sz="2000" dirty="0">
              <a:latin typeface="Arial CE" pitchFamily="34" charset="0"/>
            </a:endParaRPr>
          </a:p>
        </p:txBody>
      </p:sp>
      <p:sp>
        <p:nvSpPr>
          <p:cNvPr id="60433" name="Text Box 17"/>
          <p:cNvSpPr txBox="1">
            <a:spLocks noChangeArrowheads="1"/>
          </p:cNvSpPr>
          <p:nvPr/>
        </p:nvSpPr>
        <p:spPr bwMode="auto">
          <a:xfrm>
            <a:off x="395536" y="5157192"/>
            <a:ext cx="5172250" cy="830997"/>
          </a:xfrm>
          <a:prstGeom prst="rect">
            <a:avLst/>
          </a:prstGeom>
          <a:noFill/>
          <a:ln w="9525">
            <a:noFill/>
            <a:miter lim="800000"/>
            <a:headEnd/>
            <a:tailEnd/>
          </a:ln>
          <a:effectLst/>
        </p:spPr>
        <p:txBody>
          <a:bodyPr wrap="none">
            <a:spAutoFit/>
          </a:bodyPr>
          <a:lstStyle/>
          <a:p>
            <a:r>
              <a:rPr lang="hr-HR" dirty="0">
                <a:latin typeface="Arial CE" pitchFamily="34" charset="0"/>
              </a:rPr>
              <a:t>Predaja članka: </a:t>
            </a:r>
            <a:r>
              <a:rPr lang="en-US" dirty="0">
                <a:latin typeface="Arial CE" pitchFamily="34" charset="0"/>
              </a:rPr>
              <a:t>elmar2012ss</a:t>
            </a:r>
            <a:r>
              <a:rPr lang="hr-HR" dirty="0">
                <a:latin typeface="Arial CE" pitchFamily="34" charset="0"/>
              </a:rPr>
              <a:t>@</a:t>
            </a:r>
            <a:r>
              <a:rPr lang="en-US" dirty="0">
                <a:latin typeface="Arial CE" pitchFamily="34" charset="0"/>
              </a:rPr>
              <a:t>fer.hr</a:t>
            </a:r>
            <a:endParaRPr lang="hr-HR" dirty="0">
              <a:latin typeface="Arial CE" pitchFamily="34" charset="0"/>
            </a:endParaRPr>
          </a:p>
          <a:p>
            <a:r>
              <a:rPr lang="hr-HR" dirty="0">
                <a:latin typeface="Arial CE" pitchFamily="34" charset="0"/>
              </a:rPr>
              <a:t>Rok za predaju: </a:t>
            </a:r>
            <a:r>
              <a:rPr lang="en-US" dirty="0">
                <a:solidFill>
                  <a:srgbClr val="FF0000"/>
                </a:solidFill>
                <a:latin typeface="Arial CE" pitchFamily="34" charset="0"/>
              </a:rPr>
              <a:t>9</a:t>
            </a:r>
            <a:r>
              <a:rPr lang="hr-HR" dirty="0">
                <a:solidFill>
                  <a:srgbClr val="FF0000"/>
                </a:solidFill>
                <a:latin typeface="Arial CE" pitchFamily="34" charset="0"/>
              </a:rPr>
              <a:t>. travnja</a:t>
            </a:r>
            <a:r>
              <a:rPr lang="en-US" dirty="0">
                <a:solidFill>
                  <a:srgbClr val="FF0000"/>
                </a:solidFill>
                <a:latin typeface="Arial CE" pitchFamily="34" charset="0"/>
              </a:rPr>
              <a:t> 2012.</a:t>
            </a:r>
            <a:endParaRPr lang="hr-HR" dirty="0">
              <a:solidFill>
                <a:srgbClr val="FF0000"/>
              </a:solidFill>
              <a:latin typeface="Arial CE" pitchFamily="34" charset="0"/>
            </a:endParaRPr>
          </a:p>
        </p:txBody>
      </p:sp>
      <p:sp>
        <p:nvSpPr>
          <p:cNvPr id="5" name="Rezervirano mjesto broja slajda 4"/>
          <p:cNvSpPr>
            <a:spLocks noGrp="1"/>
          </p:cNvSpPr>
          <p:nvPr>
            <p:ph type="sldNum" sz="quarter" idx="12"/>
          </p:nvPr>
        </p:nvSpPr>
        <p:spPr/>
        <p:txBody>
          <a:bodyPr/>
          <a:lstStyle/>
          <a:p>
            <a:pPr>
              <a:defRPr/>
            </a:pPr>
            <a:fld id="{3E93C69C-FED7-46D7-A417-456FD274F7BB}" type="slidenum">
              <a:rPr lang="en-US" smtClean="0"/>
              <a:pPr>
                <a:defRPr/>
              </a:pPr>
              <a:t>15</a:t>
            </a:fld>
            <a:r>
              <a:rPr lang="en-US" smtClean="0"/>
              <a:t> </a:t>
            </a:r>
            <a:r>
              <a:rPr lang="hr-HR" smtClean="0"/>
              <a:t>od</a:t>
            </a:r>
            <a:r>
              <a:rPr lang="en-US" smtClean="0"/>
              <a:t> </a:t>
            </a:r>
            <a:r>
              <a:rPr lang="hr-HR" smtClean="0"/>
              <a:t>46</a:t>
            </a:r>
            <a:endParaRPr lang="en-US" sz="1400" dirty="0">
              <a:latin typeface="Times New Roman" pitchFamily="18" charset="0"/>
            </a:endParaRPr>
          </a:p>
        </p:txBody>
      </p:sp>
    </p:spTree>
    <p:extLst>
      <p:ext uri="{BB962C8B-B14F-4D97-AF65-F5344CB8AC3E}">
        <p14:creationId xmlns:p14="http://schemas.microsoft.com/office/powerpoint/2010/main" val="386244136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b="1" dirty="0" smtClean="0">
                <a:latin typeface="BankGothic Md BT" pitchFamily="34" charset="0"/>
              </a:rPr>
              <a:t>Od ideje do objave članka</a:t>
            </a:r>
            <a:endParaRPr lang="hr-HR"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smtClean="0"/>
              <a:t>Tema</a:t>
            </a:r>
            <a:r>
              <a:rPr lang="hr-HR" sz="4800" dirty="0"/>
              <a:t/>
            </a:r>
            <a:br>
              <a:rPr lang="hr-HR" sz="4800" dirty="0"/>
            </a:br>
            <a:r>
              <a:rPr lang="hr-HR" sz="2000" i="1" dirty="0" smtClean="0"/>
              <a:t>O čemu pisati?</a:t>
            </a:r>
            <a:endParaRPr lang="hr-HR" dirty="0"/>
          </a:p>
        </p:txBody>
      </p:sp>
      <p:sp>
        <p:nvSpPr>
          <p:cNvPr id="8" name="Content Placeholder 2"/>
          <p:cNvSpPr>
            <a:spLocks noGrp="1"/>
          </p:cNvSpPr>
          <p:nvPr>
            <p:ph idx="1"/>
          </p:nvPr>
        </p:nvSpPr>
        <p:spPr>
          <a:xfrm>
            <a:off x="323528" y="1340768"/>
            <a:ext cx="8496943" cy="4680520"/>
          </a:xfrm>
        </p:spPr>
        <p:txBody>
          <a:bodyPr/>
          <a:lstStyle/>
          <a:p>
            <a:pPr>
              <a:spcBef>
                <a:spcPts val="0"/>
              </a:spcBef>
              <a:spcAft>
                <a:spcPts val="600"/>
              </a:spcAft>
            </a:pPr>
            <a:r>
              <a:rPr lang="pl-PL" dirty="0" smtClean="0"/>
              <a:t>Znanstveni članak </a:t>
            </a:r>
            <a:r>
              <a:rPr lang="pl-PL" b="1" dirty="0" smtClean="0">
                <a:solidFill>
                  <a:srgbClr val="007CA8"/>
                </a:solidFill>
              </a:rPr>
              <a:t>ne možete </a:t>
            </a:r>
            <a:r>
              <a:rPr lang="pl-PL" dirty="0" smtClean="0"/>
              <a:t>pisati o nečemu što ste dan ranije slušali na predavanju</a:t>
            </a:r>
          </a:p>
          <a:p>
            <a:pPr>
              <a:spcBef>
                <a:spcPts val="0"/>
              </a:spcBef>
              <a:spcAft>
                <a:spcPts val="600"/>
              </a:spcAft>
            </a:pPr>
            <a:endParaRPr lang="pl-PL" dirty="0" smtClean="0"/>
          </a:p>
          <a:p>
            <a:pPr>
              <a:spcBef>
                <a:spcPts val="0"/>
              </a:spcBef>
              <a:spcAft>
                <a:spcPts val="600"/>
              </a:spcAft>
            </a:pPr>
            <a:r>
              <a:rPr lang="pl-PL" dirty="0" smtClean="0"/>
              <a:t>Znanstveni članak </a:t>
            </a:r>
            <a:r>
              <a:rPr lang="pl-PL" b="1" dirty="0" smtClean="0">
                <a:solidFill>
                  <a:srgbClr val="007CA8"/>
                </a:solidFill>
              </a:rPr>
              <a:t>možete</a:t>
            </a:r>
            <a:r>
              <a:rPr lang="pl-PL" dirty="0" smtClean="0"/>
              <a:t> pisati o nečemu što ste radili:</a:t>
            </a:r>
          </a:p>
          <a:p>
            <a:pPr lvl="1">
              <a:spcBef>
                <a:spcPts val="0"/>
              </a:spcBef>
              <a:spcAft>
                <a:spcPts val="600"/>
              </a:spcAft>
            </a:pPr>
            <a:r>
              <a:rPr lang="pl-PL" dirty="0" smtClean="0"/>
              <a:t>na projektu u sklopu laboratorija na nekom kolegiju</a:t>
            </a:r>
          </a:p>
          <a:p>
            <a:pPr lvl="1">
              <a:spcBef>
                <a:spcPts val="0"/>
              </a:spcBef>
              <a:spcAft>
                <a:spcPts val="600"/>
              </a:spcAft>
            </a:pPr>
            <a:r>
              <a:rPr lang="pl-PL" dirty="0" smtClean="0"/>
              <a:t>u sklopu ljetne radionice</a:t>
            </a:r>
          </a:p>
          <a:p>
            <a:pPr lvl="1">
              <a:spcBef>
                <a:spcPts val="0"/>
              </a:spcBef>
              <a:spcAft>
                <a:spcPts val="600"/>
              </a:spcAft>
            </a:pPr>
            <a:r>
              <a:rPr lang="pl-PL" dirty="0" smtClean="0"/>
              <a:t>u sklopu istraživanja na završnom radu</a:t>
            </a:r>
          </a:p>
          <a:p>
            <a:pPr lvl="1">
              <a:spcBef>
                <a:spcPts val="0"/>
              </a:spcBef>
              <a:spcAft>
                <a:spcPts val="600"/>
              </a:spcAft>
            </a:pPr>
            <a:r>
              <a:rPr lang="pl-PL" dirty="0" smtClean="0"/>
              <a:t>u sklopu istraživanja na diplomskom radu</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17</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smtClean="0"/>
              <a:t>Timski rad</a:t>
            </a:r>
            <a:r>
              <a:rPr lang="hr-HR" sz="4800" dirty="0"/>
              <a:t/>
            </a:r>
            <a:br>
              <a:rPr lang="hr-HR" sz="4800" dirty="0"/>
            </a:br>
            <a:r>
              <a:rPr lang="hr-HR" sz="2000" i="1" dirty="0" smtClean="0"/>
              <a:t>Dvoje je uvijek pametnije od jednoga…</a:t>
            </a:r>
            <a:endParaRPr lang="hr-HR" dirty="0"/>
          </a:p>
        </p:txBody>
      </p:sp>
      <p:sp>
        <p:nvSpPr>
          <p:cNvPr id="8" name="Content Placeholder 2"/>
          <p:cNvSpPr>
            <a:spLocks noGrp="1"/>
          </p:cNvSpPr>
          <p:nvPr>
            <p:ph idx="1"/>
          </p:nvPr>
        </p:nvSpPr>
        <p:spPr>
          <a:xfrm>
            <a:off x="317989" y="1340768"/>
            <a:ext cx="8441553" cy="4968552"/>
          </a:xfrm>
        </p:spPr>
        <p:txBody>
          <a:bodyPr/>
          <a:lstStyle/>
          <a:p>
            <a:pPr>
              <a:spcBef>
                <a:spcPts val="0"/>
              </a:spcBef>
              <a:spcAft>
                <a:spcPts val="0"/>
              </a:spcAft>
            </a:pPr>
            <a:r>
              <a:rPr lang="hr-HR" dirty="0" smtClean="0"/>
              <a:t>Zašto je timski rad bolji od individualnoga?</a:t>
            </a:r>
          </a:p>
          <a:p>
            <a:pPr lvl="1">
              <a:spcBef>
                <a:spcPts val="0"/>
              </a:spcBef>
              <a:spcAft>
                <a:spcPts val="0"/>
              </a:spcAft>
            </a:pPr>
            <a:r>
              <a:rPr lang="hr-HR" dirty="0" smtClean="0"/>
              <a:t>sposobnost kvalitetnog rada u timu je neophodna vještina za inženjere današnjice</a:t>
            </a:r>
          </a:p>
          <a:p>
            <a:pPr lvl="1">
              <a:spcBef>
                <a:spcPts val="0"/>
              </a:spcBef>
              <a:spcAft>
                <a:spcPts val="0"/>
              </a:spcAft>
            </a:pPr>
            <a:r>
              <a:rPr lang="hr-HR" dirty="0" smtClean="0"/>
              <a:t>(samo)kritičnost prema radu</a:t>
            </a:r>
          </a:p>
          <a:p>
            <a:pPr lvl="2">
              <a:spcBef>
                <a:spcPts val="0"/>
              </a:spcBef>
              <a:spcAft>
                <a:spcPts val="0"/>
              </a:spcAft>
            </a:pPr>
            <a:r>
              <a:rPr lang="hr-HR" dirty="0" smtClean="0"/>
              <a:t>interna recenzija</a:t>
            </a:r>
          </a:p>
          <a:p>
            <a:pPr lvl="1">
              <a:spcBef>
                <a:spcPts val="0"/>
              </a:spcBef>
              <a:spcAft>
                <a:spcPts val="0"/>
              </a:spcAft>
            </a:pPr>
            <a:r>
              <a:rPr lang="hr-HR" dirty="0" smtClean="0"/>
              <a:t>dvoje može napraviti više nego jedan</a:t>
            </a:r>
          </a:p>
          <a:p>
            <a:pPr lvl="1">
              <a:spcBef>
                <a:spcPts val="0"/>
              </a:spcBef>
              <a:spcAft>
                <a:spcPts val="0"/>
              </a:spcAft>
            </a:pPr>
            <a:r>
              <a:rPr lang="hr-HR" dirty="0" smtClean="0"/>
              <a:t>međusobna motivacija</a:t>
            </a:r>
          </a:p>
          <a:p>
            <a:pPr lvl="1">
              <a:spcBef>
                <a:spcPts val="0"/>
              </a:spcBef>
              <a:spcAft>
                <a:spcPts val="0"/>
              </a:spcAft>
            </a:pPr>
            <a:r>
              <a:rPr lang="hr-HR" dirty="0" smtClean="0"/>
              <a:t>zabavnije je </a:t>
            </a:r>
            <a:r>
              <a:rPr lang="hr-HR" dirty="0" smtClean="0">
                <a:sym typeface="Wingdings" pitchFamily="2" charset="2"/>
              </a:rPr>
              <a:t></a:t>
            </a:r>
            <a:endParaRPr lang="hr-HR" dirty="0" smtClean="0"/>
          </a:p>
          <a:p>
            <a:pPr lvl="4">
              <a:spcBef>
                <a:spcPts val="0"/>
              </a:spcBef>
              <a:spcAft>
                <a:spcPts val="0"/>
              </a:spcAft>
            </a:pPr>
            <a:endParaRPr lang="pl-PL" dirty="0" smtClean="0"/>
          </a:p>
          <a:p>
            <a:pPr>
              <a:spcBef>
                <a:spcPts val="0"/>
              </a:spcBef>
              <a:spcAft>
                <a:spcPts val="0"/>
              </a:spcAft>
            </a:pPr>
            <a:r>
              <a:rPr lang="pl-PL" dirty="0" smtClean="0"/>
              <a:t>Preporučeni broj članova tima</a:t>
            </a:r>
          </a:p>
          <a:p>
            <a:pPr lvl="1">
              <a:spcBef>
                <a:spcPts val="0"/>
              </a:spcBef>
              <a:spcAft>
                <a:spcPts val="0"/>
              </a:spcAft>
            </a:pPr>
            <a:r>
              <a:rPr lang="pl-PL" dirty="0" smtClean="0"/>
              <a:t>2-4 studenta </a:t>
            </a:r>
          </a:p>
          <a:p>
            <a:pPr lvl="1">
              <a:spcBef>
                <a:spcPts val="0"/>
              </a:spcBef>
              <a:spcAft>
                <a:spcPts val="0"/>
              </a:spcAft>
              <a:buNone/>
            </a:pPr>
            <a:r>
              <a:rPr lang="pl-PL" dirty="0" smtClean="0"/>
              <a:t>		      + </a:t>
            </a:r>
          </a:p>
          <a:p>
            <a:pPr lvl="1">
              <a:spcBef>
                <a:spcPts val="0"/>
              </a:spcBef>
              <a:spcAft>
                <a:spcPts val="0"/>
              </a:spcAft>
            </a:pPr>
            <a:r>
              <a:rPr lang="pl-PL" dirty="0" smtClean="0">
                <a:solidFill>
                  <a:srgbClr val="007CA8"/>
                </a:solidFill>
              </a:rPr>
              <a:t>1-2 mentora (voditelja)</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18</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U čemu pisati? </a:t>
            </a:r>
            <a:r>
              <a:rPr lang="hr-HR" sz="2800" b="1" dirty="0" smtClean="0"/>
              <a:t/>
            </a:r>
            <a:br>
              <a:rPr lang="hr-HR" sz="2800" b="1" dirty="0" smtClean="0"/>
            </a:br>
            <a:r>
              <a:rPr lang="hr-HR" sz="2000" i="1" dirty="0"/>
              <a:t>Predložak</a:t>
            </a:r>
          </a:p>
        </p:txBody>
      </p:sp>
      <p:sp>
        <p:nvSpPr>
          <p:cNvPr id="3" name="Content Placeholder 2"/>
          <p:cNvSpPr>
            <a:spLocks noGrp="1"/>
          </p:cNvSpPr>
          <p:nvPr>
            <p:ph idx="1"/>
          </p:nvPr>
        </p:nvSpPr>
        <p:spPr>
          <a:xfrm>
            <a:off x="323528" y="1524000"/>
            <a:ext cx="8134672" cy="4648200"/>
          </a:xfrm>
        </p:spPr>
        <p:txBody>
          <a:bodyPr/>
          <a:lstStyle/>
          <a:p>
            <a:r>
              <a:rPr lang="hr-HR" dirty="0" smtClean="0"/>
              <a:t>Pisanje članka u skladu sa zadanim predloškom:</a:t>
            </a:r>
          </a:p>
          <a:p>
            <a:pPr lvl="1"/>
            <a:r>
              <a:rPr lang="hr-HR" dirty="0" smtClean="0"/>
              <a:t>IEEE-predložak (</a:t>
            </a:r>
            <a:r>
              <a:rPr lang="hr-HR" u="sng" dirty="0" smtClean="0">
                <a:solidFill>
                  <a:srgbClr val="007CA8"/>
                </a:solidFill>
              </a:rPr>
              <a:t>http://www.ieee.org/</a:t>
            </a:r>
            <a:r>
              <a:rPr lang="hr-HR" u="sng" dirty="0" err="1" smtClean="0">
                <a:solidFill>
                  <a:srgbClr val="007CA8"/>
                </a:solidFill>
              </a:rPr>
              <a:t>conferences</a:t>
            </a:r>
            <a:r>
              <a:rPr lang="hr-HR" u="sng" dirty="0" smtClean="0">
                <a:solidFill>
                  <a:srgbClr val="007CA8"/>
                </a:solidFill>
              </a:rPr>
              <a:t>_</a:t>
            </a:r>
            <a:r>
              <a:rPr lang="hr-HR" u="sng" dirty="0" err="1" smtClean="0">
                <a:solidFill>
                  <a:srgbClr val="007CA8"/>
                </a:solidFill>
              </a:rPr>
              <a:t>events</a:t>
            </a:r>
            <a:r>
              <a:rPr lang="hr-HR" u="sng" dirty="0" smtClean="0">
                <a:solidFill>
                  <a:srgbClr val="007CA8"/>
                </a:solidFill>
              </a:rPr>
              <a:t>/</a:t>
            </a:r>
            <a:r>
              <a:rPr lang="hr-HR" u="sng" dirty="0" err="1" smtClean="0">
                <a:solidFill>
                  <a:srgbClr val="007CA8"/>
                </a:solidFill>
              </a:rPr>
              <a:t>conferences</a:t>
            </a:r>
            <a:r>
              <a:rPr lang="hr-HR" u="sng" dirty="0" smtClean="0">
                <a:solidFill>
                  <a:srgbClr val="007CA8"/>
                </a:solidFill>
              </a:rPr>
              <a:t>/</a:t>
            </a:r>
            <a:r>
              <a:rPr lang="hr-HR" u="sng" dirty="0" err="1" smtClean="0">
                <a:solidFill>
                  <a:srgbClr val="007CA8"/>
                </a:solidFill>
              </a:rPr>
              <a:t>publishing</a:t>
            </a:r>
            <a:r>
              <a:rPr lang="hr-HR" u="sng" dirty="0" smtClean="0">
                <a:solidFill>
                  <a:srgbClr val="007CA8"/>
                </a:solidFill>
              </a:rPr>
              <a:t>/</a:t>
            </a:r>
            <a:r>
              <a:rPr lang="hr-HR" u="sng" dirty="0" err="1" smtClean="0">
                <a:solidFill>
                  <a:srgbClr val="007CA8"/>
                </a:solidFill>
              </a:rPr>
              <a:t>templates.html</a:t>
            </a:r>
            <a:r>
              <a:rPr lang="hr-HR" dirty="0" smtClean="0"/>
              <a:t>)</a:t>
            </a:r>
          </a:p>
          <a:p>
            <a:pPr lvl="1"/>
            <a:r>
              <a:rPr lang="hr-HR" dirty="0" smtClean="0"/>
              <a:t>ACM-predložak (</a:t>
            </a:r>
            <a:r>
              <a:rPr lang="hr-HR" u="sng" dirty="0" smtClean="0">
                <a:solidFill>
                  <a:srgbClr val="007CA8"/>
                </a:solidFill>
              </a:rPr>
              <a:t>http://www.acm.org/</a:t>
            </a:r>
            <a:r>
              <a:rPr lang="hr-HR" u="sng" dirty="0" err="1" smtClean="0">
                <a:solidFill>
                  <a:srgbClr val="007CA8"/>
                </a:solidFill>
              </a:rPr>
              <a:t>sigs</a:t>
            </a:r>
            <a:r>
              <a:rPr lang="hr-HR" u="sng" dirty="0" smtClean="0">
                <a:solidFill>
                  <a:srgbClr val="007CA8"/>
                </a:solidFill>
              </a:rPr>
              <a:t>/</a:t>
            </a:r>
            <a:r>
              <a:rPr lang="hr-HR" u="sng" dirty="0" err="1" smtClean="0">
                <a:solidFill>
                  <a:srgbClr val="007CA8"/>
                </a:solidFill>
              </a:rPr>
              <a:t>publications</a:t>
            </a:r>
            <a:r>
              <a:rPr lang="hr-HR" u="sng" dirty="0" smtClean="0">
                <a:solidFill>
                  <a:srgbClr val="007CA8"/>
                </a:solidFill>
              </a:rPr>
              <a:t>/</a:t>
            </a:r>
            <a:r>
              <a:rPr lang="hr-HR" u="sng" dirty="0" err="1" smtClean="0">
                <a:solidFill>
                  <a:srgbClr val="007CA8"/>
                </a:solidFill>
              </a:rPr>
              <a:t>proceedings</a:t>
            </a:r>
            <a:r>
              <a:rPr lang="hr-HR" u="sng" dirty="0" smtClean="0">
                <a:solidFill>
                  <a:srgbClr val="007CA8"/>
                </a:solidFill>
              </a:rPr>
              <a:t>-</a:t>
            </a:r>
            <a:r>
              <a:rPr lang="hr-HR" u="sng" dirty="0" err="1" smtClean="0">
                <a:solidFill>
                  <a:srgbClr val="007CA8"/>
                </a:solidFill>
              </a:rPr>
              <a:t>templates</a:t>
            </a:r>
            <a:r>
              <a:rPr lang="hr-HR" dirty="0" smtClean="0"/>
              <a:t>)</a:t>
            </a:r>
          </a:p>
          <a:p>
            <a:pPr lvl="1"/>
            <a:r>
              <a:rPr lang="hr-HR" dirty="0" err="1" smtClean="0"/>
              <a:t>Springer</a:t>
            </a:r>
            <a:r>
              <a:rPr lang="hr-HR" dirty="0"/>
              <a:t>-</a:t>
            </a:r>
            <a:r>
              <a:rPr lang="hr-HR" dirty="0" smtClean="0"/>
              <a:t>predložak </a:t>
            </a:r>
            <a:r>
              <a:rPr lang="hr-HR" dirty="0" smtClean="0"/>
              <a:t>(</a:t>
            </a:r>
            <a:r>
              <a:rPr lang="hr-HR" u="sng" dirty="0" smtClean="0">
                <a:solidFill>
                  <a:srgbClr val="007CA8"/>
                </a:solidFill>
              </a:rPr>
              <a:t>http://www.springer.com/</a:t>
            </a:r>
            <a:r>
              <a:rPr lang="hr-HR" u="sng" dirty="0" err="1" smtClean="0">
                <a:solidFill>
                  <a:srgbClr val="007CA8"/>
                </a:solidFill>
              </a:rPr>
              <a:t>computer</a:t>
            </a:r>
            <a:r>
              <a:rPr lang="hr-HR" u="sng" dirty="0" smtClean="0">
                <a:solidFill>
                  <a:srgbClr val="007CA8"/>
                </a:solidFill>
              </a:rPr>
              <a:t>/</a:t>
            </a:r>
            <a:r>
              <a:rPr lang="hr-HR" u="sng" dirty="0" err="1" smtClean="0">
                <a:solidFill>
                  <a:srgbClr val="007CA8"/>
                </a:solidFill>
              </a:rPr>
              <a:t>lncs</a:t>
            </a:r>
            <a:r>
              <a:rPr lang="hr-HR" u="sng" dirty="0" smtClean="0">
                <a:solidFill>
                  <a:srgbClr val="007CA8"/>
                </a:solidFill>
              </a:rPr>
              <a:t>?SGWID=0-164-6-793341-0</a:t>
            </a:r>
            <a:r>
              <a:rPr lang="hr-HR" dirty="0" smtClean="0"/>
              <a:t>)</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19</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hr-HR" sz="2800" b="1" noProof="0" dirty="0" smtClean="0"/>
              <a:t>Sadržaj prezentacije</a:t>
            </a:r>
            <a:endParaRPr lang="en-US" sz="2800" b="1" noProof="0" dirty="0" smtClean="0"/>
          </a:p>
        </p:txBody>
      </p:sp>
      <p:sp>
        <p:nvSpPr>
          <p:cNvPr id="72706" name="Rectangle 3"/>
          <p:cNvSpPr>
            <a:spLocks noGrp="1" noChangeArrowheads="1"/>
          </p:cNvSpPr>
          <p:nvPr>
            <p:ph type="body" idx="1"/>
          </p:nvPr>
        </p:nvSpPr>
        <p:spPr>
          <a:xfrm>
            <a:off x="285751" y="1484313"/>
            <a:ext cx="8172450" cy="5040312"/>
          </a:xfrm>
        </p:spPr>
        <p:txBody>
          <a:bodyPr/>
          <a:lstStyle/>
          <a:p>
            <a:pPr>
              <a:lnSpc>
                <a:spcPct val="140000"/>
              </a:lnSpc>
              <a:spcBef>
                <a:spcPts val="0"/>
              </a:spcBef>
              <a:spcAft>
                <a:spcPts val="0"/>
              </a:spcAft>
            </a:pPr>
            <a:r>
              <a:rPr lang="hr-HR" dirty="0" smtClean="0">
                <a:latin typeface="Calibri" pitchFamily="34" charset="0"/>
              </a:rPr>
              <a:t>Motivacija za pisanje znanstvenih članaka</a:t>
            </a:r>
          </a:p>
          <a:p>
            <a:pPr lvl="1">
              <a:lnSpc>
                <a:spcPct val="140000"/>
              </a:lnSpc>
              <a:spcBef>
                <a:spcPts val="0"/>
              </a:spcBef>
              <a:spcAft>
                <a:spcPts val="0"/>
              </a:spcAft>
            </a:pPr>
            <a:r>
              <a:rPr lang="hr-HR" dirty="0" smtClean="0">
                <a:effectLst>
                  <a:outerShdw blurRad="38100" dist="38100" dir="2700000" algn="tl">
                    <a:srgbClr val="000000">
                      <a:alpha val="43137"/>
                    </a:srgbClr>
                  </a:outerShdw>
                </a:effectLst>
                <a:latin typeface="Calibri" pitchFamily="34" charset="0"/>
              </a:rPr>
              <a:t>doc.dr.sc. Vedran </a:t>
            </a:r>
            <a:r>
              <a:rPr lang="hr-HR" dirty="0" err="1" smtClean="0">
                <a:effectLst>
                  <a:outerShdw blurRad="38100" dist="38100" dir="2700000" algn="tl">
                    <a:srgbClr val="000000">
                      <a:alpha val="43137"/>
                    </a:srgbClr>
                  </a:outerShdw>
                </a:effectLst>
                <a:latin typeface="Calibri" pitchFamily="34" charset="0"/>
              </a:rPr>
              <a:t>Podobnik</a:t>
            </a:r>
            <a:endParaRPr lang="hr-HR" dirty="0" smtClean="0">
              <a:latin typeface="Calibri" pitchFamily="34" charset="0"/>
            </a:endParaRPr>
          </a:p>
          <a:p>
            <a:pPr>
              <a:lnSpc>
                <a:spcPct val="140000"/>
              </a:lnSpc>
              <a:spcBef>
                <a:spcPts val="0"/>
              </a:spcBef>
              <a:spcAft>
                <a:spcPts val="0"/>
              </a:spcAft>
            </a:pPr>
            <a:r>
              <a:rPr lang="hr-HR" noProof="0" dirty="0" smtClean="0">
                <a:latin typeface="Calibri" pitchFamily="34" charset="0"/>
              </a:rPr>
              <a:t>Prezentacija konferencije ELMAR</a:t>
            </a:r>
          </a:p>
          <a:p>
            <a:pPr lvl="1">
              <a:lnSpc>
                <a:spcPct val="140000"/>
              </a:lnSpc>
              <a:spcBef>
                <a:spcPts val="0"/>
              </a:spcBef>
              <a:spcAft>
                <a:spcPts val="0"/>
              </a:spcAft>
            </a:pPr>
            <a:r>
              <a:rPr lang="hr-HR" dirty="0" smtClean="0">
                <a:effectLst>
                  <a:outerShdw blurRad="38100" dist="38100" dir="2700000" algn="tl">
                    <a:srgbClr val="000000">
                      <a:alpha val="43137"/>
                    </a:srgbClr>
                  </a:outerShdw>
                </a:effectLst>
                <a:latin typeface="Calibri" pitchFamily="34" charset="0"/>
              </a:rPr>
              <a:t>Jelena </a:t>
            </a:r>
            <a:r>
              <a:rPr lang="hr-HR" dirty="0" err="1" smtClean="0">
                <a:effectLst>
                  <a:outerShdw blurRad="38100" dist="38100" dir="2700000" algn="tl">
                    <a:srgbClr val="000000">
                      <a:alpha val="43137"/>
                    </a:srgbClr>
                  </a:outerShdw>
                </a:effectLst>
                <a:latin typeface="Calibri" pitchFamily="34" charset="0"/>
              </a:rPr>
              <a:t>Božek</a:t>
            </a:r>
            <a:r>
              <a:rPr lang="hr-HR" dirty="0" smtClean="0">
                <a:effectLst>
                  <a:outerShdw blurRad="38100" dist="38100" dir="2700000" algn="tl">
                    <a:srgbClr val="000000">
                      <a:alpha val="43137"/>
                    </a:srgbClr>
                  </a:outerShdw>
                </a:effectLst>
                <a:latin typeface="Calibri" pitchFamily="34" charset="0"/>
              </a:rPr>
              <a:t>, </a:t>
            </a:r>
            <a:r>
              <a:rPr lang="hr-HR" dirty="0" err="1" smtClean="0">
                <a:effectLst>
                  <a:outerShdw blurRad="38100" dist="38100" dir="2700000" algn="tl">
                    <a:srgbClr val="000000">
                      <a:alpha val="43137"/>
                    </a:srgbClr>
                  </a:outerShdw>
                </a:effectLst>
                <a:latin typeface="Calibri" pitchFamily="34" charset="0"/>
              </a:rPr>
              <a:t>dipl.ing</a:t>
            </a:r>
            <a:r>
              <a:rPr lang="hr-HR" dirty="0" smtClean="0">
                <a:effectLst>
                  <a:outerShdw blurRad="38100" dist="38100" dir="2700000" algn="tl">
                    <a:srgbClr val="000000">
                      <a:alpha val="43137"/>
                    </a:srgbClr>
                  </a:outerShdw>
                </a:effectLst>
                <a:latin typeface="Calibri" pitchFamily="34" charset="0"/>
              </a:rPr>
              <a:t>.</a:t>
            </a:r>
            <a:endParaRPr lang="hr-HR" noProof="0" dirty="0" smtClean="0">
              <a:effectLst>
                <a:outerShdw blurRad="38100" dist="38100" dir="2700000" algn="tl">
                  <a:srgbClr val="000000">
                    <a:alpha val="43137"/>
                  </a:srgbClr>
                </a:outerShdw>
              </a:effectLst>
              <a:latin typeface="Calibri" pitchFamily="34" charset="0"/>
            </a:endParaRPr>
          </a:p>
          <a:p>
            <a:pPr>
              <a:lnSpc>
                <a:spcPct val="140000"/>
              </a:lnSpc>
              <a:spcBef>
                <a:spcPts val="0"/>
              </a:spcBef>
              <a:spcAft>
                <a:spcPts val="0"/>
              </a:spcAft>
            </a:pPr>
            <a:r>
              <a:rPr lang="hr-HR" noProof="0" dirty="0" smtClean="0">
                <a:latin typeface="Calibri" pitchFamily="34" charset="0"/>
              </a:rPr>
              <a:t>Struktura </a:t>
            </a:r>
            <a:r>
              <a:rPr lang="hr-HR" dirty="0" smtClean="0">
                <a:latin typeface="Calibri" pitchFamily="34" charset="0"/>
              </a:rPr>
              <a:t>znanstvenih članaka</a:t>
            </a:r>
            <a:endParaRPr lang="hr-HR" noProof="0" dirty="0" smtClean="0">
              <a:latin typeface="Calibri" pitchFamily="34" charset="0"/>
            </a:endParaRPr>
          </a:p>
          <a:p>
            <a:pPr lvl="1">
              <a:lnSpc>
                <a:spcPct val="140000"/>
              </a:lnSpc>
              <a:spcBef>
                <a:spcPts val="0"/>
              </a:spcBef>
              <a:spcAft>
                <a:spcPts val="0"/>
              </a:spcAft>
            </a:pPr>
            <a:r>
              <a:rPr lang="hr-HR" noProof="0" dirty="0" smtClean="0">
                <a:effectLst>
                  <a:outerShdw blurRad="38100" dist="38100" dir="2700000" algn="tl">
                    <a:srgbClr val="000000">
                      <a:alpha val="43137"/>
                    </a:srgbClr>
                  </a:outerShdw>
                </a:effectLst>
                <a:latin typeface="Calibri" pitchFamily="34" charset="0"/>
              </a:rPr>
              <a:t>Iva Bojić, </a:t>
            </a:r>
            <a:r>
              <a:rPr lang="hr-HR" noProof="0" dirty="0" err="1" smtClean="0">
                <a:effectLst>
                  <a:outerShdw blurRad="38100" dist="38100" dir="2700000" algn="tl">
                    <a:srgbClr val="000000">
                      <a:alpha val="43137"/>
                    </a:srgbClr>
                  </a:outerShdw>
                </a:effectLst>
                <a:latin typeface="Calibri" pitchFamily="34" charset="0"/>
              </a:rPr>
              <a:t>dipl.ing</a:t>
            </a:r>
            <a:r>
              <a:rPr lang="hr-HR" noProof="0" dirty="0" smtClean="0">
                <a:effectLst>
                  <a:outerShdw blurRad="38100" dist="38100" dir="2700000" algn="tl">
                    <a:srgbClr val="000000">
                      <a:alpha val="43137"/>
                    </a:srgbClr>
                  </a:outerShdw>
                </a:effectLst>
                <a:latin typeface="Calibri" pitchFamily="34" charset="0"/>
              </a:rPr>
              <a:t>.</a:t>
            </a:r>
            <a:endParaRPr lang="hr-HR" noProof="0" dirty="0" smtClean="0">
              <a:latin typeface="Calibri" pitchFamily="34" charset="0"/>
            </a:endParaRPr>
          </a:p>
          <a:p>
            <a:pPr>
              <a:lnSpc>
                <a:spcPct val="140000"/>
              </a:lnSpc>
              <a:spcBef>
                <a:spcPts val="0"/>
              </a:spcBef>
              <a:spcAft>
                <a:spcPts val="0"/>
              </a:spcAft>
            </a:pPr>
            <a:r>
              <a:rPr lang="hr-HR" dirty="0" smtClean="0">
                <a:latin typeface="Calibri" pitchFamily="34" charset="0"/>
              </a:rPr>
              <a:t>Postupak objavljivanja znanstvenih članaka</a:t>
            </a:r>
          </a:p>
          <a:p>
            <a:pPr lvl="1">
              <a:lnSpc>
                <a:spcPct val="140000"/>
              </a:lnSpc>
              <a:spcBef>
                <a:spcPts val="0"/>
              </a:spcBef>
              <a:spcAft>
                <a:spcPts val="0"/>
              </a:spcAft>
            </a:pPr>
            <a:r>
              <a:rPr lang="hr-HR" dirty="0" err="1" smtClean="0">
                <a:effectLst>
                  <a:outerShdw blurRad="38100" dist="38100" dir="2700000" algn="tl">
                    <a:srgbClr val="000000">
                      <a:alpha val="43137"/>
                    </a:srgbClr>
                  </a:outerShdw>
                </a:effectLst>
                <a:latin typeface="Calibri" pitchFamily="34" charset="0"/>
              </a:rPr>
              <a:t>dr.sc</a:t>
            </a:r>
            <a:r>
              <a:rPr lang="hr-HR" dirty="0" smtClean="0">
                <a:effectLst>
                  <a:outerShdw blurRad="38100" dist="38100" dir="2700000" algn="tl">
                    <a:srgbClr val="000000">
                      <a:alpha val="43137"/>
                    </a:srgbClr>
                  </a:outerShdw>
                </a:effectLst>
                <a:latin typeface="Calibri" pitchFamily="34" charset="0"/>
              </a:rPr>
              <a:t>. Ana Petrić</a:t>
            </a:r>
            <a:endParaRPr lang="hr-HR" sz="1400" dirty="0" smtClean="0">
              <a:latin typeface="Calibri" pitchFamily="34" charset="0"/>
            </a:endParaRPr>
          </a:p>
          <a:p>
            <a:pPr lvl="2">
              <a:lnSpc>
                <a:spcPct val="120000"/>
              </a:lnSpc>
              <a:spcBef>
                <a:spcPts val="600"/>
              </a:spcBef>
              <a:spcAft>
                <a:spcPts val="600"/>
              </a:spcAft>
            </a:pPr>
            <a:endParaRPr lang="hr-HR" sz="1600" noProof="0" dirty="0" smtClean="0">
              <a:latin typeface="Calibri" pitchFamily="34" charset="0"/>
            </a:endParaRPr>
          </a:p>
        </p:txBody>
      </p:sp>
      <p:sp>
        <p:nvSpPr>
          <p:cNvPr id="2" name="Rezervirano mjesto broja slajda 1"/>
          <p:cNvSpPr>
            <a:spLocks noGrp="1"/>
          </p:cNvSpPr>
          <p:nvPr>
            <p:ph type="sldNum" sz="quarter" idx="12"/>
          </p:nvPr>
        </p:nvSpPr>
        <p:spPr/>
        <p:txBody>
          <a:bodyPr/>
          <a:lstStyle/>
          <a:p>
            <a:pPr>
              <a:defRPr/>
            </a:pPr>
            <a:fld id="{3E93C69C-FED7-46D7-A417-456FD274F7BB}" type="slidenum">
              <a:rPr lang="en-US" smtClean="0"/>
              <a:pPr>
                <a:defRPr/>
              </a:pPr>
              <a:t>2</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24000"/>
            <a:ext cx="8134672" cy="4648200"/>
          </a:xfrm>
        </p:spPr>
        <p:txBody>
          <a:bodyPr/>
          <a:lstStyle/>
          <a:p>
            <a:r>
              <a:rPr lang="hr-HR" dirty="0" smtClean="0"/>
              <a:t>Zadani predložak najčešće se može pronaći u sljedećim formatima:</a:t>
            </a:r>
          </a:p>
          <a:p>
            <a:pPr lvl="1"/>
            <a:r>
              <a:rPr lang="hr-HR" dirty="0" smtClean="0"/>
              <a:t>*</a:t>
            </a:r>
            <a:r>
              <a:rPr lang="hr-HR" dirty="0" err="1" smtClean="0"/>
              <a:t>.doc</a:t>
            </a:r>
            <a:r>
              <a:rPr lang="hr-HR" dirty="0" smtClean="0"/>
              <a:t>, *</a:t>
            </a:r>
            <a:r>
              <a:rPr lang="hr-HR" dirty="0" err="1" smtClean="0"/>
              <a:t>.docx</a:t>
            </a:r>
            <a:r>
              <a:rPr lang="hr-HR" dirty="0" smtClean="0"/>
              <a:t> </a:t>
            </a:r>
          </a:p>
          <a:p>
            <a:pPr lvl="2"/>
            <a:r>
              <a:rPr lang="hr-HR" dirty="0" smtClean="0"/>
              <a:t>alat za uređivanje: Microsoft Word</a:t>
            </a:r>
          </a:p>
          <a:p>
            <a:pPr lvl="1"/>
            <a:r>
              <a:rPr lang="hr-HR" dirty="0" smtClean="0"/>
              <a:t>*</a:t>
            </a:r>
            <a:r>
              <a:rPr lang="hr-HR" dirty="0" err="1" smtClean="0"/>
              <a:t>.tex</a:t>
            </a:r>
            <a:r>
              <a:rPr lang="hr-HR" dirty="0" smtClean="0"/>
              <a:t> </a:t>
            </a:r>
          </a:p>
          <a:p>
            <a:pPr lvl="2"/>
            <a:r>
              <a:rPr lang="hr-HR" dirty="0" smtClean="0"/>
              <a:t>distribucije: </a:t>
            </a:r>
            <a:r>
              <a:rPr lang="hr-HR" dirty="0" err="1" smtClean="0"/>
              <a:t>TeX</a:t>
            </a:r>
            <a:r>
              <a:rPr lang="hr-HR" dirty="0" smtClean="0"/>
              <a:t> Live, </a:t>
            </a:r>
            <a:r>
              <a:rPr lang="hr-HR" dirty="0" err="1" smtClean="0"/>
              <a:t>MiKTeX</a:t>
            </a:r>
            <a:r>
              <a:rPr lang="hr-HR" dirty="0" smtClean="0"/>
              <a:t>, </a:t>
            </a:r>
            <a:r>
              <a:rPr lang="hr-HR" dirty="0" err="1" smtClean="0"/>
              <a:t>MacTeX</a:t>
            </a:r>
            <a:endParaRPr lang="hr-HR" dirty="0" smtClean="0"/>
          </a:p>
          <a:p>
            <a:pPr lvl="2"/>
            <a:r>
              <a:rPr lang="hr-HR" dirty="0" smtClean="0"/>
              <a:t>alati za uređivanje: </a:t>
            </a:r>
            <a:r>
              <a:rPr lang="hr-HR" dirty="0" err="1" smtClean="0"/>
              <a:t>Texmaker</a:t>
            </a:r>
            <a:r>
              <a:rPr lang="hr-HR" dirty="0" smtClean="0"/>
              <a:t>, </a:t>
            </a:r>
            <a:r>
              <a:rPr lang="hr-HR" dirty="0" err="1" smtClean="0"/>
              <a:t>TeXlipse</a:t>
            </a:r>
            <a:endParaRPr lang="hr-HR" dirty="0" smtClean="0"/>
          </a:p>
          <a:p>
            <a:pPr lvl="1">
              <a:buNone/>
            </a:pPr>
            <a:endParaRPr lang="hr-HR" dirty="0" smtClean="0"/>
          </a:p>
          <a:p>
            <a:r>
              <a:rPr lang="hr-HR" dirty="0" smtClean="0"/>
              <a:t>Članak se predaje na recenziju u *</a:t>
            </a:r>
            <a:r>
              <a:rPr lang="hr-HR" dirty="0" err="1" smtClean="0"/>
              <a:t>.pdf</a:t>
            </a:r>
            <a:r>
              <a:rPr lang="hr-HR" dirty="0" smtClean="0"/>
              <a:t> formatu</a:t>
            </a:r>
            <a:endParaRPr lang="hr-HR" dirty="0"/>
          </a:p>
        </p:txBody>
      </p:sp>
      <p:sp>
        <p:nvSpPr>
          <p:cNvPr id="8" name="Title 1"/>
          <p:cNvSpPr txBox="1">
            <a:spLocks/>
          </p:cNvSpPr>
          <p:nvPr/>
        </p:nvSpPr>
        <p:spPr bwMode="auto">
          <a:xfrm>
            <a:off x="306000" y="44624"/>
            <a:ext cx="6571456"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r-HR" sz="2800" b="1" i="0" u="none" strike="noStrike" kern="0" cap="none" spc="0" normalizeH="0" baseline="0" noProof="0" dirty="0" smtClean="0">
                <a:ln>
                  <a:noFill/>
                </a:ln>
                <a:solidFill>
                  <a:srgbClr val="007CA8"/>
                </a:solidFill>
                <a:effectLst/>
                <a:uLnTx/>
                <a:uFillTx/>
                <a:latin typeface="Cambria" pitchFamily="18" charset="0"/>
                <a:ea typeface="+mj-ea"/>
                <a:cs typeface="+mj-cs"/>
              </a:rPr>
              <a:t>U čemu pisati? </a:t>
            </a:r>
            <a:br>
              <a:rPr kumimoji="0" lang="hr-HR" sz="2800" b="1" i="0" u="none" strike="noStrike" kern="0" cap="none" spc="0" normalizeH="0" baseline="0" noProof="0" dirty="0" smtClean="0">
                <a:ln>
                  <a:noFill/>
                </a:ln>
                <a:solidFill>
                  <a:srgbClr val="007CA8"/>
                </a:solidFill>
                <a:effectLst/>
                <a:uLnTx/>
                <a:uFillTx/>
                <a:latin typeface="Cambria" pitchFamily="18" charset="0"/>
                <a:ea typeface="+mj-ea"/>
                <a:cs typeface="+mj-cs"/>
              </a:rPr>
            </a:br>
            <a:r>
              <a:rPr kumimoji="0" lang="hr-HR" sz="2000" b="0" i="1" u="none" strike="noStrike" kern="0" cap="none" spc="0" normalizeH="0" baseline="0" noProof="0" dirty="0" smtClean="0">
                <a:ln>
                  <a:noFill/>
                </a:ln>
                <a:solidFill>
                  <a:srgbClr val="007CA8"/>
                </a:solidFill>
                <a:effectLst/>
                <a:uLnTx/>
                <a:uFillTx/>
                <a:latin typeface="Cambria" pitchFamily="18" charset="0"/>
                <a:ea typeface="+mj-ea"/>
                <a:cs typeface="+mj-cs"/>
              </a:rPr>
              <a:t>Format predloška</a:t>
            </a:r>
            <a:endParaRPr kumimoji="0" lang="hr-HR" sz="2000" b="0" i="1" u="none" strike="noStrike" kern="0" cap="none" spc="0" normalizeH="0" baseline="0" noProof="0" dirty="0">
              <a:ln>
                <a:noFill/>
              </a:ln>
              <a:solidFill>
                <a:srgbClr val="007CA8"/>
              </a:solidFill>
              <a:effectLst/>
              <a:uLnTx/>
              <a:uFillTx/>
              <a:latin typeface="Cambria" pitchFamily="18" charset="0"/>
              <a:ea typeface="+mj-ea"/>
              <a:cs typeface="+mj-cs"/>
            </a:endParaRPr>
          </a:p>
        </p:txBody>
      </p:sp>
      <p:sp>
        <p:nvSpPr>
          <p:cNvPr id="2" name="Rezervirano mjesto broja slajda 1"/>
          <p:cNvSpPr>
            <a:spLocks noGrp="1"/>
          </p:cNvSpPr>
          <p:nvPr>
            <p:ph type="sldNum" sz="quarter" idx="12"/>
          </p:nvPr>
        </p:nvSpPr>
        <p:spPr/>
        <p:txBody>
          <a:bodyPr/>
          <a:lstStyle/>
          <a:p>
            <a:pPr>
              <a:defRPr/>
            </a:pPr>
            <a:fld id="{3E93C69C-FED7-46D7-A417-456FD274F7BB}" type="slidenum">
              <a:rPr lang="en-US" smtClean="0"/>
              <a:pPr>
                <a:defRPr/>
              </a:pPr>
              <a:t>20</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b="1" dirty="0">
                <a:latin typeface="BankGothic Md BT" pitchFamily="34" charset="0"/>
              </a:rPr>
              <a:t>Struktura znanstvenog </a:t>
            </a:r>
            <a:r>
              <a:rPr lang="hr-HR" b="1" dirty="0" smtClean="0">
                <a:latin typeface="BankGothic Md BT" pitchFamily="34" charset="0"/>
              </a:rPr>
              <a:t>članka</a:t>
            </a:r>
            <a:endParaRPr lang="hr-HR"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Struktura znanstvenog članka</a:t>
            </a:r>
          </a:p>
        </p:txBody>
      </p:sp>
      <p:sp>
        <p:nvSpPr>
          <p:cNvPr id="3" name="Content Placeholder 2"/>
          <p:cNvSpPr>
            <a:spLocks noGrp="1"/>
          </p:cNvSpPr>
          <p:nvPr>
            <p:ph idx="1"/>
          </p:nvPr>
        </p:nvSpPr>
        <p:spPr>
          <a:xfrm>
            <a:off x="317989" y="1412776"/>
            <a:ext cx="8242146" cy="4968552"/>
          </a:xfrm>
        </p:spPr>
        <p:txBody>
          <a:bodyPr/>
          <a:lstStyle/>
          <a:p>
            <a:pPr>
              <a:spcAft>
                <a:spcPts val="300"/>
              </a:spcAft>
            </a:pPr>
            <a:r>
              <a:rPr lang="hr-HR" sz="1800" i="1" dirty="0" smtClean="0"/>
              <a:t>Title</a:t>
            </a:r>
            <a:r>
              <a:rPr lang="hr-HR" sz="1800" dirty="0" smtClean="0"/>
              <a:t> (naslov)</a:t>
            </a:r>
          </a:p>
          <a:p>
            <a:pPr>
              <a:spcAft>
                <a:spcPts val="300"/>
              </a:spcAft>
            </a:pPr>
            <a:r>
              <a:rPr lang="en-US" sz="1800" i="1" dirty="0" smtClean="0"/>
              <a:t>Authors</a:t>
            </a:r>
            <a:r>
              <a:rPr lang="hr-HR" sz="1800" dirty="0" smtClean="0"/>
              <a:t> (autori)</a:t>
            </a:r>
          </a:p>
          <a:p>
            <a:pPr>
              <a:spcAft>
                <a:spcPts val="300"/>
              </a:spcAft>
            </a:pPr>
            <a:r>
              <a:rPr lang="en-US" sz="1800" i="1" dirty="0" smtClean="0"/>
              <a:t>Abstract</a:t>
            </a:r>
            <a:r>
              <a:rPr lang="hr-HR" sz="1800" dirty="0" smtClean="0"/>
              <a:t> (sažetak)</a:t>
            </a:r>
          </a:p>
          <a:p>
            <a:pPr>
              <a:spcAft>
                <a:spcPts val="300"/>
              </a:spcAft>
            </a:pPr>
            <a:r>
              <a:rPr lang="en-US" sz="1800" i="1" dirty="0" smtClean="0">
                <a:solidFill>
                  <a:srgbClr val="007CA8"/>
                </a:solidFill>
              </a:rPr>
              <a:t>Keywords</a:t>
            </a:r>
            <a:r>
              <a:rPr lang="hr-HR" sz="1800" dirty="0" smtClean="0">
                <a:solidFill>
                  <a:srgbClr val="007CA8"/>
                </a:solidFill>
              </a:rPr>
              <a:t> (ključne riječi)</a:t>
            </a:r>
          </a:p>
          <a:p>
            <a:pPr>
              <a:spcAft>
                <a:spcPts val="300"/>
              </a:spcAft>
            </a:pPr>
            <a:r>
              <a:rPr lang="en-US" sz="1800" i="1" dirty="0" smtClean="0"/>
              <a:t>Introduction</a:t>
            </a:r>
            <a:r>
              <a:rPr lang="hr-HR" sz="1800" dirty="0" smtClean="0"/>
              <a:t> (uvod)</a:t>
            </a:r>
          </a:p>
          <a:p>
            <a:pPr>
              <a:spcAft>
                <a:spcPts val="300"/>
              </a:spcAft>
            </a:pPr>
            <a:r>
              <a:rPr lang="en-US" sz="1800" i="1" dirty="0" smtClean="0"/>
              <a:t>Related</a:t>
            </a:r>
            <a:r>
              <a:rPr lang="hr-HR" sz="1800" i="1" dirty="0" smtClean="0"/>
              <a:t> work </a:t>
            </a:r>
            <a:r>
              <a:rPr lang="hr-HR" sz="1800" dirty="0" smtClean="0"/>
              <a:t>(povezana istraživanja)</a:t>
            </a:r>
          </a:p>
          <a:p>
            <a:pPr>
              <a:spcAft>
                <a:spcPts val="300"/>
              </a:spcAft>
            </a:pPr>
            <a:r>
              <a:rPr lang="hr-HR" sz="1800" i="1" dirty="0" smtClean="0">
                <a:solidFill>
                  <a:srgbClr val="007CA8"/>
                </a:solidFill>
              </a:rPr>
              <a:t>Model</a:t>
            </a:r>
            <a:r>
              <a:rPr lang="hr-HR" sz="1800" dirty="0" smtClean="0">
                <a:solidFill>
                  <a:srgbClr val="007CA8"/>
                </a:solidFill>
              </a:rPr>
              <a:t> (model)</a:t>
            </a:r>
          </a:p>
          <a:p>
            <a:pPr>
              <a:spcAft>
                <a:spcPts val="300"/>
              </a:spcAft>
            </a:pPr>
            <a:r>
              <a:rPr lang="en-US" sz="1800" i="1" dirty="0" smtClean="0">
                <a:solidFill>
                  <a:srgbClr val="007CA8"/>
                </a:solidFill>
              </a:rPr>
              <a:t>System</a:t>
            </a:r>
            <a:r>
              <a:rPr lang="hr-HR" sz="1800" i="1" dirty="0" smtClean="0">
                <a:solidFill>
                  <a:srgbClr val="007CA8"/>
                </a:solidFill>
              </a:rPr>
              <a:t> </a:t>
            </a:r>
            <a:r>
              <a:rPr lang="en-US" sz="1800" i="1" dirty="0" smtClean="0">
                <a:solidFill>
                  <a:srgbClr val="007CA8"/>
                </a:solidFill>
              </a:rPr>
              <a:t>architecture</a:t>
            </a:r>
            <a:r>
              <a:rPr lang="hr-HR" sz="1800" i="1" dirty="0" smtClean="0">
                <a:solidFill>
                  <a:srgbClr val="007CA8"/>
                </a:solidFill>
              </a:rPr>
              <a:t> </a:t>
            </a:r>
            <a:r>
              <a:rPr lang="hr-HR" sz="1800" dirty="0" smtClean="0">
                <a:solidFill>
                  <a:srgbClr val="007CA8"/>
                </a:solidFill>
              </a:rPr>
              <a:t>(arhitektura sustava)</a:t>
            </a:r>
          </a:p>
          <a:p>
            <a:pPr>
              <a:spcAft>
                <a:spcPts val="300"/>
              </a:spcAft>
            </a:pPr>
            <a:r>
              <a:rPr lang="en-US" sz="1800" i="1" dirty="0" smtClean="0"/>
              <a:t>Results</a:t>
            </a:r>
            <a:r>
              <a:rPr lang="hr-HR" sz="1800" dirty="0" smtClean="0"/>
              <a:t> (rezultati)</a:t>
            </a:r>
          </a:p>
          <a:p>
            <a:pPr>
              <a:spcAft>
                <a:spcPts val="300"/>
              </a:spcAft>
            </a:pPr>
            <a:r>
              <a:rPr lang="en-US" sz="1800" i="1" dirty="0" smtClean="0">
                <a:solidFill>
                  <a:srgbClr val="007CA8"/>
                </a:solidFill>
              </a:rPr>
              <a:t>Case study</a:t>
            </a:r>
            <a:r>
              <a:rPr lang="hr-HR" sz="1800" i="1" dirty="0" smtClean="0">
                <a:solidFill>
                  <a:srgbClr val="007CA8"/>
                </a:solidFill>
              </a:rPr>
              <a:t> </a:t>
            </a:r>
            <a:r>
              <a:rPr lang="hr-HR" sz="1800" dirty="0" smtClean="0">
                <a:solidFill>
                  <a:srgbClr val="007CA8"/>
                </a:solidFill>
              </a:rPr>
              <a:t>(analiza slučaja)</a:t>
            </a:r>
          </a:p>
          <a:p>
            <a:pPr>
              <a:spcAft>
                <a:spcPts val="300"/>
              </a:spcAft>
            </a:pPr>
            <a:r>
              <a:rPr lang="en-US" sz="1800" i="1" dirty="0" smtClean="0"/>
              <a:t>Conclusion and </a:t>
            </a:r>
            <a:r>
              <a:rPr lang="en-US" sz="1800" i="1" dirty="0" smtClean="0">
                <a:solidFill>
                  <a:srgbClr val="007CA8"/>
                </a:solidFill>
              </a:rPr>
              <a:t>future work </a:t>
            </a:r>
            <a:r>
              <a:rPr lang="hr-HR" sz="1800" i="1" dirty="0" smtClean="0"/>
              <a:t>(zaključak i </a:t>
            </a:r>
            <a:r>
              <a:rPr lang="hr-HR" sz="1800" i="1" dirty="0" smtClean="0">
                <a:solidFill>
                  <a:srgbClr val="007CA8"/>
                </a:solidFill>
              </a:rPr>
              <a:t>budući rad</a:t>
            </a:r>
            <a:r>
              <a:rPr lang="hr-HR" sz="1800" i="1" dirty="0" smtClean="0"/>
              <a:t>)</a:t>
            </a:r>
          </a:p>
          <a:p>
            <a:pPr>
              <a:spcAft>
                <a:spcPts val="300"/>
              </a:spcAft>
            </a:pPr>
            <a:r>
              <a:rPr lang="en-US" sz="1800" i="1" dirty="0" smtClean="0">
                <a:solidFill>
                  <a:srgbClr val="007CA8"/>
                </a:solidFill>
              </a:rPr>
              <a:t>Acknowledgements</a:t>
            </a:r>
            <a:r>
              <a:rPr lang="hr-HR" sz="1800" dirty="0" smtClean="0">
                <a:solidFill>
                  <a:srgbClr val="007CA8"/>
                </a:solidFill>
              </a:rPr>
              <a:t> (zahvala)</a:t>
            </a:r>
          </a:p>
          <a:p>
            <a:pPr>
              <a:spcAft>
                <a:spcPts val="300"/>
              </a:spcAft>
            </a:pPr>
            <a:r>
              <a:rPr lang="en-US" sz="1800" i="1" dirty="0" smtClean="0"/>
              <a:t>References</a:t>
            </a:r>
            <a:r>
              <a:rPr lang="hr-HR" sz="1800" dirty="0" smtClean="0"/>
              <a:t> (reference)</a:t>
            </a:r>
            <a:endParaRPr lang="hr-HR" sz="1800" b="1" i="1" dirty="0" smtClean="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22</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Title (naslov)</a:t>
            </a:r>
          </a:p>
        </p:txBody>
      </p:sp>
      <p:sp>
        <p:nvSpPr>
          <p:cNvPr id="3" name="Content Placeholder 2"/>
          <p:cNvSpPr>
            <a:spLocks noGrp="1"/>
          </p:cNvSpPr>
          <p:nvPr>
            <p:ph idx="1"/>
          </p:nvPr>
        </p:nvSpPr>
        <p:spPr>
          <a:xfrm>
            <a:off x="317989" y="1412776"/>
            <a:ext cx="8574491" cy="4968552"/>
          </a:xfrm>
        </p:spPr>
        <p:txBody>
          <a:bodyPr/>
          <a:lstStyle/>
          <a:p>
            <a:pPr>
              <a:spcAft>
                <a:spcPts val="600"/>
              </a:spcAft>
            </a:pPr>
            <a:r>
              <a:rPr lang="hr-HR" dirty="0" smtClean="0"/>
              <a:t>Naslov znanstvenog članka treba biti:</a:t>
            </a:r>
          </a:p>
          <a:p>
            <a:pPr lvl="1">
              <a:lnSpc>
                <a:spcPct val="150000"/>
              </a:lnSpc>
            </a:pPr>
            <a:r>
              <a:rPr lang="hr-HR" sz="2200" dirty="0" smtClean="0">
                <a:effectLst>
                  <a:outerShdw blurRad="38100" dist="38100" dir="2700000" algn="tl">
                    <a:srgbClr val="000000">
                      <a:alpha val="43137"/>
                    </a:srgbClr>
                  </a:outerShdw>
                </a:effectLst>
              </a:rPr>
              <a:t>specifičan</a:t>
            </a:r>
            <a:r>
              <a:rPr lang="hr-HR" sz="2200" dirty="0" smtClean="0"/>
              <a:t> (takav da opisuje cijeli članak)</a:t>
            </a:r>
          </a:p>
          <a:p>
            <a:pPr lvl="1">
              <a:lnSpc>
                <a:spcPct val="150000"/>
              </a:lnSpc>
            </a:pPr>
            <a:r>
              <a:rPr lang="hr-HR" sz="2200" dirty="0" smtClean="0">
                <a:effectLst>
                  <a:outerShdw blurRad="38100" dist="38100" dir="2700000" algn="tl">
                    <a:srgbClr val="000000">
                      <a:alpha val="43137"/>
                    </a:srgbClr>
                  </a:outerShdw>
                </a:effectLst>
              </a:rPr>
              <a:t>jedinstven</a:t>
            </a:r>
            <a:r>
              <a:rPr lang="hr-HR" sz="2200" dirty="0" smtClean="0"/>
              <a:t> (takav da ne postoji članak s jednakim naslovom)</a:t>
            </a:r>
          </a:p>
          <a:p>
            <a:pPr lvl="1">
              <a:lnSpc>
                <a:spcPct val="150000"/>
              </a:lnSpc>
            </a:pPr>
            <a:r>
              <a:rPr lang="hr-HR" sz="2200" dirty="0" smtClean="0">
                <a:effectLst>
                  <a:outerShdw blurRad="38100" dist="38100" dir="2700000" algn="tl">
                    <a:srgbClr val="000000">
                      <a:alpha val="43137"/>
                    </a:srgbClr>
                  </a:outerShdw>
                </a:effectLst>
              </a:rPr>
              <a:t>ispravne duljine</a:t>
            </a:r>
            <a:r>
              <a:rPr lang="hr-HR" sz="2200" dirty="0" smtClean="0"/>
              <a:t> (takav da nije dulji od dva retka u predlošku)</a:t>
            </a:r>
          </a:p>
          <a:p>
            <a:pPr lvl="1">
              <a:lnSpc>
                <a:spcPct val="150000"/>
              </a:lnSpc>
            </a:pPr>
            <a:endParaRPr lang="hr-HR" dirty="0" smtClean="0"/>
          </a:p>
          <a:p>
            <a:pPr>
              <a:spcAft>
                <a:spcPts val="600"/>
              </a:spcAft>
            </a:pPr>
            <a:r>
              <a:rPr lang="hr-HR" dirty="0" smtClean="0"/>
              <a:t>Poveznica</a:t>
            </a:r>
          </a:p>
          <a:p>
            <a:pPr lvl="1">
              <a:spcAft>
                <a:spcPts val="600"/>
              </a:spcAft>
            </a:pPr>
            <a:r>
              <a:rPr lang="hr-HR" u="sng" dirty="0" smtClean="0">
                <a:solidFill>
                  <a:srgbClr val="007CA8"/>
                </a:solidFill>
              </a:rPr>
              <a:t>http://www.ehow.com/how_2006007_</a:t>
            </a:r>
            <a:r>
              <a:rPr lang="hr-HR" u="sng" dirty="0" err="1" smtClean="0">
                <a:solidFill>
                  <a:srgbClr val="007CA8"/>
                </a:solidFill>
              </a:rPr>
              <a:t>write</a:t>
            </a:r>
            <a:r>
              <a:rPr lang="hr-HR" u="sng" dirty="0" smtClean="0">
                <a:solidFill>
                  <a:srgbClr val="007CA8"/>
                </a:solidFill>
              </a:rPr>
              <a:t>-</a:t>
            </a:r>
            <a:r>
              <a:rPr lang="hr-HR" u="sng" dirty="0" err="1" smtClean="0">
                <a:solidFill>
                  <a:srgbClr val="007CA8"/>
                </a:solidFill>
              </a:rPr>
              <a:t>article</a:t>
            </a:r>
            <a:r>
              <a:rPr lang="hr-HR" u="sng" dirty="0" smtClean="0">
                <a:solidFill>
                  <a:srgbClr val="007CA8"/>
                </a:solidFill>
              </a:rPr>
              <a:t>-</a:t>
            </a:r>
            <a:r>
              <a:rPr lang="hr-HR" u="sng" dirty="0" err="1" smtClean="0">
                <a:solidFill>
                  <a:srgbClr val="007CA8"/>
                </a:solidFill>
              </a:rPr>
              <a:t>title.html</a:t>
            </a:r>
            <a:r>
              <a:rPr lang="hr-HR" u="sng" dirty="0" smtClean="0">
                <a:solidFill>
                  <a:srgbClr val="007CA8"/>
                </a:solidFill>
              </a:rPr>
              <a:t> </a:t>
            </a:r>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23</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Authors</a:t>
            </a:r>
            <a:r>
              <a:rPr lang="hr-HR" sz="2800" b="1" dirty="0"/>
              <a:t> (autori)</a:t>
            </a:r>
          </a:p>
        </p:txBody>
      </p:sp>
      <p:sp>
        <p:nvSpPr>
          <p:cNvPr id="3" name="Content Placeholder 2"/>
          <p:cNvSpPr>
            <a:spLocks noGrp="1"/>
          </p:cNvSpPr>
          <p:nvPr>
            <p:ph idx="1"/>
          </p:nvPr>
        </p:nvSpPr>
        <p:spPr>
          <a:xfrm>
            <a:off x="317989" y="1412776"/>
            <a:ext cx="8508022" cy="4968552"/>
          </a:xfrm>
        </p:spPr>
        <p:txBody>
          <a:bodyPr/>
          <a:lstStyle/>
          <a:p>
            <a:pPr>
              <a:spcAft>
                <a:spcPts val="600"/>
              </a:spcAft>
            </a:pPr>
            <a:r>
              <a:rPr lang="hr-HR" dirty="0" smtClean="0"/>
              <a:t>Na članku se trebaju nalaziti imena svih koji su pridonijeli postupku pisanja članka:</a:t>
            </a:r>
          </a:p>
          <a:p>
            <a:pPr lvl="1">
              <a:spcAft>
                <a:spcPts val="600"/>
              </a:spcAft>
            </a:pPr>
            <a:r>
              <a:rPr lang="hr-HR" dirty="0" smtClean="0">
                <a:effectLst>
                  <a:outerShdw blurRad="38100" dist="38100" dir="2700000" algn="tl">
                    <a:srgbClr val="000000">
                      <a:alpha val="43137"/>
                    </a:srgbClr>
                  </a:outerShdw>
                </a:effectLst>
              </a:rPr>
              <a:t>doprinos</a:t>
            </a:r>
            <a:r>
              <a:rPr lang="hr-HR" dirty="0" smtClean="0"/>
              <a:t> svakog autora mora biti </a:t>
            </a:r>
            <a:r>
              <a:rPr lang="hr-HR" dirty="0" smtClean="0">
                <a:effectLst>
                  <a:outerShdw blurRad="38100" dist="38100" dir="2700000" algn="tl">
                    <a:srgbClr val="000000">
                      <a:alpha val="43137"/>
                    </a:srgbClr>
                  </a:outerShdw>
                </a:effectLst>
              </a:rPr>
              <a:t>jasno definiran</a:t>
            </a:r>
          </a:p>
          <a:p>
            <a:pPr lvl="1">
              <a:spcAft>
                <a:spcPts val="600"/>
              </a:spcAft>
            </a:pPr>
            <a:r>
              <a:rPr lang="hr-HR" dirty="0" smtClean="0">
                <a:effectLst>
                  <a:outerShdw blurRad="38100" dist="38100" dir="2700000" algn="tl">
                    <a:srgbClr val="000000">
                      <a:alpha val="43137"/>
                    </a:srgbClr>
                  </a:outerShdw>
                </a:effectLst>
              </a:rPr>
              <a:t>redoslijed</a:t>
            </a:r>
            <a:r>
              <a:rPr lang="hr-HR" dirty="0" smtClean="0"/>
              <a:t> autora obično odražava njihov </a:t>
            </a:r>
            <a:r>
              <a:rPr lang="hr-HR" dirty="0" smtClean="0">
                <a:effectLst>
                  <a:outerShdw blurRad="38100" dist="38100" dir="2700000" algn="tl">
                    <a:srgbClr val="000000">
                      <a:alpha val="43137"/>
                    </a:srgbClr>
                  </a:outerShdw>
                </a:effectLst>
              </a:rPr>
              <a:t>rad na članku</a:t>
            </a:r>
          </a:p>
          <a:p>
            <a:pPr lvl="1">
              <a:spcAft>
                <a:spcPts val="600"/>
              </a:spcAft>
            </a:pPr>
            <a:r>
              <a:rPr lang="hr-HR" dirty="0" smtClean="0"/>
              <a:t>ukoliko je netko pridonio članku, ali nedovoljno da bi bio autor, može ga se spomenuti u </a:t>
            </a:r>
            <a:r>
              <a:rPr lang="hr-HR" dirty="0" smtClean="0">
                <a:effectLst>
                  <a:outerShdw blurRad="38100" dist="38100" dir="2700000" algn="tl">
                    <a:srgbClr val="000000">
                      <a:alpha val="43137"/>
                    </a:srgbClr>
                  </a:outerShdw>
                </a:effectLst>
              </a:rPr>
              <a:t>zahvali</a:t>
            </a:r>
            <a:r>
              <a:rPr lang="hr-HR" dirty="0" smtClean="0"/>
              <a:t> (</a:t>
            </a:r>
            <a:r>
              <a:rPr lang="hr-HR" i="1" dirty="0" err="1" smtClean="0"/>
              <a:t>acknowledgements</a:t>
            </a:r>
            <a:r>
              <a:rPr lang="hr-HR" dirty="0" smtClean="0"/>
              <a:t>)</a:t>
            </a:r>
          </a:p>
          <a:p>
            <a:pPr>
              <a:spcAft>
                <a:spcPts val="600"/>
              </a:spcAft>
            </a:pPr>
            <a:endParaRPr lang="hr-HR" sz="500" dirty="0" smtClean="0"/>
          </a:p>
          <a:p>
            <a:pPr>
              <a:spcAft>
                <a:spcPts val="600"/>
              </a:spcAft>
            </a:pPr>
            <a:r>
              <a:rPr lang="hr-HR" dirty="0" smtClean="0"/>
              <a:t>Poveznica</a:t>
            </a:r>
          </a:p>
          <a:p>
            <a:pPr lvl="1">
              <a:spcAft>
                <a:spcPts val="600"/>
              </a:spcAft>
            </a:pPr>
            <a:r>
              <a:rPr lang="hr-HR" sz="2200" u="sng" dirty="0" smtClean="0">
                <a:solidFill>
                  <a:srgbClr val="007CA8"/>
                </a:solidFill>
              </a:rPr>
              <a:t>http://www.suite101.com/</a:t>
            </a:r>
            <a:r>
              <a:rPr lang="hr-HR" sz="2200" u="sng" dirty="0" err="1" smtClean="0">
                <a:solidFill>
                  <a:srgbClr val="007CA8"/>
                </a:solidFill>
              </a:rPr>
              <a:t>content</a:t>
            </a:r>
            <a:r>
              <a:rPr lang="hr-HR" sz="2200" u="sng" dirty="0" smtClean="0">
                <a:solidFill>
                  <a:srgbClr val="007CA8"/>
                </a:solidFill>
              </a:rPr>
              <a:t>/</a:t>
            </a:r>
            <a:r>
              <a:rPr lang="hr-HR" sz="2200" u="sng" dirty="0" err="1" smtClean="0">
                <a:solidFill>
                  <a:srgbClr val="007CA8"/>
                </a:solidFill>
              </a:rPr>
              <a:t>authorship</a:t>
            </a:r>
            <a:r>
              <a:rPr lang="hr-HR" sz="2200" u="sng" dirty="0" smtClean="0">
                <a:solidFill>
                  <a:srgbClr val="007CA8"/>
                </a:solidFill>
              </a:rPr>
              <a:t>-</a:t>
            </a:r>
            <a:r>
              <a:rPr lang="hr-HR" sz="2200" u="sng" dirty="0" err="1" smtClean="0">
                <a:solidFill>
                  <a:srgbClr val="007CA8"/>
                </a:solidFill>
              </a:rPr>
              <a:t>orders</a:t>
            </a:r>
            <a:r>
              <a:rPr lang="hr-HR" sz="2200" u="sng" dirty="0" smtClean="0">
                <a:solidFill>
                  <a:srgbClr val="007CA8"/>
                </a:solidFill>
              </a:rPr>
              <a:t>--</a:t>
            </a:r>
            <a:r>
              <a:rPr lang="hr-HR" sz="2200" u="sng" dirty="0" err="1" smtClean="0">
                <a:solidFill>
                  <a:srgbClr val="007CA8"/>
                </a:solidFill>
              </a:rPr>
              <a:t>in</a:t>
            </a:r>
            <a:r>
              <a:rPr lang="hr-HR" sz="2200" u="sng" dirty="0" smtClean="0">
                <a:solidFill>
                  <a:srgbClr val="007CA8"/>
                </a:solidFill>
              </a:rPr>
              <a:t>-</a:t>
            </a:r>
            <a:r>
              <a:rPr lang="hr-HR" sz="2200" u="sng" dirty="0" err="1" smtClean="0">
                <a:solidFill>
                  <a:srgbClr val="007CA8"/>
                </a:solidFill>
              </a:rPr>
              <a:t>scientific</a:t>
            </a:r>
            <a:r>
              <a:rPr lang="hr-HR" sz="2200" u="sng" dirty="0" smtClean="0">
                <a:solidFill>
                  <a:srgbClr val="007CA8"/>
                </a:solidFill>
              </a:rPr>
              <a:t>-</a:t>
            </a:r>
            <a:r>
              <a:rPr lang="hr-HR" sz="2200" u="sng" dirty="0" err="1" smtClean="0">
                <a:solidFill>
                  <a:srgbClr val="007CA8"/>
                </a:solidFill>
              </a:rPr>
              <a:t>papers</a:t>
            </a:r>
            <a:r>
              <a:rPr lang="hr-HR" sz="2200" u="sng" dirty="0" smtClean="0">
                <a:solidFill>
                  <a:srgbClr val="007CA8"/>
                </a:solidFill>
              </a:rPr>
              <a:t>-a256157</a:t>
            </a:r>
            <a:r>
              <a:rPr lang="hr-HR" sz="2200" dirty="0" smtClean="0"/>
              <a:t> </a:t>
            </a:r>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24</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Abstract</a:t>
            </a:r>
            <a:r>
              <a:rPr lang="hr-HR" sz="2800" b="1" dirty="0"/>
              <a:t> (sažetak)</a:t>
            </a:r>
          </a:p>
        </p:txBody>
      </p:sp>
      <p:sp>
        <p:nvSpPr>
          <p:cNvPr id="3" name="Content Placeholder 2"/>
          <p:cNvSpPr>
            <a:spLocks noGrp="1"/>
          </p:cNvSpPr>
          <p:nvPr>
            <p:ph idx="1"/>
          </p:nvPr>
        </p:nvSpPr>
        <p:spPr>
          <a:xfrm>
            <a:off x="317989" y="1412776"/>
            <a:ext cx="8441553" cy="4968552"/>
          </a:xfrm>
        </p:spPr>
        <p:txBody>
          <a:bodyPr/>
          <a:lstStyle/>
          <a:p>
            <a:pPr>
              <a:spcAft>
                <a:spcPts val="600"/>
              </a:spcAft>
            </a:pPr>
            <a:r>
              <a:rPr lang="hr-HR" dirty="0" smtClean="0"/>
              <a:t>Sažetak je kratak odlomak teksta (obično do 250 riječi) koji mora sadržavati sljedeće:</a:t>
            </a:r>
          </a:p>
          <a:p>
            <a:pPr lvl="1">
              <a:spcAft>
                <a:spcPts val="1200"/>
              </a:spcAft>
            </a:pPr>
            <a:r>
              <a:rPr lang="hr-HR" dirty="0" smtClean="0"/>
              <a:t>koje je </a:t>
            </a:r>
            <a:r>
              <a:rPr lang="hr-HR" dirty="0" smtClean="0">
                <a:effectLst>
                  <a:outerShdw blurRad="38100" dist="38100" dir="2700000" algn="tl">
                    <a:srgbClr val="000000">
                      <a:alpha val="43137"/>
                    </a:srgbClr>
                  </a:outerShdw>
                </a:effectLst>
              </a:rPr>
              <a:t>područje istraživanja </a:t>
            </a:r>
            <a:r>
              <a:rPr lang="hr-HR" dirty="0" smtClean="0"/>
              <a:t>i zašto je to područje važno za istražiti (</a:t>
            </a:r>
            <a:r>
              <a:rPr lang="en-US" i="1" dirty="0" smtClean="0"/>
              <a:t>the why of the topic</a:t>
            </a:r>
            <a:r>
              <a:rPr lang="hr-HR" dirty="0" smtClean="0"/>
              <a:t>)</a:t>
            </a:r>
          </a:p>
          <a:p>
            <a:pPr lvl="1">
              <a:spcAft>
                <a:spcPts val="1200"/>
              </a:spcAft>
            </a:pPr>
            <a:r>
              <a:rPr lang="hr-HR" dirty="0" smtClean="0"/>
              <a:t>koji se </a:t>
            </a:r>
            <a:r>
              <a:rPr lang="hr-HR" dirty="0" smtClean="0">
                <a:effectLst>
                  <a:outerShdw blurRad="38100" dist="38100" dir="2700000" algn="tl">
                    <a:srgbClr val="000000">
                      <a:alpha val="43137"/>
                    </a:srgbClr>
                  </a:outerShdw>
                </a:effectLst>
              </a:rPr>
              <a:t>problem u tom području </a:t>
            </a:r>
            <a:r>
              <a:rPr lang="hr-HR" dirty="0" smtClean="0"/>
              <a:t>rješava (</a:t>
            </a:r>
            <a:r>
              <a:rPr lang="en-US" i="1" dirty="0" smtClean="0"/>
              <a:t>the why of your study</a:t>
            </a:r>
            <a:r>
              <a:rPr lang="hr-HR" dirty="0" smtClean="0"/>
              <a:t>)</a:t>
            </a:r>
          </a:p>
          <a:p>
            <a:pPr lvl="1">
              <a:spcAft>
                <a:spcPts val="1200"/>
              </a:spcAft>
            </a:pPr>
            <a:r>
              <a:rPr lang="hr-HR" dirty="0" smtClean="0"/>
              <a:t>na koji se </a:t>
            </a:r>
            <a:r>
              <a:rPr lang="hr-HR" dirty="0" smtClean="0">
                <a:effectLst>
                  <a:outerShdw blurRad="38100" dist="38100" dir="2700000" algn="tl">
                    <a:srgbClr val="000000">
                      <a:alpha val="43137"/>
                    </a:srgbClr>
                  </a:outerShdw>
                </a:effectLst>
              </a:rPr>
              <a:t>način</a:t>
            </a:r>
            <a:r>
              <a:rPr lang="hr-HR" dirty="0" smtClean="0"/>
              <a:t> problem rješava (</a:t>
            </a:r>
            <a:r>
              <a:rPr lang="en-US" i="1" dirty="0" smtClean="0"/>
              <a:t>key details of how</a:t>
            </a:r>
            <a:r>
              <a:rPr lang="hr-HR" dirty="0" smtClean="0"/>
              <a:t>)</a:t>
            </a:r>
          </a:p>
          <a:p>
            <a:pPr lvl="1">
              <a:spcAft>
                <a:spcPts val="1200"/>
              </a:spcAft>
            </a:pPr>
            <a:r>
              <a:rPr lang="hr-HR" dirty="0" smtClean="0"/>
              <a:t>kako se prikazano rješenje može </a:t>
            </a:r>
            <a:r>
              <a:rPr lang="hr-HR" dirty="0" smtClean="0">
                <a:effectLst>
                  <a:outerShdw blurRad="38100" dist="38100" dir="2700000" algn="tl">
                    <a:srgbClr val="000000">
                      <a:alpha val="43137"/>
                    </a:srgbClr>
                  </a:outerShdw>
                </a:effectLst>
              </a:rPr>
              <a:t>primijeniti/unaprijediti</a:t>
            </a:r>
            <a:r>
              <a:rPr lang="hr-HR" dirty="0" smtClean="0"/>
              <a:t> u području istraživanja (</a:t>
            </a:r>
            <a:r>
              <a:rPr lang="en-US" i="1" dirty="0" smtClean="0"/>
              <a:t>what for</a:t>
            </a:r>
            <a:r>
              <a:rPr lang="hr-HR" dirty="0" smtClean="0"/>
              <a:t>)</a:t>
            </a:r>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25</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Abstract</a:t>
            </a:r>
            <a:r>
              <a:rPr lang="hr-HR" sz="2800" b="1" dirty="0"/>
              <a:t> (sažetak)</a:t>
            </a:r>
          </a:p>
        </p:txBody>
      </p:sp>
      <p:sp>
        <p:nvSpPr>
          <p:cNvPr id="3" name="Content Placeholder 2"/>
          <p:cNvSpPr>
            <a:spLocks noGrp="1"/>
          </p:cNvSpPr>
          <p:nvPr>
            <p:ph idx="1"/>
          </p:nvPr>
        </p:nvSpPr>
        <p:spPr>
          <a:xfrm>
            <a:off x="317989" y="1412776"/>
            <a:ext cx="8441553" cy="4968552"/>
          </a:xfrm>
        </p:spPr>
        <p:txBody>
          <a:bodyPr/>
          <a:lstStyle/>
          <a:p>
            <a:pPr>
              <a:spcAft>
                <a:spcPts val="600"/>
              </a:spcAft>
            </a:pPr>
            <a:r>
              <a:rPr lang="hr-HR" dirty="0" smtClean="0"/>
              <a:t>Sažetak </a:t>
            </a:r>
            <a:r>
              <a:rPr lang="hr-HR" dirty="0" smtClean="0">
                <a:effectLst>
                  <a:outerShdw blurRad="38100" dist="38100" dir="2700000" algn="tl">
                    <a:srgbClr val="000000">
                      <a:alpha val="43137"/>
                    </a:srgbClr>
                  </a:outerShdw>
                </a:effectLst>
              </a:rPr>
              <a:t>ne smije </a:t>
            </a:r>
            <a:r>
              <a:rPr lang="hr-HR" dirty="0" smtClean="0"/>
              <a:t>sadržavati:</a:t>
            </a:r>
          </a:p>
          <a:p>
            <a:pPr lvl="1">
              <a:lnSpc>
                <a:spcPct val="150000"/>
              </a:lnSpc>
            </a:pPr>
            <a:r>
              <a:rPr lang="pl-PL" dirty="0" smtClean="0"/>
              <a:t>informacije koje ne postoje u članku</a:t>
            </a:r>
          </a:p>
          <a:p>
            <a:pPr lvl="1">
              <a:lnSpc>
                <a:spcPct val="150000"/>
              </a:lnSpc>
            </a:pPr>
            <a:r>
              <a:rPr lang="pl-PL" dirty="0" smtClean="0"/>
              <a:t>rečenice koje su identične onima koje se nalaze u ostatku članka</a:t>
            </a:r>
          </a:p>
          <a:p>
            <a:pPr lvl="1">
              <a:lnSpc>
                <a:spcPct val="150000"/>
              </a:lnSpc>
            </a:pPr>
            <a:r>
              <a:rPr lang="pl-PL" dirty="0" smtClean="0"/>
              <a:t>reference na tuđe/vlastite članke</a:t>
            </a:r>
          </a:p>
          <a:p>
            <a:pPr lvl="1">
              <a:lnSpc>
                <a:spcPct val="150000"/>
              </a:lnSpc>
            </a:pPr>
            <a:r>
              <a:rPr lang="pl-PL" dirty="0" smtClean="0"/>
              <a:t>skraćenice (ako se koriste, onda napisati puni naziv)</a:t>
            </a:r>
          </a:p>
          <a:p>
            <a:pPr lvl="1">
              <a:lnSpc>
                <a:spcPct val="150000"/>
              </a:lnSpc>
            </a:pPr>
            <a:r>
              <a:rPr lang="pl-PL" dirty="0" smtClean="0"/>
              <a:t>pozive na slike i tablice koje se nalaze u članku</a:t>
            </a:r>
            <a:r>
              <a:rPr lang="hr-HR" dirty="0" smtClean="0"/>
              <a:t>…</a:t>
            </a:r>
            <a:endParaRPr lang="pl-PL" dirty="0" smtClean="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26</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Keywords</a:t>
            </a:r>
            <a:r>
              <a:rPr lang="hr-HR" sz="2800" b="1" dirty="0"/>
              <a:t> (ključne riječi)</a:t>
            </a:r>
          </a:p>
        </p:txBody>
      </p:sp>
      <p:sp>
        <p:nvSpPr>
          <p:cNvPr id="18" name="Rectángulo 18"/>
          <p:cNvSpPr>
            <a:spLocks noChangeArrowheads="1"/>
          </p:cNvSpPr>
          <p:nvPr/>
        </p:nvSpPr>
        <p:spPr bwMode="auto">
          <a:xfrm>
            <a:off x="3004104" y="1700808"/>
            <a:ext cx="4604146" cy="446276"/>
          </a:xfrm>
          <a:prstGeom prst="rect">
            <a:avLst/>
          </a:prstGeom>
          <a:noFill/>
          <a:ln w="9525">
            <a:noFill/>
            <a:miter lim="800000"/>
            <a:headEnd/>
            <a:tailEnd/>
          </a:ln>
        </p:spPr>
        <p:txBody>
          <a:bodyPr wrap="none">
            <a:spAutoFit/>
          </a:bodyPr>
          <a:lstStyle/>
          <a:p>
            <a:r>
              <a:rPr lang="hr-HR" sz="2300" dirty="0" smtClean="0">
                <a:solidFill>
                  <a:srgbClr val="000514"/>
                </a:solidFill>
                <a:latin typeface="Helvetica" pitchFamily="-65" charset="0"/>
              </a:rPr>
              <a:t>Pretraživanje specifičnih časopisa</a:t>
            </a:r>
            <a:endParaRPr lang="es-ES_tradnl" sz="2300" dirty="0">
              <a:solidFill>
                <a:srgbClr val="000514"/>
              </a:solidFill>
            </a:endParaRPr>
          </a:p>
        </p:txBody>
      </p:sp>
      <p:sp>
        <p:nvSpPr>
          <p:cNvPr id="19" name="Rectángulo 19"/>
          <p:cNvSpPr>
            <a:spLocks noChangeArrowheads="1"/>
          </p:cNvSpPr>
          <p:nvPr/>
        </p:nvSpPr>
        <p:spPr bwMode="auto">
          <a:xfrm>
            <a:off x="1635952" y="4221088"/>
            <a:ext cx="2704587" cy="800219"/>
          </a:xfrm>
          <a:prstGeom prst="rect">
            <a:avLst/>
          </a:prstGeom>
          <a:noFill/>
          <a:ln w="9525">
            <a:noFill/>
            <a:miter lim="800000"/>
            <a:headEnd/>
            <a:tailEnd/>
          </a:ln>
        </p:spPr>
        <p:txBody>
          <a:bodyPr wrap="none">
            <a:spAutoFit/>
          </a:bodyPr>
          <a:lstStyle/>
          <a:p>
            <a:r>
              <a:rPr lang="hr-HR" sz="2300" dirty="0" smtClean="0">
                <a:solidFill>
                  <a:srgbClr val="FF0000"/>
                </a:solidFill>
                <a:latin typeface="Helvetica" pitchFamily="-65" charset="0"/>
              </a:rPr>
              <a:t>Pretraživanje baza </a:t>
            </a:r>
          </a:p>
          <a:p>
            <a:r>
              <a:rPr lang="hr-HR" sz="2300" dirty="0" smtClean="0">
                <a:solidFill>
                  <a:srgbClr val="FF0000"/>
                </a:solidFill>
                <a:latin typeface="Helvetica" pitchFamily="-65" charset="0"/>
              </a:rPr>
              <a:t>s ključnim riječima</a:t>
            </a:r>
            <a:endParaRPr lang="es-ES_tradnl" sz="2300" dirty="0">
              <a:solidFill>
                <a:srgbClr val="FF0000"/>
              </a:solidFill>
            </a:endParaRPr>
          </a:p>
        </p:txBody>
      </p:sp>
      <p:sp>
        <p:nvSpPr>
          <p:cNvPr id="20" name="Rectángulo 12"/>
          <p:cNvSpPr>
            <a:spLocks noChangeArrowheads="1"/>
          </p:cNvSpPr>
          <p:nvPr/>
        </p:nvSpPr>
        <p:spPr bwMode="auto">
          <a:xfrm>
            <a:off x="3419872" y="5949280"/>
            <a:ext cx="5508104" cy="323165"/>
          </a:xfrm>
          <a:prstGeom prst="rect">
            <a:avLst/>
          </a:prstGeom>
          <a:noFill/>
          <a:ln w="9525">
            <a:noFill/>
            <a:miter lim="800000"/>
            <a:headEnd/>
            <a:tailEnd/>
          </a:ln>
        </p:spPr>
        <p:txBody>
          <a:bodyPr wrap="square">
            <a:spAutoFit/>
          </a:bodyPr>
          <a:lstStyle/>
          <a:p>
            <a:pPr algn="r"/>
            <a:r>
              <a:rPr lang="fr-FR" sz="1500" dirty="0" err="1" smtClean="0">
                <a:solidFill>
                  <a:srgbClr val="007CA8"/>
                </a:solidFill>
                <a:latin typeface="Cambria" pitchFamily="18" charset="0"/>
                <a:ea typeface="+mj-ea"/>
                <a:cs typeface="+mj-cs"/>
              </a:rPr>
              <a:t>Aslib</a:t>
            </a:r>
            <a:r>
              <a:rPr lang="fr-FR" sz="1500" dirty="0" smtClean="0">
                <a:solidFill>
                  <a:srgbClr val="007CA8"/>
                </a:solidFill>
                <a:latin typeface="Cambria" pitchFamily="18" charset="0"/>
                <a:ea typeface="+mj-ea"/>
                <a:cs typeface="+mj-cs"/>
              </a:rPr>
              <a:t> </a:t>
            </a:r>
            <a:r>
              <a:rPr lang="fr-FR" sz="1500" dirty="0" err="1" smtClean="0">
                <a:solidFill>
                  <a:srgbClr val="007CA8"/>
                </a:solidFill>
                <a:latin typeface="Cambria" pitchFamily="18" charset="0"/>
                <a:ea typeface="+mj-ea"/>
                <a:cs typeface="+mj-cs"/>
              </a:rPr>
              <a:t>Proceedings</a:t>
            </a:r>
            <a:r>
              <a:rPr lang="fr-FR" sz="1500" dirty="0" smtClean="0">
                <a:solidFill>
                  <a:srgbClr val="007CA8"/>
                </a:solidFill>
                <a:latin typeface="Cambria" pitchFamily="18" charset="0"/>
                <a:ea typeface="+mj-ea"/>
                <a:cs typeface="+mj-cs"/>
              </a:rPr>
              <a:t> New Information Perspectives, 61:5-32, 2009</a:t>
            </a:r>
            <a:endParaRPr lang="en-US" sz="1500" dirty="0" smtClean="0">
              <a:solidFill>
                <a:srgbClr val="007CA8"/>
              </a:solidFill>
              <a:latin typeface="Cambria" pitchFamily="18" charset="0"/>
              <a:ea typeface="+mj-ea"/>
              <a:cs typeface="+mj-cs"/>
            </a:endParaRPr>
          </a:p>
        </p:txBody>
      </p:sp>
      <p:sp>
        <p:nvSpPr>
          <p:cNvPr id="21" name="Rectángulo 26"/>
          <p:cNvSpPr>
            <a:spLocks noChangeArrowheads="1"/>
          </p:cNvSpPr>
          <p:nvPr/>
        </p:nvSpPr>
        <p:spPr bwMode="auto">
          <a:xfrm rot="16200000">
            <a:off x="-571938" y="3189217"/>
            <a:ext cx="1920719" cy="446276"/>
          </a:xfrm>
          <a:prstGeom prst="rect">
            <a:avLst/>
          </a:prstGeom>
          <a:noFill/>
          <a:ln w="9525">
            <a:noFill/>
            <a:miter lim="800000"/>
            <a:headEnd/>
            <a:tailEnd/>
          </a:ln>
        </p:spPr>
        <p:txBody>
          <a:bodyPr wrap="square">
            <a:spAutoFit/>
          </a:bodyPr>
          <a:lstStyle/>
          <a:p>
            <a:r>
              <a:rPr lang="hr-HR" sz="2300" dirty="0" smtClean="0">
                <a:latin typeface="Helvetica" pitchFamily="-65" charset="0"/>
              </a:rPr>
              <a:t>% istraživača</a:t>
            </a:r>
            <a:endParaRPr lang="es-ES_tradnl" sz="2300" dirty="0"/>
          </a:p>
        </p:txBody>
      </p:sp>
      <p:pic>
        <p:nvPicPr>
          <p:cNvPr id="140291" name="Picture 3" descr="C:\Users\Iva\Desktop\Untitled.png"/>
          <p:cNvPicPr>
            <a:picLocks noChangeAspect="1" noChangeArrowheads="1"/>
          </p:cNvPicPr>
          <p:nvPr/>
        </p:nvPicPr>
        <p:blipFill>
          <a:blip r:embed="rId2" cstate="print"/>
          <a:srcRect/>
          <a:stretch>
            <a:fillRect/>
          </a:stretch>
        </p:blipFill>
        <p:spPr bwMode="auto">
          <a:xfrm>
            <a:off x="611560" y="1306413"/>
            <a:ext cx="8018463" cy="4714875"/>
          </a:xfrm>
          <a:prstGeom prst="rect">
            <a:avLst/>
          </a:prstGeom>
          <a:noFill/>
        </p:spPr>
      </p:pic>
      <p:sp>
        <p:nvSpPr>
          <p:cNvPr id="5" name="Rezervirano mjesto broja slajda 4"/>
          <p:cNvSpPr>
            <a:spLocks noGrp="1"/>
          </p:cNvSpPr>
          <p:nvPr>
            <p:ph type="sldNum" sz="quarter" idx="12"/>
          </p:nvPr>
        </p:nvSpPr>
        <p:spPr/>
        <p:txBody>
          <a:bodyPr/>
          <a:lstStyle/>
          <a:p>
            <a:pPr>
              <a:defRPr/>
            </a:pPr>
            <a:fld id="{3E93C69C-FED7-46D7-A417-456FD274F7BB}" type="slidenum">
              <a:rPr lang="en-US" smtClean="0"/>
              <a:pPr>
                <a:defRPr/>
              </a:pPr>
              <a:t>27</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Keywords</a:t>
            </a:r>
            <a:r>
              <a:rPr lang="hr-HR" sz="2800" b="1" dirty="0"/>
              <a:t> (ključne riječi)</a:t>
            </a:r>
          </a:p>
        </p:txBody>
      </p:sp>
      <p:sp>
        <p:nvSpPr>
          <p:cNvPr id="6" name="Content Placeholder 5"/>
          <p:cNvSpPr>
            <a:spLocks noGrp="1"/>
          </p:cNvSpPr>
          <p:nvPr>
            <p:ph idx="1"/>
          </p:nvPr>
        </p:nvSpPr>
        <p:spPr>
          <a:xfrm>
            <a:off x="323528" y="1524000"/>
            <a:ext cx="8134672" cy="4648200"/>
          </a:xfrm>
        </p:spPr>
        <p:txBody>
          <a:bodyPr/>
          <a:lstStyle/>
          <a:p>
            <a:r>
              <a:rPr lang="hr-HR" dirty="0" smtClean="0"/>
              <a:t>Ključne riječi se </a:t>
            </a:r>
            <a:r>
              <a:rPr lang="hr-HR" dirty="0" smtClean="0">
                <a:effectLst>
                  <a:outerShdw blurRad="38100" dist="38100" dir="2700000" algn="tl">
                    <a:srgbClr val="000000">
                      <a:alpha val="43137"/>
                    </a:srgbClr>
                  </a:outerShdw>
                </a:effectLst>
              </a:rPr>
              <a:t>ne moraju </a:t>
            </a:r>
            <a:r>
              <a:rPr lang="hr-HR" dirty="0" smtClean="0"/>
              <a:t>nalaziti u članku (ako je to tako definirano predloškom (</a:t>
            </a:r>
            <a:r>
              <a:rPr lang="hr-HR" i="1" dirty="0" err="1" smtClean="0"/>
              <a:t>template</a:t>
            </a:r>
            <a:r>
              <a:rPr lang="hr-HR" dirty="0" smtClean="0"/>
              <a:t>) u kojem se članak piše)</a:t>
            </a:r>
          </a:p>
          <a:p>
            <a:endParaRPr lang="hr-HR" sz="1500" dirty="0" smtClean="0"/>
          </a:p>
          <a:p>
            <a:r>
              <a:rPr lang="hr-HR" dirty="0" smtClean="0"/>
              <a:t>Ključnim riječima (obično ne više od 5 riječi) trebalo bi pokriti najvažnije teme članka: od područja istraživanja do metoda i rezultata</a:t>
            </a:r>
          </a:p>
          <a:p>
            <a:endParaRPr lang="hr-HR" sz="1500" dirty="0" smtClean="0"/>
          </a:p>
          <a:p>
            <a:r>
              <a:rPr lang="hr-HR" dirty="0" smtClean="0"/>
              <a:t>Izbjegavati riječi i pojmove koji se već nalaze u naslovu članka (da se nepotrebno ne ponavljaju)</a:t>
            </a:r>
            <a:endParaRPr lang="hr-HR" dirty="0"/>
          </a:p>
        </p:txBody>
      </p:sp>
      <p:sp>
        <p:nvSpPr>
          <p:cNvPr id="5" name="Rezervirano mjesto broja slajda 4"/>
          <p:cNvSpPr>
            <a:spLocks noGrp="1"/>
          </p:cNvSpPr>
          <p:nvPr>
            <p:ph type="sldNum" sz="quarter" idx="12"/>
          </p:nvPr>
        </p:nvSpPr>
        <p:spPr/>
        <p:txBody>
          <a:bodyPr/>
          <a:lstStyle/>
          <a:p>
            <a:pPr>
              <a:defRPr/>
            </a:pPr>
            <a:fld id="{3E93C69C-FED7-46D7-A417-456FD274F7BB}" type="slidenum">
              <a:rPr lang="en-US" smtClean="0"/>
              <a:pPr>
                <a:defRPr/>
              </a:pPr>
              <a:t>28</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Introduction</a:t>
            </a:r>
            <a:r>
              <a:rPr lang="hr-HR" sz="2800" b="1" dirty="0"/>
              <a:t> (uvod)</a:t>
            </a:r>
          </a:p>
        </p:txBody>
      </p:sp>
      <p:sp>
        <p:nvSpPr>
          <p:cNvPr id="3" name="Content Placeholder 2"/>
          <p:cNvSpPr>
            <a:spLocks noGrp="1"/>
          </p:cNvSpPr>
          <p:nvPr>
            <p:ph idx="1"/>
          </p:nvPr>
        </p:nvSpPr>
        <p:spPr>
          <a:xfrm>
            <a:off x="323528" y="1524000"/>
            <a:ext cx="8134672" cy="4648200"/>
          </a:xfrm>
        </p:spPr>
        <p:txBody>
          <a:bodyPr/>
          <a:lstStyle/>
          <a:p>
            <a:pPr>
              <a:spcAft>
                <a:spcPts val="600"/>
              </a:spcAft>
            </a:pPr>
            <a:r>
              <a:rPr lang="hr-HR" dirty="0" smtClean="0"/>
              <a:t>Uvod </a:t>
            </a:r>
            <a:r>
              <a:rPr lang="hr-HR" dirty="0" smtClean="0">
                <a:effectLst>
                  <a:outerShdw blurRad="38100" dist="38100" dir="2700000" algn="tl">
                    <a:srgbClr val="000000">
                      <a:alpha val="43137"/>
                    </a:srgbClr>
                  </a:outerShdw>
                </a:effectLst>
              </a:rPr>
              <a:t>treba</a:t>
            </a:r>
            <a:r>
              <a:rPr lang="hr-HR" dirty="0" smtClean="0"/>
              <a:t> odgovoriti na pitanja:</a:t>
            </a:r>
          </a:p>
          <a:p>
            <a:pPr lvl="1">
              <a:lnSpc>
                <a:spcPct val="150000"/>
              </a:lnSpc>
            </a:pPr>
            <a:r>
              <a:rPr lang="hr-HR" dirty="0" smtClean="0"/>
              <a:t>na koji način je odabrano područje istraživanja</a:t>
            </a:r>
          </a:p>
          <a:p>
            <a:pPr lvl="1">
              <a:lnSpc>
                <a:spcPct val="150000"/>
              </a:lnSpc>
            </a:pPr>
            <a:r>
              <a:rPr lang="hr-HR" dirty="0" smtClean="0"/>
              <a:t>zašto je to područje važno za istražiti</a:t>
            </a:r>
          </a:p>
          <a:p>
            <a:pPr lvl="1">
              <a:lnSpc>
                <a:spcPct val="150000"/>
              </a:lnSpc>
            </a:pPr>
            <a:r>
              <a:rPr lang="hr-HR" dirty="0" smtClean="0"/>
              <a:t>što će se člankom pokazati (koji su konkretni doprinosi članka)</a:t>
            </a:r>
          </a:p>
          <a:p>
            <a:pPr lvl="1">
              <a:lnSpc>
                <a:spcPct val="150000"/>
              </a:lnSpc>
            </a:pPr>
            <a:r>
              <a:rPr lang="hr-HR" dirty="0" smtClean="0"/>
              <a:t>kakva je struktura ostatka članka  </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29</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85051" y="0"/>
            <a:ext cx="6381017" cy="1143000"/>
          </a:xfrm>
        </p:spPr>
        <p:txBody>
          <a:bodyPr/>
          <a:lstStyle/>
          <a:p>
            <a:r>
              <a:rPr lang="hr-HR" sz="2800" b="1" noProof="0" dirty="0" smtClean="0"/>
              <a:t>Motivacija (1)</a:t>
            </a:r>
            <a:r>
              <a:rPr lang="hr-HR" sz="2700" noProof="0" dirty="0" smtClean="0"/>
              <a:t/>
            </a:r>
            <a:br>
              <a:rPr lang="hr-HR" sz="2700" noProof="0" dirty="0" smtClean="0"/>
            </a:br>
            <a:r>
              <a:rPr lang="hr-HR" sz="1800" i="1" dirty="0" smtClean="0"/>
              <a:t>Vi birajte, a ne da biraju vas…</a:t>
            </a:r>
            <a:endParaRPr lang="en-US" sz="2000" i="1" noProof="0" dirty="0" smtClean="0"/>
          </a:p>
        </p:txBody>
      </p:sp>
      <p:pic>
        <p:nvPicPr>
          <p:cNvPr id="1026" name="Picture 2" descr="C:\Users\Vedran\AppData\Local\Microsoft\Windows\Temporary Internet Files\Content.IE5\Y5IZ6UH5\MP900439409[1].jpg"/>
          <p:cNvPicPr>
            <a:picLocks noChangeAspect="1" noChangeArrowheads="1"/>
          </p:cNvPicPr>
          <p:nvPr/>
        </p:nvPicPr>
        <p:blipFill>
          <a:blip r:embed="rId3" cstate="print"/>
          <a:srcRect/>
          <a:stretch>
            <a:fillRect/>
          </a:stretch>
        </p:blipFill>
        <p:spPr bwMode="auto">
          <a:xfrm>
            <a:off x="1218134" y="2396515"/>
            <a:ext cx="1894181" cy="1387281"/>
          </a:xfrm>
          <a:prstGeom prst="rect">
            <a:avLst/>
          </a:prstGeom>
          <a:noFill/>
        </p:spPr>
      </p:pic>
      <p:pic>
        <p:nvPicPr>
          <p:cNvPr id="1027" name="Picture 3" descr="C:\Users\Vedran\AppData\Local\Microsoft\Windows\Temporary Internet Files\Content.IE5\GQUVBE7Z\MP900409368[1].jpg"/>
          <p:cNvPicPr>
            <a:picLocks noChangeAspect="1" noChangeArrowheads="1"/>
          </p:cNvPicPr>
          <p:nvPr/>
        </p:nvPicPr>
        <p:blipFill>
          <a:blip r:embed="rId4" cstate="print"/>
          <a:srcRect/>
          <a:stretch>
            <a:fillRect/>
          </a:stretch>
        </p:blipFill>
        <p:spPr bwMode="auto">
          <a:xfrm>
            <a:off x="5724128" y="1704870"/>
            <a:ext cx="1832720" cy="1832720"/>
          </a:xfrm>
          <a:prstGeom prst="rect">
            <a:avLst/>
          </a:prstGeom>
          <a:noFill/>
        </p:spPr>
      </p:pic>
      <p:pic>
        <p:nvPicPr>
          <p:cNvPr id="1030" name="Picture 6" descr="C:\Users\Vedran\AppData\Local\Microsoft\Windows\Temporary Internet Files\Content.IE5\3CBQ1E22\MC900440512[1].wmf"/>
          <p:cNvPicPr>
            <a:picLocks noChangeAspect="1" noChangeArrowheads="1"/>
          </p:cNvPicPr>
          <p:nvPr/>
        </p:nvPicPr>
        <p:blipFill>
          <a:blip r:embed="rId5" cstate="print"/>
          <a:srcRect/>
          <a:stretch>
            <a:fillRect/>
          </a:stretch>
        </p:blipFill>
        <p:spPr bwMode="auto">
          <a:xfrm>
            <a:off x="899592" y="1745689"/>
            <a:ext cx="731755" cy="924322"/>
          </a:xfrm>
          <a:prstGeom prst="rect">
            <a:avLst/>
          </a:prstGeom>
          <a:noFill/>
        </p:spPr>
      </p:pic>
      <p:sp>
        <p:nvSpPr>
          <p:cNvPr id="13" name="TextBox 12"/>
          <p:cNvSpPr txBox="1"/>
          <p:nvPr/>
        </p:nvSpPr>
        <p:spPr>
          <a:xfrm>
            <a:off x="1331640" y="1157843"/>
            <a:ext cx="1584176" cy="461665"/>
          </a:xfrm>
          <a:prstGeom prst="rect">
            <a:avLst/>
          </a:prstGeom>
          <a:noFill/>
        </p:spPr>
        <p:txBody>
          <a:bodyPr wrap="square" rtlCol="0">
            <a:spAutoFit/>
          </a:bodyPr>
          <a:lstStyle/>
          <a:p>
            <a:pPr algn="ctr"/>
            <a:r>
              <a:rPr lang="hr-HR" dirty="0" smtClean="0">
                <a:latin typeface="+mn-lt"/>
              </a:rPr>
              <a:t>Osoba A</a:t>
            </a:r>
            <a:endParaRPr lang="hr-HR" dirty="0">
              <a:latin typeface="+mn-lt"/>
            </a:endParaRPr>
          </a:p>
        </p:txBody>
      </p:sp>
      <p:sp>
        <p:nvSpPr>
          <p:cNvPr id="14" name="TextBox 13"/>
          <p:cNvSpPr txBox="1"/>
          <p:nvPr/>
        </p:nvSpPr>
        <p:spPr>
          <a:xfrm>
            <a:off x="5868144" y="1131709"/>
            <a:ext cx="1584176" cy="461665"/>
          </a:xfrm>
          <a:prstGeom prst="rect">
            <a:avLst/>
          </a:prstGeom>
          <a:noFill/>
        </p:spPr>
        <p:txBody>
          <a:bodyPr wrap="square" rtlCol="0">
            <a:spAutoFit/>
          </a:bodyPr>
          <a:lstStyle/>
          <a:p>
            <a:pPr algn="ctr"/>
            <a:r>
              <a:rPr lang="hr-HR" dirty="0" smtClean="0">
                <a:latin typeface="+mn-lt"/>
              </a:rPr>
              <a:t>Osoba B</a:t>
            </a:r>
            <a:endParaRPr lang="hr-HR" dirty="0">
              <a:latin typeface="+mn-lt"/>
            </a:endParaRPr>
          </a:p>
        </p:txBody>
      </p:sp>
      <p:sp>
        <p:nvSpPr>
          <p:cNvPr id="15" name="TextBox 14"/>
          <p:cNvSpPr txBox="1"/>
          <p:nvPr/>
        </p:nvSpPr>
        <p:spPr>
          <a:xfrm>
            <a:off x="3563888" y="3140968"/>
            <a:ext cx="1584176" cy="461665"/>
          </a:xfrm>
          <a:prstGeom prst="rect">
            <a:avLst/>
          </a:prstGeom>
          <a:noFill/>
        </p:spPr>
        <p:txBody>
          <a:bodyPr wrap="square" rtlCol="0">
            <a:spAutoFit/>
          </a:bodyPr>
          <a:lstStyle/>
          <a:p>
            <a:pPr algn="ctr"/>
            <a:r>
              <a:rPr lang="hr-HR" i="1" dirty="0" smtClean="0">
                <a:solidFill>
                  <a:srgbClr val="007CA8"/>
                </a:solidFill>
                <a:latin typeface="+mn-lt"/>
              </a:rPr>
              <a:t>ili…</a:t>
            </a:r>
            <a:endParaRPr lang="hr-HR" i="1" dirty="0">
              <a:solidFill>
                <a:srgbClr val="007CA8"/>
              </a:solidFill>
              <a:latin typeface="+mn-lt"/>
            </a:endParaRPr>
          </a:p>
        </p:txBody>
      </p:sp>
      <p:sp>
        <p:nvSpPr>
          <p:cNvPr id="17" name="Rectangle 16"/>
          <p:cNvSpPr/>
          <p:nvPr/>
        </p:nvSpPr>
        <p:spPr>
          <a:xfrm>
            <a:off x="611560" y="3894147"/>
            <a:ext cx="2664296" cy="830997"/>
          </a:xfrm>
          <a:prstGeom prst="rect">
            <a:avLst/>
          </a:prstGeom>
        </p:spPr>
        <p:txBody>
          <a:bodyPr wrap="square">
            <a:spAutoFit/>
          </a:bodyPr>
          <a:lstStyle/>
          <a:p>
            <a:pPr algn="ctr"/>
            <a:r>
              <a:rPr lang="hr-HR" b="1" u="sng" dirty="0" smtClean="0">
                <a:latin typeface="+mn-lt"/>
              </a:rPr>
              <a:t>CV</a:t>
            </a:r>
          </a:p>
          <a:p>
            <a:pPr algn="ctr">
              <a:buFont typeface="Arial" pitchFamily="34" charset="0"/>
              <a:buChar char="•"/>
            </a:pPr>
            <a:r>
              <a:rPr lang="hr-HR" sz="1800" dirty="0" smtClean="0">
                <a:latin typeface="+mn-lt"/>
              </a:rPr>
              <a:t> </a:t>
            </a:r>
            <a:r>
              <a:rPr lang="hr-HR" sz="1800" dirty="0" err="1" smtClean="0">
                <a:latin typeface="+mn-lt"/>
              </a:rPr>
              <a:t>mag.ing</a:t>
            </a:r>
            <a:r>
              <a:rPr lang="hr-HR" sz="1800" dirty="0" smtClean="0">
                <a:latin typeface="+mn-lt"/>
              </a:rPr>
              <a:t>., prosjek: 4.72</a:t>
            </a:r>
            <a:r>
              <a:rPr lang="hr-HR" dirty="0" smtClean="0">
                <a:latin typeface="+mn-lt"/>
              </a:rPr>
              <a:t> </a:t>
            </a:r>
            <a:endParaRPr lang="hr-HR" dirty="0">
              <a:latin typeface="+mn-lt"/>
            </a:endParaRPr>
          </a:p>
        </p:txBody>
      </p:sp>
      <p:sp>
        <p:nvSpPr>
          <p:cNvPr id="18" name="Rectangle 17"/>
          <p:cNvSpPr/>
          <p:nvPr/>
        </p:nvSpPr>
        <p:spPr>
          <a:xfrm>
            <a:off x="4499992" y="3897630"/>
            <a:ext cx="4248472" cy="2354491"/>
          </a:xfrm>
          <a:prstGeom prst="rect">
            <a:avLst/>
          </a:prstGeom>
        </p:spPr>
        <p:txBody>
          <a:bodyPr wrap="square">
            <a:spAutoFit/>
          </a:bodyPr>
          <a:lstStyle/>
          <a:p>
            <a:pPr algn="ctr"/>
            <a:r>
              <a:rPr lang="hr-HR" b="1" u="sng" dirty="0" smtClean="0">
                <a:latin typeface="+mn-lt"/>
              </a:rPr>
              <a:t>CV</a:t>
            </a:r>
          </a:p>
          <a:p>
            <a:pPr algn="ctr">
              <a:spcAft>
                <a:spcPts val="600"/>
              </a:spcAft>
              <a:buFont typeface="Arial" pitchFamily="34" charset="0"/>
              <a:buChar char="•"/>
            </a:pPr>
            <a:r>
              <a:rPr lang="hr-HR" sz="1800" dirty="0" smtClean="0">
                <a:latin typeface="+mn-lt"/>
              </a:rPr>
              <a:t> </a:t>
            </a:r>
            <a:r>
              <a:rPr lang="hr-HR" sz="1800" dirty="0" err="1" smtClean="0">
                <a:latin typeface="+mn-lt"/>
              </a:rPr>
              <a:t>mag.ing</a:t>
            </a:r>
            <a:r>
              <a:rPr lang="hr-HR" sz="1800" dirty="0" smtClean="0">
                <a:latin typeface="+mn-lt"/>
              </a:rPr>
              <a:t>., prosjek: 4.27</a:t>
            </a:r>
          </a:p>
          <a:p>
            <a:pPr algn="ctr">
              <a:spcAft>
                <a:spcPts val="600"/>
              </a:spcAft>
              <a:buFont typeface="Arial" pitchFamily="34" charset="0"/>
              <a:buChar char="•"/>
            </a:pPr>
            <a:r>
              <a:rPr lang="hr-HR" sz="1800" dirty="0" smtClean="0">
                <a:latin typeface="+mn-lt"/>
              </a:rPr>
              <a:t> provela semestar na razmjeni na prestižnom švedskom sveučilištu</a:t>
            </a:r>
          </a:p>
          <a:p>
            <a:pPr algn="ctr">
              <a:spcAft>
                <a:spcPts val="600"/>
              </a:spcAft>
              <a:buFont typeface="Arial" pitchFamily="34" charset="0"/>
              <a:buChar char="•"/>
            </a:pPr>
            <a:r>
              <a:rPr lang="hr-HR" sz="1800" dirty="0" smtClean="0">
                <a:latin typeface="+mn-lt"/>
              </a:rPr>
              <a:t> koautorica dva znanstvena članka na konferencijama i jednog u časopisu</a:t>
            </a:r>
          </a:p>
          <a:p>
            <a:pPr algn="ctr">
              <a:spcAft>
                <a:spcPts val="600"/>
              </a:spcAft>
              <a:buFont typeface="Arial" pitchFamily="34" charset="0"/>
              <a:buChar char="•"/>
            </a:pPr>
            <a:r>
              <a:rPr lang="hr-HR" sz="1800" dirty="0" smtClean="0">
                <a:latin typeface="+mn-lt"/>
              </a:rPr>
              <a:t> dobitnica Rektorove nagrade </a:t>
            </a:r>
            <a:endParaRPr lang="hr-HR" sz="1800" dirty="0">
              <a:latin typeface="+mn-lt"/>
            </a:endParaRPr>
          </a:p>
        </p:txBody>
      </p:sp>
      <p:sp>
        <p:nvSpPr>
          <p:cNvPr id="2" name="Rezervirano mjesto broja slajda 1"/>
          <p:cNvSpPr>
            <a:spLocks noGrp="1"/>
          </p:cNvSpPr>
          <p:nvPr>
            <p:ph type="sldNum" sz="quarter" idx="12"/>
          </p:nvPr>
        </p:nvSpPr>
        <p:spPr/>
        <p:txBody>
          <a:bodyPr/>
          <a:lstStyle/>
          <a:p>
            <a:pPr>
              <a:defRPr/>
            </a:pPr>
            <a:fld id="{3E93C69C-FED7-46D7-A417-456FD274F7BB}" type="slidenum">
              <a:rPr lang="en-US" smtClean="0"/>
              <a:pPr>
                <a:defRPr/>
              </a:pPr>
              <a:t>3</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Introduction</a:t>
            </a:r>
            <a:r>
              <a:rPr lang="hr-HR" sz="2800" b="1" dirty="0"/>
              <a:t> (uvod)</a:t>
            </a:r>
          </a:p>
        </p:txBody>
      </p:sp>
      <p:sp>
        <p:nvSpPr>
          <p:cNvPr id="3" name="Content Placeholder 2"/>
          <p:cNvSpPr>
            <a:spLocks noGrp="1"/>
          </p:cNvSpPr>
          <p:nvPr>
            <p:ph idx="1"/>
          </p:nvPr>
        </p:nvSpPr>
        <p:spPr>
          <a:xfrm>
            <a:off x="323528" y="1524000"/>
            <a:ext cx="8424936" cy="4648200"/>
          </a:xfrm>
        </p:spPr>
        <p:txBody>
          <a:bodyPr/>
          <a:lstStyle/>
          <a:p>
            <a:pPr>
              <a:spcAft>
                <a:spcPts val="600"/>
              </a:spcAft>
            </a:pPr>
            <a:r>
              <a:rPr lang="hr-HR" dirty="0" smtClean="0"/>
              <a:t>Uvod </a:t>
            </a:r>
            <a:r>
              <a:rPr lang="hr-HR" dirty="0" smtClean="0">
                <a:effectLst>
                  <a:outerShdw blurRad="38100" dist="38100" dir="2700000" algn="tl">
                    <a:srgbClr val="000000">
                      <a:alpha val="43137"/>
                    </a:srgbClr>
                  </a:outerShdw>
                </a:effectLst>
              </a:rPr>
              <a:t>ne smije </a:t>
            </a:r>
            <a:r>
              <a:rPr lang="hr-HR" dirty="0" smtClean="0"/>
              <a:t>biti predugačak:</a:t>
            </a:r>
          </a:p>
          <a:p>
            <a:pPr lvl="1">
              <a:lnSpc>
                <a:spcPct val="150000"/>
              </a:lnSpc>
            </a:pPr>
            <a:r>
              <a:rPr lang="hr-HR" dirty="0" smtClean="0"/>
              <a:t>ne diskutirati rezultate/doprinose (samo ih pobrojati)</a:t>
            </a:r>
          </a:p>
          <a:p>
            <a:pPr lvl="1">
              <a:lnSpc>
                <a:spcPct val="150000"/>
              </a:lnSpc>
            </a:pPr>
            <a:r>
              <a:rPr lang="hr-HR" dirty="0" smtClean="0"/>
              <a:t>ne specificirati detalje o korištenim programskim tehnologijama, algoritmima, modelu… (samo ih spomenuti)</a:t>
            </a:r>
          </a:p>
          <a:p>
            <a:pPr lvl="1">
              <a:lnSpc>
                <a:spcPct val="150000"/>
              </a:lnSpc>
            </a:pPr>
            <a:r>
              <a:rPr lang="hr-HR" dirty="0" smtClean="0"/>
              <a:t> ne donositi zaključke</a:t>
            </a:r>
          </a:p>
          <a:p>
            <a:pPr lvl="1"/>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30</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7147520" cy="980728"/>
          </a:xfrm>
        </p:spPr>
        <p:txBody>
          <a:bodyPr/>
          <a:lstStyle/>
          <a:p>
            <a:r>
              <a:rPr lang="en-US" sz="2800" b="1" dirty="0"/>
              <a:t>Related</a:t>
            </a:r>
            <a:r>
              <a:rPr lang="hr-HR" sz="2800" b="1" dirty="0"/>
              <a:t> work (povezana istraživanja)</a:t>
            </a:r>
          </a:p>
        </p:txBody>
      </p:sp>
      <p:sp>
        <p:nvSpPr>
          <p:cNvPr id="3" name="Content Placeholder 2"/>
          <p:cNvSpPr>
            <a:spLocks noGrp="1"/>
          </p:cNvSpPr>
          <p:nvPr>
            <p:ph idx="1"/>
          </p:nvPr>
        </p:nvSpPr>
        <p:spPr>
          <a:xfrm>
            <a:off x="323528" y="1524000"/>
            <a:ext cx="8134672" cy="4648200"/>
          </a:xfrm>
        </p:spPr>
        <p:txBody>
          <a:bodyPr/>
          <a:lstStyle/>
          <a:p>
            <a:r>
              <a:rPr lang="hr-HR" sz="2600" dirty="0" smtClean="0"/>
              <a:t>Citirati druge članke je važno kako bi se pokazala </a:t>
            </a:r>
            <a:r>
              <a:rPr lang="hr-HR" sz="2600" dirty="0" smtClean="0">
                <a:effectLst>
                  <a:outerShdw blurRad="38100" dist="38100" dir="2700000" algn="tl">
                    <a:srgbClr val="000000">
                      <a:alpha val="43137"/>
                    </a:srgbClr>
                  </a:outerShdw>
                </a:effectLst>
              </a:rPr>
              <a:t>kompetencija</a:t>
            </a:r>
            <a:r>
              <a:rPr lang="hr-HR" sz="2600" dirty="0" smtClean="0"/>
              <a:t> u određenom području</a:t>
            </a:r>
          </a:p>
          <a:p>
            <a:endParaRPr lang="hr-HR" sz="1000" dirty="0" smtClean="0"/>
          </a:p>
          <a:p>
            <a:r>
              <a:rPr lang="hr-HR" sz="2600" dirty="0" smtClean="0"/>
              <a:t>Svaki članak treba prikazati </a:t>
            </a:r>
            <a:r>
              <a:rPr lang="hr-HR" sz="2600" dirty="0" smtClean="0">
                <a:effectLst>
                  <a:outerShdw blurRad="38100" dist="38100" dir="2700000" algn="tl">
                    <a:srgbClr val="000000">
                      <a:alpha val="43137"/>
                    </a:srgbClr>
                  </a:outerShdw>
                </a:effectLst>
              </a:rPr>
              <a:t>nešto novo</a:t>
            </a:r>
            <a:r>
              <a:rPr lang="hr-HR" sz="2600" dirty="0" smtClean="0"/>
              <a:t>, ali to ne znači da ne postoje članci u kojima se radilo slično i/ili su u njima obrađeni pojedini dijelovi vašeg rada</a:t>
            </a:r>
          </a:p>
          <a:p>
            <a:endParaRPr lang="hr-HR" sz="1000" dirty="0" smtClean="0"/>
          </a:p>
          <a:p>
            <a:r>
              <a:rPr lang="hr-HR" sz="2600" dirty="0" smtClean="0"/>
              <a:t>Potrebno se je kritički osvrnuti na postojeće članke, usporediti u čemu su bolji od vašeg rada, ali i koji su im nedostaci (</a:t>
            </a:r>
            <a:r>
              <a:rPr lang="hr-HR" sz="2600" dirty="0" err="1" smtClean="0"/>
              <a:t>tj</a:t>
            </a:r>
            <a:r>
              <a:rPr lang="hr-HR" sz="2600" dirty="0" smtClean="0"/>
              <a:t>. koje su prednosti vašeg rada naspram njih)</a:t>
            </a:r>
            <a:endParaRPr lang="hr-HR" sz="2600"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31</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7075512" cy="980728"/>
          </a:xfrm>
        </p:spPr>
        <p:txBody>
          <a:bodyPr/>
          <a:lstStyle/>
          <a:p>
            <a:r>
              <a:rPr lang="en-US" sz="2800" b="1" dirty="0" smtClean="0"/>
              <a:t>Related</a:t>
            </a:r>
            <a:r>
              <a:rPr lang="hr-HR" sz="2800" b="1" dirty="0" smtClean="0"/>
              <a:t> work (povezana </a:t>
            </a:r>
            <a:r>
              <a:rPr lang="hr-HR" sz="2800" b="1" dirty="0"/>
              <a:t>istraživanja)</a:t>
            </a:r>
          </a:p>
        </p:txBody>
      </p:sp>
      <p:sp>
        <p:nvSpPr>
          <p:cNvPr id="3" name="Content Placeholder 2"/>
          <p:cNvSpPr>
            <a:spLocks noGrp="1"/>
          </p:cNvSpPr>
          <p:nvPr>
            <p:ph idx="1"/>
          </p:nvPr>
        </p:nvSpPr>
        <p:spPr>
          <a:xfrm>
            <a:off x="323528" y="1524000"/>
            <a:ext cx="8134672" cy="4648200"/>
          </a:xfrm>
        </p:spPr>
        <p:txBody>
          <a:bodyPr/>
          <a:lstStyle/>
          <a:p>
            <a:r>
              <a:rPr lang="hr-HR" dirty="0" smtClean="0"/>
              <a:t>Članke koji opisuju povezana istraživanja važno je popisati na kraju vašeg članka, a referencirati se na njih na mjestu gdje se spominju u tekstu</a:t>
            </a:r>
          </a:p>
          <a:p>
            <a:endParaRPr lang="hr-HR" dirty="0" smtClean="0"/>
          </a:p>
          <a:p>
            <a:r>
              <a:rPr lang="hr-HR" dirty="0" smtClean="0"/>
              <a:t>Primjer:</a:t>
            </a:r>
          </a:p>
          <a:p>
            <a:pPr lvl="1"/>
            <a:r>
              <a:rPr lang="en-US" i="1" dirty="0" smtClean="0"/>
              <a:t>In [ref] Buck et al. have showed…</a:t>
            </a:r>
            <a:endParaRPr lang="hr-HR" i="1" dirty="0" smtClean="0"/>
          </a:p>
          <a:p>
            <a:pPr lvl="1"/>
            <a:endParaRPr lang="en-US" i="1" dirty="0" smtClean="0"/>
          </a:p>
          <a:p>
            <a:r>
              <a:rPr lang="hr-HR" dirty="0" smtClean="0"/>
              <a:t>Oblik navođenja referenci bit će objašnjen kasnije pod referencama</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32</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Model (model)</a:t>
            </a:r>
          </a:p>
        </p:txBody>
      </p:sp>
      <p:sp>
        <p:nvSpPr>
          <p:cNvPr id="3" name="Content Placeholder 2"/>
          <p:cNvSpPr>
            <a:spLocks noGrp="1"/>
          </p:cNvSpPr>
          <p:nvPr>
            <p:ph idx="1"/>
          </p:nvPr>
        </p:nvSpPr>
        <p:spPr>
          <a:xfrm>
            <a:off x="323528" y="1524000"/>
            <a:ext cx="8134672" cy="4648200"/>
          </a:xfrm>
        </p:spPr>
        <p:txBody>
          <a:bodyPr/>
          <a:lstStyle/>
          <a:p>
            <a:r>
              <a:rPr lang="hr-HR" dirty="0" smtClean="0"/>
              <a:t>Model čini okosnicu znanstvenog članka</a:t>
            </a:r>
          </a:p>
          <a:p>
            <a:endParaRPr lang="hr-HR" dirty="0" smtClean="0"/>
          </a:p>
          <a:p>
            <a:r>
              <a:rPr lang="hr-HR" dirty="0" smtClean="0"/>
              <a:t>Model nije konkretna implementacija sustava, već na formalan način opisuje ideju sustava  </a:t>
            </a:r>
            <a:endParaRPr lang="hr-HR" dirty="0"/>
          </a:p>
        </p:txBody>
      </p:sp>
      <p:sp>
        <p:nvSpPr>
          <p:cNvPr id="7" name="Rectangle 6"/>
          <p:cNvSpPr/>
          <p:nvPr/>
        </p:nvSpPr>
        <p:spPr bwMode="auto">
          <a:xfrm>
            <a:off x="5292080" y="4365104"/>
            <a:ext cx="2376264" cy="936104"/>
          </a:xfrm>
          <a:prstGeom prst="rect">
            <a:avLst/>
          </a:prstGeom>
          <a:solidFill>
            <a:srgbClr val="007CA8"/>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r-HR" sz="5400" b="0" i="0" u="none" strike="noStrike" cap="none" normalizeH="0" baseline="0" dirty="0" smtClean="0">
                <a:ln>
                  <a:noFill/>
                </a:ln>
                <a:effectLst/>
                <a:latin typeface="Times New Roman" pitchFamily="18" charset="0"/>
              </a:rPr>
              <a:t>Objekt</a:t>
            </a:r>
          </a:p>
        </p:txBody>
      </p:sp>
      <p:sp>
        <p:nvSpPr>
          <p:cNvPr id="8" name="Rectangle 7"/>
          <p:cNvSpPr/>
          <p:nvPr/>
        </p:nvSpPr>
        <p:spPr bwMode="auto">
          <a:xfrm>
            <a:off x="1403648" y="4365104"/>
            <a:ext cx="2376264" cy="936104"/>
          </a:xfrm>
          <a:prstGeom prst="rect">
            <a:avLst/>
          </a:prstGeom>
          <a:solidFill>
            <a:srgbClr val="007CA8"/>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algn="ctr" eaLnBrk="0" hangingPunct="0"/>
            <a:r>
              <a:rPr lang="hr-HR" sz="5400" dirty="0" smtClean="0"/>
              <a:t>Klasa</a:t>
            </a:r>
            <a:endParaRPr kumimoji="0" lang="hr-HR" sz="5400" b="0" i="0" u="none" strike="noStrike" cap="none" normalizeH="0" baseline="0" dirty="0" smtClean="0">
              <a:ln>
                <a:noFill/>
              </a:ln>
              <a:effectLst/>
              <a:latin typeface="Times New Roman" pitchFamily="18" charset="0"/>
            </a:endParaRPr>
          </a:p>
        </p:txBody>
      </p:sp>
      <p:cxnSp>
        <p:nvCxnSpPr>
          <p:cNvPr id="12" name="Straight Arrow Connector 11"/>
          <p:cNvCxnSpPr>
            <a:stCxn id="8" idx="3"/>
            <a:endCxn id="7" idx="1"/>
          </p:cNvCxnSpPr>
          <p:nvPr/>
        </p:nvCxnSpPr>
        <p:spPr bwMode="auto">
          <a:xfrm>
            <a:off x="3779912" y="4833156"/>
            <a:ext cx="151216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33</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7075512" cy="980728"/>
          </a:xfrm>
        </p:spPr>
        <p:txBody>
          <a:bodyPr/>
          <a:lstStyle/>
          <a:p>
            <a:r>
              <a:rPr lang="en-US" sz="2800" b="1" dirty="0"/>
              <a:t>System</a:t>
            </a:r>
            <a:r>
              <a:rPr lang="hr-HR" sz="2800" b="1" dirty="0"/>
              <a:t> </a:t>
            </a:r>
            <a:r>
              <a:rPr lang="en-US" sz="2800" b="1" dirty="0"/>
              <a:t>architecture</a:t>
            </a:r>
            <a:r>
              <a:rPr lang="hr-HR" sz="2800" b="1" dirty="0"/>
              <a:t> (arhitektura sustava)</a:t>
            </a:r>
          </a:p>
        </p:txBody>
      </p:sp>
      <p:sp>
        <p:nvSpPr>
          <p:cNvPr id="3" name="Content Placeholder 2"/>
          <p:cNvSpPr>
            <a:spLocks noGrp="1"/>
          </p:cNvSpPr>
          <p:nvPr>
            <p:ph idx="1"/>
          </p:nvPr>
        </p:nvSpPr>
        <p:spPr>
          <a:xfrm>
            <a:off x="323528" y="1524000"/>
            <a:ext cx="8134672" cy="4648200"/>
          </a:xfrm>
        </p:spPr>
        <p:txBody>
          <a:bodyPr/>
          <a:lstStyle/>
          <a:p>
            <a:r>
              <a:rPr lang="hr-HR" dirty="0" smtClean="0"/>
              <a:t>Arhitektura sustava opisuje konkretnu implementaciju sustava</a:t>
            </a:r>
          </a:p>
          <a:p>
            <a:endParaRPr lang="hr-HR" dirty="0" smtClean="0"/>
          </a:p>
          <a:p>
            <a:r>
              <a:rPr lang="hr-HR" dirty="0" smtClean="0"/>
              <a:t>Ipak, ne bi se smjelo ulaziti u prevelike detalje (</a:t>
            </a:r>
            <a:r>
              <a:rPr lang="hr-HR" dirty="0" err="1" smtClean="0"/>
              <a:t>npr</a:t>
            </a:r>
            <a:r>
              <a:rPr lang="hr-HR" dirty="0" smtClean="0"/>
              <a:t>. opisivati metodu za dohvat podataka)  </a:t>
            </a:r>
          </a:p>
          <a:p>
            <a:endParaRPr lang="hr-HR" dirty="0" smtClean="0"/>
          </a:p>
          <a:p>
            <a:r>
              <a:rPr lang="hr-HR" dirty="0" smtClean="0"/>
              <a:t>Potrebno je navesti specifičnosti sustava kako bi čitatelj dobio osnovne informacije o izvedbi sustava</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34</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Case study</a:t>
            </a:r>
            <a:r>
              <a:rPr lang="hr-HR" sz="2800" b="1" dirty="0"/>
              <a:t> (analiza slučaja)</a:t>
            </a:r>
          </a:p>
        </p:txBody>
      </p:sp>
      <p:sp>
        <p:nvSpPr>
          <p:cNvPr id="3" name="Content Placeholder 2"/>
          <p:cNvSpPr>
            <a:spLocks noGrp="1"/>
          </p:cNvSpPr>
          <p:nvPr>
            <p:ph idx="1"/>
          </p:nvPr>
        </p:nvSpPr>
        <p:spPr>
          <a:xfrm>
            <a:off x="323528" y="1524000"/>
            <a:ext cx="8134672" cy="4648200"/>
          </a:xfrm>
        </p:spPr>
        <p:txBody>
          <a:bodyPr/>
          <a:lstStyle/>
          <a:p>
            <a:r>
              <a:rPr lang="hr-HR" dirty="0" smtClean="0"/>
              <a:t>Analizom slučaja može se </a:t>
            </a:r>
            <a:r>
              <a:rPr lang="hr-HR" i="1" dirty="0" smtClean="0"/>
              <a:t>funkcionalno verificirati </a:t>
            </a:r>
            <a:r>
              <a:rPr lang="hr-HR" dirty="0" smtClean="0"/>
              <a:t>sustav tako da se pokaže jedan slučaj upotrebe</a:t>
            </a:r>
          </a:p>
          <a:p>
            <a:endParaRPr lang="hr-HR" dirty="0" smtClean="0"/>
          </a:p>
          <a:p>
            <a:r>
              <a:rPr lang="hr-HR" dirty="0" smtClean="0"/>
              <a:t>Potrebno je razlikovati funkcionalnu verifikaciju sustava od one koja pokazuje poboljšanje predstavljenog sustava u odnosu na neki drugi (prijašnji) i koja se predstavlja u rezultatima (</a:t>
            </a:r>
            <a:r>
              <a:rPr lang="hr-HR" i="1" dirty="0" smtClean="0"/>
              <a:t>eksperimentalna evaluacija</a:t>
            </a:r>
            <a:r>
              <a:rPr lang="hr-HR" dirty="0" smtClean="0"/>
              <a:t>)</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35</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Results</a:t>
            </a:r>
            <a:r>
              <a:rPr lang="hr-HR" sz="2800" b="1" dirty="0"/>
              <a:t> (rezultati)</a:t>
            </a:r>
          </a:p>
        </p:txBody>
      </p:sp>
      <p:sp>
        <p:nvSpPr>
          <p:cNvPr id="3" name="Content Placeholder 2"/>
          <p:cNvSpPr>
            <a:spLocks noGrp="1"/>
          </p:cNvSpPr>
          <p:nvPr>
            <p:ph idx="1"/>
          </p:nvPr>
        </p:nvSpPr>
        <p:spPr>
          <a:xfrm>
            <a:off x="323528" y="1524000"/>
            <a:ext cx="8424936" cy="4648200"/>
          </a:xfrm>
        </p:spPr>
        <p:txBody>
          <a:bodyPr/>
          <a:lstStyle/>
          <a:p>
            <a:r>
              <a:rPr lang="hr-HR" sz="2500" dirty="0" smtClean="0"/>
              <a:t>Rezultati trebaju usporediti vaš novi pristup (metodu) s nečim postojećim te pokazati neki napredak (poboljšanje)</a:t>
            </a:r>
          </a:p>
          <a:p>
            <a:endParaRPr lang="hr-HR" sz="1000" dirty="0" smtClean="0"/>
          </a:p>
          <a:p>
            <a:r>
              <a:rPr lang="hr-HR" sz="2500" dirty="0" smtClean="0"/>
              <a:t>Rezultati se obično prikazuju na grafovima ili unutar tablica. U oba slučaja, treba se paziti da se prikažu samo relevantni podaci </a:t>
            </a:r>
          </a:p>
          <a:p>
            <a:endParaRPr lang="hr-HR" sz="1000" dirty="0" smtClean="0"/>
          </a:p>
          <a:p>
            <a:r>
              <a:rPr lang="hr-HR" sz="2500" dirty="0" smtClean="0"/>
              <a:t>Iako bi tablice i grafovi trebali biti takvi da nisu potrebna dodatna pojašnjenja, unutar teksta je potrebno objasniti rezultate, navesti način na koji se je do njih došlo i prodiskutirati o njima</a:t>
            </a:r>
            <a:endParaRPr lang="hr-HR" sz="2500"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36</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Conclusion and future work </a:t>
            </a:r>
            <a:r>
              <a:rPr lang="hr-HR" sz="2800" b="1" dirty="0" smtClean="0"/>
              <a:t/>
            </a:r>
            <a:br>
              <a:rPr lang="hr-HR" sz="2800" b="1" dirty="0" smtClean="0"/>
            </a:br>
            <a:r>
              <a:rPr lang="hr-HR" sz="2800" b="1" dirty="0" smtClean="0"/>
              <a:t>(</a:t>
            </a:r>
            <a:r>
              <a:rPr lang="hr-HR" sz="2800" b="1" dirty="0"/>
              <a:t>zaključak i budući rad)</a:t>
            </a:r>
          </a:p>
        </p:txBody>
      </p:sp>
      <p:sp>
        <p:nvSpPr>
          <p:cNvPr id="3" name="Content Placeholder 2"/>
          <p:cNvSpPr>
            <a:spLocks noGrp="1"/>
          </p:cNvSpPr>
          <p:nvPr>
            <p:ph idx="1"/>
          </p:nvPr>
        </p:nvSpPr>
        <p:spPr>
          <a:xfrm>
            <a:off x="323528" y="1524000"/>
            <a:ext cx="8134672" cy="4648200"/>
          </a:xfrm>
        </p:spPr>
        <p:txBody>
          <a:bodyPr/>
          <a:lstStyle/>
          <a:p>
            <a:r>
              <a:rPr lang="hr-HR" dirty="0" smtClean="0"/>
              <a:t>Zaključak ne smije ponavljati rečenice iz sažetka ili uvoda, no trebalo bi se još jednom ukazati na to koji se je problem u članku opisivao te što je na kraju zaključeno</a:t>
            </a:r>
          </a:p>
          <a:p>
            <a:endParaRPr lang="hr-HR" dirty="0" smtClean="0"/>
          </a:p>
          <a:p>
            <a:r>
              <a:rPr lang="hr-HR" dirty="0" smtClean="0"/>
              <a:t>Uz zaključak se obično veže i budući rad (</a:t>
            </a:r>
            <a:r>
              <a:rPr lang="hr-HR" i="1" dirty="0" smtClean="0"/>
              <a:t>future</a:t>
            </a:r>
            <a:r>
              <a:rPr lang="hr-HR" dirty="0" smtClean="0"/>
              <a:t> </a:t>
            </a:r>
            <a:r>
              <a:rPr lang="hr-HR" i="1" dirty="0" smtClean="0"/>
              <a:t>work</a:t>
            </a:r>
            <a:r>
              <a:rPr lang="hr-HR" dirty="0" smtClean="0"/>
              <a:t>) koji bi trebao prikazati koji se još neriješeni problemi planiraju istražiti u budućem radu (</a:t>
            </a:r>
            <a:r>
              <a:rPr lang="hr-HR" dirty="0" err="1" smtClean="0"/>
              <a:t>tj</a:t>
            </a:r>
            <a:r>
              <a:rPr lang="hr-HR" dirty="0" smtClean="0"/>
              <a:t>. napisati u sljedećim člancima)</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37</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Acknowledgements</a:t>
            </a:r>
            <a:r>
              <a:rPr lang="hr-HR" sz="2800" b="1" dirty="0"/>
              <a:t> (zahvala)</a:t>
            </a:r>
          </a:p>
        </p:txBody>
      </p:sp>
      <p:sp>
        <p:nvSpPr>
          <p:cNvPr id="3" name="Content Placeholder 2"/>
          <p:cNvSpPr>
            <a:spLocks noGrp="1"/>
          </p:cNvSpPr>
          <p:nvPr>
            <p:ph idx="1"/>
          </p:nvPr>
        </p:nvSpPr>
        <p:spPr>
          <a:xfrm>
            <a:off x="323528" y="1524000"/>
            <a:ext cx="8134672" cy="4648200"/>
          </a:xfrm>
        </p:spPr>
        <p:txBody>
          <a:bodyPr/>
          <a:lstStyle/>
          <a:p>
            <a:r>
              <a:rPr lang="hr-HR" dirty="0" smtClean="0"/>
              <a:t>Kada je članak napisan unutar nekog projekta, tada se u zahvali navodi koji je to projekt</a:t>
            </a:r>
          </a:p>
          <a:p>
            <a:endParaRPr lang="hr-HR" dirty="0" smtClean="0"/>
          </a:p>
          <a:p>
            <a:r>
              <a:rPr lang="hr-HR" dirty="0" smtClean="0"/>
              <a:t>Primjer:</a:t>
            </a:r>
          </a:p>
          <a:p>
            <a:pPr lvl="1"/>
            <a:r>
              <a:rPr lang="en-US" b="1" i="1" dirty="0" smtClean="0"/>
              <a:t>Acknowledgements</a:t>
            </a:r>
            <a:r>
              <a:rPr lang="en-GB" b="1" i="1" dirty="0" smtClean="0"/>
              <a:t>. </a:t>
            </a:r>
            <a:r>
              <a:rPr lang="en-GB" i="1" dirty="0" smtClean="0"/>
              <a:t>The authors acknowledge the support of research project “Content Delivery and Mobility of Users and Services in New Generation Networks” (036-0362027-1639), funded by the Ministry of Science, Education and Sports of the Republic of Croatia</a:t>
            </a:r>
            <a:endParaRPr lang="hr-HR" i="1" dirty="0" smtClean="0"/>
          </a:p>
          <a:p>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38</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Acknowledgements</a:t>
            </a:r>
            <a:r>
              <a:rPr lang="hr-HR" sz="2800" b="1" dirty="0"/>
              <a:t> (zahvala)</a:t>
            </a:r>
          </a:p>
        </p:txBody>
      </p:sp>
      <p:sp>
        <p:nvSpPr>
          <p:cNvPr id="3" name="Content Placeholder 2"/>
          <p:cNvSpPr>
            <a:spLocks noGrp="1"/>
          </p:cNvSpPr>
          <p:nvPr>
            <p:ph idx="1"/>
          </p:nvPr>
        </p:nvSpPr>
        <p:spPr>
          <a:xfrm>
            <a:off x="323528" y="1524000"/>
            <a:ext cx="8134672" cy="4648200"/>
          </a:xfrm>
        </p:spPr>
        <p:txBody>
          <a:bodyPr/>
          <a:lstStyle/>
          <a:p>
            <a:r>
              <a:rPr lang="hr-HR" dirty="0" smtClean="0"/>
              <a:t>Dodatno u zahvali se mogu spomenuti i osobe koje su na bilo koji način pridonijele tom članku, a nisu navedene kao autori</a:t>
            </a:r>
          </a:p>
          <a:p>
            <a:endParaRPr lang="hr-HR" sz="2200" dirty="0" smtClean="0"/>
          </a:p>
          <a:p>
            <a:r>
              <a:rPr lang="hr-HR" dirty="0" smtClean="0"/>
              <a:t>Primjer:</a:t>
            </a:r>
          </a:p>
          <a:p>
            <a:pPr lvl="1"/>
            <a:r>
              <a:rPr lang="en-US" i="1" dirty="0" smtClean="0"/>
              <a:t>Additionally, authors are very grateful to </a:t>
            </a:r>
            <a:r>
              <a:rPr lang="en-US" i="1" dirty="0" err="1" smtClean="0"/>
              <a:t>Tomislav</a:t>
            </a:r>
            <a:r>
              <a:rPr lang="en-US" i="1" dirty="0" smtClean="0"/>
              <a:t> </a:t>
            </a:r>
            <a:r>
              <a:rPr lang="en-US" i="1" dirty="0" err="1" smtClean="0"/>
              <a:t>Lipic</a:t>
            </a:r>
            <a:r>
              <a:rPr lang="en-US" i="1" dirty="0" smtClean="0"/>
              <a:t> and </a:t>
            </a:r>
            <a:r>
              <a:rPr lang="en-US" i="1" dirty="0" err="1" smtClean="0"/>
              <a:t>Kresimir</a:t>
            </a:r>
            <a:r>
              <a:rPr lang="en-US" i="1" dirty="0" smtClean="0"/>
              <a:t> </a:t>
            </a:r>
            <a:r>
              <a:rPr lang="en-US" i="1" dirty="0" err="1" smtClean="0"/>
              <a:t>Pripuzic</a:t>
            </a:r>
            <a:r>
              <a:rPr lang="en-US" i="1" dirty="0" smtClean="0"/>
              <a:t>, PhD for helping with the computer modeling and for many helpful comments and suggestions on their work. Authors are also very thankful to the anonymous reviewers for their many helpful comments on the first version of this paper</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39</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7147520" cy="980728"/>
          </a:xfrm>
        </p:spPr>
        <p:txBody>
          <a:bodyPr/>
          <a:lstStyle/>
          <a:p>
            <a:r>
              <a:rPr lang="hr-HR" sz="2800" b="1" dirty="0" smtClean="0"/>
              <a:t>Problem</a:t>
            </a:r>
            <a:r>
              <a:rPr lang="hr-HR" sz="4800" dirty="0"/>
              <a:t/>
            </a:r>
            <a:br>
              <a:rPr lang="hr-HR" sz="4800" dirty="0"/>
            </a:br>
            <a:r>
              <a:rPr lang="hr-HR" sz="1800" i="1" dirty="0" smtClean="0"/>
              <a:t>Nepostojanje “kulture pisanja radova” u hrvatskom obrazovnom sustavu</a:t>
            </a:r>
            <a:endParaRPr lang="hr-HR" dirty="0"/>
          </a:p>
        </p:txBody>
      </p:sp>
      <p:sp>
        <p:nvSpPr>
          <p:cNvPr id="8" name="Content Placeholder 2"/>
          <p:cNvSpPr>
            <a:spLocks noGrp="1"/>
          </p:cNvSpPr>
          <p:nvPr>
            <p:ph idx="1"/>
          </p:nvPr>
        </p:nvSpPr>
        <p:spPr>
          <a:xfrm>
            <a:off x="72008" y="1196752"/>
            <a:ext cx="9036496" cy="4896544"/>
          </a:xfrm>
        </p:spPr>
        <p:txBody>
          <a:bodyPr/>
          <a:lstStyle/>
          <a:p>
            <a:pPr>
              <a:spcBef>
                <a:spcPts val="0"/>
              </a:spcBef>
              <a:spcAft>
                <a:spcPts val="0"/>
              </a:spcAft>
            </a:pPr>
            <a:r>
              <a:rPr lang="hr-HR" sz="2000" dirty="0" smtClean="0"/>
              <a:t>Primjer Hrvatske: radovi u sustavu nižeg školstva pišu se gotovo jedino radi “umjetnosti”</a:t>
            </a:r>
          </a:p>
          <a:p>
            <a:pPr lvl="1">
              <a:spcBef>
                <a:spcPts val="0"/>
              </a:spcBef>
              <a:spcAft>
                <a:spcPts val="0"/>
              </a:spcAft>
            </a:pPr>
            <a:r>
              <a:rPr lang="hr-HR" sz="1800" dirty="0" smtClean="0"/>
              <a:t>osnovna škola: literarni sastavci</a:t>
            </a:r>
          </a:p>
          <a:p>
            <a:pPr lvl="2">
              <a:lnSpc>
                <a:spcPct val="150000"/>
              </a:lnSpc>
              <a:spcBef>
                <a:spcPts val="0"/>
              </a:spcBef>
              <a:spcAft>
                <a:spcPts val="0"/>
              </a:spcAft>
            </a:pPr>
            <a:r>
              <a:rPr lang="pl-PL" sz="1400" dirty="0" smtClean="0"/>
              <a:t>zadaćnice, pjesmice, ... </a:t>
            </a:r>
          </a:p>
          <a:p>
            <a:pPr lvl="1">
              <a:spcBef>
                <a:spcPts val="0"/>
              </a:spcBef>
              <a:spcAft>
                <a:spcPts val="0"/>
              </a:spcAft>
            </a:pPr>
            <a:r>
              <a:rPr lang="hr-HR" sz="1800" dirty="0" smtClean="0"/>
              <a:t>srednja škola: napredni literarni sastavci</a:t>
            </a:r>
          </a:p>
          <a:p>
            <a:pPr lvl="2">
              <a:lnSpc>
                <a:spcPct val="150000"/>
              </a:lnSpc>
              <a:spcBef>
                <a:spcPts val="0"/>
              </a:spcBef>
              <a:spcAft>
                <a:spcPts val="0"/>
              </a:spcAft>
            </a:pPr>
            <a:r>
              <a:rPr lang="pl-PL" sz="1400" dirty="0" smtClean="0"/>
              <a:t>zadaćnice na latinskom, pjesmice u haiku formi, ... </a:t>
            </a:r>
          </a:p>
          <a:p>
            <a:pPr>
              <a:spcBef>
                <a:spcPts val="0"/>
              </a:spcBef>
              <a:spcAft>
                <a:spcPts val="0"/>
              </a:spcAft>
            </a:pPr>
            <a:r>
              <a:rPr lang="hr-HR" sz="2000" dirty="0" smtClean="0"/>
              <a:t>Studenti se tek na fakultetima susreću sa zadatkom pisanja stručnih/znanstvenih radova</a:t>
            </a:r>
          </a:p>
          <a:p>
            <a:pPr lvl="1">
              <a:spcBef>
                <a:spcPts val="0"/>
              </a:spcBef>
              <a:spcAft>
                <a:spcPts val="0"/>
              </a:spcAft>
            </a:pPr>
            <a:r>
              <a:rPr lang="hr-HR" sz="1800" dirty="0" smtClean="0"/>
              <a:t>završni/diplomski radovi</a:t>
            </a:r>
          </a:p>
          <a:p>
            <a:pPr lvl="1">
              <a:lnSpc>
                <a:spcPct val="150000"/>
              </a:lnSpc>
              <a:spcBef>
                <a:spcPts val="0"/>
              </a:spcBef>
              <a:spcAft>
                <a:spcPts val="0"/>
              </a:spcAft>
            </a:pPr>
            <a:r>
              <a:rPr lang="pl-PL" sz="1800" i="1" dirty="0" smtClean="0"/>
              <a:t>FER (dodatno)</a:t>
            </a:r>
          </a:p>
          <a:p>
            <a:pPr lvl="2">
              <a:lnSpc>
                <a:spcPct val="150000"/>
              </a:lnSpc>
              <a:spcBef>
                <a:spcPts val="0"/>
              </a:spcBef>
              <a:spcAft>
                <a:spcPts val="0"/>
              </a:spcAft>
            </a:pPr>
            <a:r>
              <a:rPr lang="pl-PL" sz="1400" i="1" dirty="0" smtClean="0"/>
              <a:t>(pred)diplomski seminar, (pred)diplomski projekt</a:t>
            </a:r>
          </a:p>
          <a:p>
            <a:pPr lvl="2">
              <a:lnSpc>
                <a:spcPct val="150000"/>
              </a:lnSpc>
              <a:spcBef>
                <a:spcPts val="0"/>
              </a:spcBef>
              <a:spcAft>
                <a:spcPts val="0"/>
              </a:spcAft>
            </a:pPr>
            <a:r>
              <a:rPr lang="pl-PL" sz="1400" i="1" dirty="0" smtClean="0"/>
              <a:t>organiziranje „konferencije” u sklopu kolegija (npr. SU2010, </a:t>
            </a:r>
            <a:r>
              <a:rPr lang="hr-HR" sz="1400" u="sng" dirty="0" smtClean="0">
                <a:solidFill>
                  <a:srgbClr val="007CA8"/>
                </a:solidFill>
              </a:rPr>
              <a:t>http://www.fer.hr/predmet/su/su2010</a:t>
            </a:r>
            <a:r>
              <a:rPr lang="hr-HR" sz="1400" dirty="0" smtClean="0"/>
              <a:t>)</a:t>
            </a:r>
          </a:p>
          <a:p>
            <a:pPr lvl="2">
              <a:lnSpc>
                <a:spcPct val="150000"/>
              </a:lnSpc>
              <a:spcBef>
                <a:spcPts val="0"/>
              </a:spcBef>
              <a:spcAft>
                <a:spcPts val="0"/>
              </a:spcAft>
              <a:buNone/>
            </a:pPr>
            <a:endParaRPr lang="pl-PL" sz="1100" i="1" dirty="0" smtClean="0"/>
          </a:p>
          <a:p>
            <a:pPr>
              <a:spcBef>
                <a:spcPts val="0"/>
              </a:spcBef>
              <a:spcAft>
                <a:spcPts val="0"/>
              </a:spcAft>
            </a:pPr>
            <a:r>
              <a:rPr lang="pl-PL" sz="2000" dirty="0" smtClean="0"/>
              <a:t>Primjer SAD-a: kultura pisanja različitih vrsta radova još od osnovne škole</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4</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References</a:t>
            </a:r>
            <a:r>
              <a:rPr lang="hr-HR" sz="2800" b="1" dirty="0"/>
              <a:t> (reference)</a:t>
            </a:r>
          </a:p>
        </p:txBody>
      </p:sp>
      <p:sp>
        <p:nvSpPr>
          <p:cNvPr id="3" name="Content Placeholder 2"/>
          <p:cNvSpPr>
            <a:spLocks noGrp="1"/>
          </p:cNvSpPr>
          <p:nvPr>
            <p:ph idx="1"/>
          </p:nvPr>
        </p:nvSpPr>
        <p:spPr>
          <a:xfrm>
            <a:off x="323528" y="1524000"/>
            <a:ext cx="8134672" cy="4648200"/>
          </a:xfrm>
        </p:spPr>
        <p:txBody>
          <a:bodyPr/>
          <a:lstStyle/>
          <a:p>
            <a:r>
              <a:rPr lang="hr-HR" dirty="0" smtClean="0"/>
              <a:t>Stilovi navođenja referenci se međusobno razlikuju te je točan stil propisan predloškom članka. Dodatno, različite vrste članaka (</a:t>
            </a:r>
            <a:r>
              <a:rPr lang="hr-HR" dirty="0" err="1" smtClean="0"/>
              <a:t>npr</a:t>
            </a:r>
            <a:r>
              <a:rPr lang="hr-HR" dirty="0" smtClean="0"/>
              <a:t>. s konferencija i iz časopisa) se različito navode</a:t>
            </a:r>
          </a:p>
          <a:p>
            <a:endParaRPr lang="hr-HR" sz="2300" dirty="0" smtClean="0"/>
          </a:p>
          <a:p>
            <a:pPr>
              <a:spcAft>
                <a:spcPts val="600"/>
              </a:spcAft>
            </a:pPr>
            <a:r>
              <a:rPr lang="hr-HR" dirty="0" smtClean="0"/>
              <a:t>Primjeri:</a:t>
            </a:r>
          </a:p>
          <a:p>
            <a:pPr lvl="1">
              <a:spcAft>
                <a:spcPts val="1200"/>
              </a:spcAft>
            </a:pPr>
            <a:r>
              <a:rPr lang="hr-HR" sz="1600" dirty="0" err="1" smtClean="0"/>
              <a:t>Bojic</a:t>
            </a:r>
            <a:r>
              <a:rPr lang="hr-HR" sz="1600" dirty="0" smtClean="0"/>
              <a:t>, I.; </a:t>
            </a:r>
            <a:r>
              <a:rPr lang="hr-HR" sz="1600" dirty="0" err="1" smtClean="0"/>
              <a:t>Podobnik</a:t>
            </a:r>
            <a:r>
              <a:rPr lang="hr-HR" sz="1600" dirty="0" smtClean="0"/>
              <a:t>, V.; Ljubi, I.; </a:t>
            </a:r>
            <a:r>
              <a:rPr lang="hr-HR" sz="1600" dirty="0" err="1" smtClean="0"/>
              <a:t>Jezic</a:t>
            </a:r>
            <a:r>
              <a:rPr lang="hr-HR" sz="1600" dirty="0" smtClean="0"/>
              <a:t>, G.; </a:t>
            </a:r>
            <a:r>
              <a:rPr lang="hr-HR" sz="1600" dirty="0" err="1" smtClean="0"/>
              <a:t>Kusek</a:t>
            </a:r>
            <a:r>
              <a:rPr lang="hr-HR" sz="1600" dirty="0" smtClean="0"/>
              <a:t>, M.: </a:t>
            </a:r>
            <a:r>
              <a:rPr lang="hr-HR" sz="1600" i="1" dirty="0" smtClean="0"/>
              <a:t>A </a:t>
            </a:r>
            <a:r>
              <a:rPr lang="hr-HR" sz="1600" i="1" dirty="0" err="1" smtClean="0"/>
              <a:t>Self</a:t>
            </a:r>
            <a:r>
              <a:rPr lang="hr-HR" sz="1600" i="1" dirty="0" smtClean="0"/>
              <a:t>-</a:t>
            </a:r>
            <a:r>
              <a:rPr lang="hr-HR" sz="1600" i="1" dirty="0" err="1" smtClean="0"/>
              <a:t>optimizing</a:t>
            </a:r>
            <a:r>
              <a:rPr lang="hr-HR" sz="1600" i="1" dirty="0" smtClean="0"/>
              <a:t> Mobile </a:t>
            </a:r>
            <a:r>
              <a:rPr lang="hr-HR" sz="1600" i="1" dirty="0" err="1" smtClean="0"/>
              <a:t>Network</a:t>
            </a:r>
            <a:r>
              <a:rPr lang="hr-HR" sz="1600" i="1" dirty="0" smtClean="0"/>
              <a:t>: Auto-</a:t>
            </a:r>
            <a:r>
              <a:rPr lang="hr-HR" sz="1600" i="1" dirty="0" err="1" smtClean="0"/>
              <a:t>tuning</a:t>
            </a:r>
            <a:r>
              <a:rPr lang="hr-HR" sz="1600" i="1" dirty="0" smtClean="0"/>
              <a:t> </a:t>
            </a:r>
            <a:r>
              <a:rPr lang="hr-HR" sz="1600" i="1" dirty="0" err="1" smtClean="0"/>
              <a:t>the</a:t>
            </a:r>
            <a:r>
              <a:rPr lang="hr-HR" sz="1600" i="1" dirty="0" smtClean="0"/>
              <a:t> </a:t>
            </a:r>
            <a:r>
              <a:rPr lang="hr-HR" sz="1600" i="1" dirty="0" err="1" smtClean="0"/>
              <a:t>Network</a:t>
            </a:r>
            <a:r>
              <a:rPr lang="hr-HR" sz="1600" i="1" dirty="0" smtClean="0"/>
              <a:t> </a:t>
            </a:r>
            <a:r>
              <a:rPr lang="hr-HR" sz="1600" i="1" dirty="0" err="1" smtClean="0"/>
              <a:t>with</a:t>
            </a:r>
            <a:r>
              <a:rPr lang="hr-HR" sz="1600" i="1" dirty="0" smtClean="0"/>
              <a:t> </a:t>
            </a:r>
            <a:r>
              <a:rPr lang="hr-HR" sz="1600" i="1" dirty="0" err="1" smtClean="0"/>
              <a:t>Firefly</a:t>
            </a:r>
            <a:r>
              <a:rPr lang="hr-HR" sz="1600" i="1" dirty="0" smtClean="0"/>
              <a:t>-</a:t>
            </a:r>
            <a:r>
              <a:rPr lang="hr-HR" sz="1600" i="1" dirty="0" err="1" smtClean="0"/>
              <a:t>synchronized</a:t>
            </a:r>
            <a:r>
              <a:rPr lang="hr-HR" sz="1600" i="1" dirty="0" smtClean="0"/>
              <a:t> </a:t>
            </a:r>
            <a:r>
              <a:rPr lang="hr-HR" sz="1600" i="1" dirty="0" err="1" smtClean="0"/>
              <a:t>Agents</a:t>
            </a:r>
            <a:r>
              <a:rPr lang="hr-HR" sz="1600" dirty="0" smtClean="0"/>
              <a:t>, </a:t>
            </a:r>
            <a:r>
              <a:rPr lang="hr-HR" sz="1600" dirty="0" err="1" smtClean="0"/>
              <a:t>Information</a:t>
            </a:r>
            <a:r>
              <a:rPr lang="hr-HR" sz="1600" dirty="0" smtClean="0"/>
              <a:t> </a:t>
            </a:r>
            <a:r>
              <a:rPr lang="hr-HR" sz="1600" dirty="0" err="1" smtClean="0"/>
              <a:t>Sciences</a:t>
            </a:r>
            <a:r>
              <a:rPr lang="hr-HR" sz="1600" dirty="0" smtClean="0"/>
              <a:t> 2010</a:t>
            </a:r>
          </a:p>
          <a:p>
            <a:pPr lvl="1">
              <a:spcAft>
                <a:spcPts val="1200"/>
              </a:spcAft>
            </a:pPr>
            <a:r>
              <a:rPr lang="hr-HR" sz="1600" dirty="0" smtClean="0"/>
              <a:t>I. </a:t>
            </a:r>
            <a:r>
              <a:rPr lang="hr-HR" sz="1600" dirty="0" err="1" smtClean="0"/>
              <a:t>Bojic</a:t>
            </a:r>
            <a:r>
              <a:rPr lang="hr-HR" sz="1600" dirty="0" smtClean="0"/>
              <a:t>, V. </a:t>
            </a:r>
            <a:r>
              <a:rPr lang="hr-HR" sz="1600" dirty="0" err="1" smtClean="0"/>
              <a:t>Podobnik</a:t>
            </a:r>
            <a:r>
              <a:rPr lang="hr-HR" sz="1600" dirty="0" smtClean="0"/>
              <a:t>, I. Ljubi, G. </a:t>
            </a:r>
            <a:r>
              <a:rPr lang="hr-HR" sz="1600" dirty="0" err="1" smtClean="0"/>
              <a:t>Jezic</a:t>
            </a:r>
            <a:r>
              <a:rPr lang="hr-HR" sz="1600" dirty="0" smtClean="0"/>
              <a:t>, M. </a:t>
            </a:r>
            <a:r>
              <a:rPr lang="hr-HR" sz="1600" dirty="0" err="1" smtClean="0"/>
              <a:t>Kusek</a:t>
            </a:r>
            <a:r>
              <a:rPr lang="hr-HR" sz="1600" dirty="0" smtClean="0"/>
              <a:t>: </a:t>
            </a:r>
            <a:r>
              <a:rPr lang="hr-HR" sz="1600" i="1" dirty="0" smtClean="0"/>
              <a:t>A </a:t>
            </a:r>
            <a:r>
              <a:rPr lang="hr-HR" sz="1600" i="1" dirty="0" err="1" smtClean="0"/>
              <a:t>Self</a:t>
            </a:r>
            <a:r>
              <a:rPr lang="hr-HR" sz="1600" i="1" dirty="0" smtClean="0"/>
              <a:t>-</a:t>
            </a:r>
            <a:r>
              <a:rPr lang="hr-HR" sz="1600" i="1" dirty="0" err="1" smtClean="0"/>
              <a:t>optimizing</a:t>
            </a:r>
            <a:r>
              <a:rPr lang="hr-HR" sz="1600" i="1" dirty="0" smtClean="0"/>
              <a:t> Mobile </a:t>
            </a:r>
            <a:r>
              <a:rPr lang="hr-HR" sz="1600" i="1" dirty="0" err="1" smtClean="0"/>
              <a:t>Network</a:t>
            </a:r>
            <a:r>
              <a:rPr lang="hr-HR" sz="1600" i="1" dirty="0" smtClean="0"/>
              <a:t>: Auto-</a:t>
            </a:r>
            <a:r>
              <a:rPr lang="hr-HR" sz="1600" i="1" dirty="0" err="1" smtClean="0"/>
              <a:t>tuning</a:t>
            </a:r>
            <a:r>
              <a:rPr lang="hr-HR" sz="1600" i="1" dirty="0" smtClean="0"/>
              <a:t> </a:t>
            </a:r>
            <a:r>
              <a:rPr lang="hr-HR" sz="1600" i="1" dirty="0" err="1" smtClean="0"/>
              <a:t>the</a:t>
            </a:r>
            <a:r>
              <a:rPr lang="hr-HR" sz="1600" i="1" dirty="0" smtClean="0"/>
              <a:t> </a:t>
            </a:r>
            <a:r>
              <a:rPr lang="hr-HR" sz="1600" i="1" dirty="0" err="1" smtClean="0"/>
              <a:t>Network</a:t>
            </a:r>
            <a:r>
              <a:rPr lang="hr-HR" sz="1600" i="1" dirty="0" smtClean="0"/>
              <a:t> </a:t>
            </a:r>
            <a:r>
              <a:rPr lang="hr-HR" sz="1600" i="1" dirty="0" err="1" smtClean="0"/>
              <a:t>with</a:t>
            </a:r>
            <a:r>
              <a:rPr lang="hr-HR" sz="1600" i="1" dirty="0" smtClean="0"/>
              <a:t> </a:t>
            </a:r>
            <a:r>
              <a:rPr lang="hr-HR" sz="1600" i="1" dirty="0" err="1" smtClean="0"/>
              <a:t>Firefly</a:t>
            </a:r>
            <a:r>
              <a:rPr lang="hr-HR" sz="1600" i="1" dirty="0" smtClean="0"/>
              <a:t>-</a:t>
            </a:r>
            <a:r>
              <a:rPr lang="hr-HR" sz="1600" i="1" dirty="0" err="1" smtClean="0"/>
              <a:t>synchronized</a:t>
            </a:r>
            <a:r>
              <a:rPr lang="hr-HR" sz="1600" i="1" dirty="0" smtClean="0"/>
              <a:t> </a:t>
            </a:r>
            <a:r>
              <a:rPr lang="hr-HR" sz="1600" i="1" dirty="0" err="1" smtClean="0"/>
              <a:t>Agents</a:t>
            </a:r>
            <a:r>
              <a:rPr lang="hr-HR" sz="1600" dirty="0" smtClean="0"/>
              <a:t>, </a:t>
            </a:r>
            <a:r>
              <a:rPr lang="hr-HR" sz="1600" dirty="0" err="1" smtClean="0"/>
              <a:t>Information</a:t>
            </a:r>
            <a:r>
              <a:rPr lang="hr-HR" sz="1600" dirty="0" smtClean="0"/>
              <a:t> </a:t>
            </a:r>
            <a:r>
              <a:rPr lang="hr-HR" sz="1600" dirty="0" err="1" smtClean="0"/>
              <a:t>Sciences</a:t>
            </a:r>
            <a:r>
              <a:rPr lang="hr-HR" sz="1600" dirty="0" smtClean="0"/>
              <a:t> (2010)</a:t>
            </a:r>
          </a:p>
        </p:txBody>
      </p:sp>
      <p:sp>
        <p:nvSpPr>
          <p:cNvPr id="4" name="Rezervirano mjesto broja slajda 3"/>
          <p:cNvSpPr>
            <a:spLocks noGrp="1"/>
          </p:cNvSpPr>
          <p:nvPr>
            <p:ph type="sldNum" sz="quarter" idx="12"/>
          </p:nvPr>
        </p:nvSpPr>
        <p:spPr/>
        <p:txBody>
          <a:bodyPr/>
          <a:lstStyle/>
          <a:p>
            <a:pPr>
              <a:defRPr/>
            </a:pPr>
            <a:fld id="{3E93C69C-FED7-46D7-A417-456FD274F7BB}" type="slidenum">
              <a:rPr lang="en-US" smtClean="0"/>
              <a:pPr>
                <a:defRPr/>
              </a:pPr>
              <a:t>40</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r>
              <a:rPr lang="hr-HR" b="1" dirty="0" smtClean="0">
                <a:latin typeface="BankGothic Md BT" pitchFamily="34" charset="0"/>
              </a:rPr>
              <a:t>Postupak objavljivanja članka</a:t>
            </a:r>
            <a:endParaRPr lang="hr-HR" b="1" dirty="0">
              <a:latin typeface="BankGothic Md BT" pitchFamily="34" charset="0"/>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Predaja članka na recenziju </a:t>
            </a:r>
            <a:br>
              <a:rPr lang="hr-HR" sz="2800" b="1" dirty="0"/>
            </a:br>
            <a:r>
              <a:rPr lang="hr-HR" sz="2000" i="1" dirty="0"/>
              <a:t>Sustavi za predaju članaka</a:t>
            </a:r>
          </a:p>
        </p:txBody>
      </p:sp>
      <p:sp>
        <p:nvSpPr>
          <p:cNvPr id="3" name="Content Placeholder 2"/>
          <p:cNvSpPr>
            <a:spLocks noGrp="1"/>
          </p:cNvSpPr>
          <p:nvPr>
            <p:ph idx="1"/>
          </p:nvPr>
        </p:nvSpPr>
        <p:spPr>
          <a:xfrm>
            <a:off x="323528" y="1524000"/>
            <a:ext cx="8134672" cy="4648200"/>
          </a:xfrm>
        </p:spPr>
        <p:txBody>
          <a:bodyPr/>
          <a:lstStyle/>
          <a:p>
            <a:r>
              <a:rPr lang="hr-HR" i="1" dirty="0" smtClean="0"/>
              <a:t>EDAS </a:t>
            </a:r>
            <a:r>
              <a:rPr lang="hr-HR" i="1" dirty="0" err="1" smtClean="0"/>
              <a:t>Conference</a:t>
            </a:r>
            <a:r>
              <a:rPr lang="hr-HR" i="1" dirty="0" smtClean="0"/>
              <a:t> Management </a:t>
            </a:r>
            <a:r>
              <a:rPr lang="hr-HR" i="1" dirty="0" err="1" smtClean="0"/>
              <a:t>System</a:t>
            </a:r>
            <a:endParaRPr lang="hr-HR" i="1" dirty="0" smtClean="0"/>
          </a:p>
          <a:p>
            <a:r>
              <a:rPr lang="en-US" i="1" dirty="0" smtClean="0"/>
              <a:t>Microsoft Research Conference Management Toolkit</a:t>
            </a:r>
            <a:endParaRPr lang="hr-HR" i="1" dirty="0" smtClean="0"/>
          </a:p>
          <a:p>
            <a:r>
              <a:rPr lang="en-US" i="1" dirty="0" err="1" smtClean="0"/>
              <a:t>EasyChair</a:t>
            </a:r>
            <a:r>
              <a:rPr lang="en-US" i="1" dirty="0" smtClean="0"/>
              <a:t> </a:t>
            </a:r>
            <a:r>
              <a:rPr lang="hr-HR" i="1" dirty="0" smtClean="0"/>
              <a:t>c</a:t>
            </a:r>
            <a:r>
              <a:rPr lang="en-US" i="1" dirty="0" err="1" smtClean="0"/>
              <a:t>onference</a:t>
            </a:r>
            <a:r>
              <a:rPr lang="en-US" i="1" dirty="0" smtClean="0"/>
              <a:t> system</a:t>
            </a:r>
            <a:endParaRPr lang="hr-HR" i="1" dirty="0" smtClean="0"/>
          </a:p>
          <a:p>
            <a:r>
              <a:rPr lang="hr-HR" i="1" dirty="0" smtClean="0"/>
              <a:t>PROSE </a:t>
            </a:r>
            <a:r>
              <a:rPr lang="hr-HR" i="1" dirty="0" err="1" smtClean="0"/>
              <a:t>publication</a:t>
            </a:r>
            <a:r>
              <a:rPr lang="hr-HR" i="1" dirty="0" smtClean="0"/>
              <a:t> </a:t>
            </a:r>
            <a:r>
              <a:rPr lang="hr-HR" i="1" dirty="0" err="1" smtClean="0"/>
              <a:t>rewiev</a:t>
            </a:r>
            <a:r>
              <a:rPr lang="hr-HR" i="1" dirty="0" smtClean="0"/>
              <a:t> </a:t>
            </a:r>
            <a:r>
              <a:rPr lang="hr-HR" i="1" dirty="0" err="1" smtClean="0"/>
              <a:t>and</a:t>
            </a:r>
            <a:r>
              <a:rPr lang="hr-HR" i="1" dirty="0" smtClean="0"/>
              <a:t> </a:t>
            </a:r>
            <a:r>
              <a:rPr lang="hr-HR" i="1" dirty="0" err="1" smtClean="0"/>
              <a:t>organization</a:t>
            </a:r>
            <a:r>
              <a:rPr lang="hr-HR" i="1" dirty="0" smtClean="0"/>
              <a:t> </a:t>
            </a:r>
            <a:r>
              <a:rPr lang="hr-HR" i="1" dirty="0" err="1" smtClean="0"/>
              <a:t>system</a:t>
            </a:r>
            <a:endParaRPr lang="hr-HR" i="1" dirty="0" smtClean="0"/>
          </a:p>
          <a:p>
            <a:r>
              <a:rPr lang="hr-HR" i="1" dirty="0" smtClean="0"/>
              <a:t>START </a:t>
            </a:r>
            <a:r>
              <a:rPr lang="hr-HR" i="1" dirty="0" err="1" smtClean="0"/>
              <a:t>ConferenceManager</a:t>
            </a:r>
            <a:endParaRPr lang="hr-HR" i="1" dirty="0" smtClean="0"/>
          </a:p>
          <a:p>
            <a:endParaRPr lang="hr-HR" dirty="0" smtClean="0"/>
          </a:p>
          <a:p>
            <a:r>
              <a:rPr lang="hr-HR" dirty="0" smtClean="0"/>
              <a:t>Slanje članka elektroničkom poštom</a:t>
            </a:r>
            <a:endParaRPr lang="hr-HR" dirty="0"/>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42</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Recenzija</a:t>
            </a:r>
            <a:br>
              <a:rPr lang="hr-HR" sz="2800" b="1" dirty="0"/>
            </a:br>
            <a:r>
              <a:rPr lang="hr-HR" sz="2000" i="1" dirty="0" smtClean="0"/>
              <a:t>Rezultati </a:t>
            </a:r>
            <a:r>
              <a:rPr lang="hr-HR" sz="2000" i="1" dirty="0"/>
              <a:t>recenzija</a:t>
            </a:r>
          </a:p>
        </p:txBody>
      </p:sp>
      <p:sp>
        <p:nvSpPr>
          <p:cNvPr id="3" name="Content Placeholder 2"/>
          <p:cNvSpPr>
            <a:spLocks noGrp="1"/>
          </p:cNvSpPr>
          <p:nvPr>
            <p:ph idx="1"/>
          </p:nvPr>
        </p:nvSpPr>
        <p:spPr>
          <a:xfrm>
            <a:off x="323528" y="1524000"/>
            <a:ext cx="8134672" cy="4648200"/>
          </a:xfrm>
        </p:spPr>
        <p:txBody>
          <a:bodyPr/>
          <a:lstStyle/>
          <a:p>
            <a:r>
              <a:rPr lang="hr-HR" dirty="0" smtClean="0"/>
              <a:t>Članak prihvaćen za objavu</a:t>
            </a:r>
          </a:p>
          <a:p>
            <a:endParaRPr lang="hr-HR" dirty="0" smtClean="0"/>
          </a:p>
          <a:p>
            <a:r>
              <a:rPr lang="hr-HR" dirty="0" smtClean="0"/>
              <a:t>Uvjetno prihvaćen članak</a:t>
            </a:r>
          </a:p>
          <a:p>
            <a:pPr lvl="1"/>
            <a:r>
              <a:rPr lang="hr-HR" dirty="0" smtClean="0"/>
              <a:t>programski odbor može dodijeliti “pastira” (</a:t>
            </a:r>
            <a:r>
              <a:rPr lang="en-GB" i="1" dirty="0" err="1" smtClean="0"/>
              <a:t>shepard</a:t>
            </a:r>
            <a:r>
              <a:rPr lang="hr-HR" dirty="0" smtClean="0"/>
              <a:t>) koji nadgleda promjene na članku</a:t>
            </a:r>
          </a:p>
          <a:p>
            <a:endParaRPr lang="hr-HR" dirty="0" smtClean="0"/>
          </a:p>
          <a:p>
            <a:r>
              <a:rPr lang="hr-HR" dirty="0" smtClean="0"/>
              <a:t>Odbijen članak</a:t>
            </a:r>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43</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Priprema članka za objavu</a:t>
            </a:r>
          </a:p>
        </p:txBody>
      </p:sp>
      <p:sp>
        <p:nvSpPr>
          <p:cNvPr id="3" name="Content Placeholder 2"/>
          <p:cNvSpPr>
            <a:spLocks noGrp="1"/>
          </p:cNvSpPr>
          <p:nvPr>
            <p:ph idx="1"/>
          </p:nvPr>
        </p:nvSpPr>
        <p:spPr>
          <a:xfrm>
            <a:off x="323528" y="1524000"/>
            <a:ext cx="8134672" cy="4648200"/>
          </a:xfrm>
        </p:spPr>
        <p:txBody>
          <a:bodyPr/>
          <a:lstStyle/>
          <a:p>
            <a:r>
              <a:rPr lang="hr-HR" dirty="0" smtClean="0"/>
              <a:t>Popraviti članak u skladu s komentarima recenzenata</a:t>
            </a:r>
          </a:p>
          <a:p>
            <a:endParaRPr lang="hr-HR" dirty="0" smtClean="0"/>
          </a:p>
          <a:p>
            <a:r>
              <a:rPr lang="hr-HR" dirty="0" smtClean="0">
                <a:solidFill>
                  <a:srgbClr val="007CA8"/>
                </a:solidFill>
              </a:rPr>
              <a:t>Priložiti popis promjena i/ili pojašnjenja kako su uvaženi komentari recenzenata</a:t>
            </a:r>
          </a:p>
          <a:p>
            <a:endParaRPr lang="hr-HR" dirty="0" smtClean="0">
              <a:solidFill>
                <a:srgbClr val="007CA8"/>
              </a:solidFill>
            </a:endParaRPr>
          </a:p>
          <a:p>
            <a:r>
              <a:rPr lang="hr-HR" dirty="0" smtClean="0"/>
              <a:t>Formatirati članak prema uputama organizatora</a:t>
            </a:r>
          </a:p>
          <a:p>
            <a:pPr lvl="1"/>
            <a:r>
              <a:rPr lang="hr-HR" dirty="0" smtClean="0">
                <a:solidFill>
                  <a:srgbClr val="007CA8"/>
                </a:solidFill>
              </a:rPr>
              <a:t>provjeriti kompatibilnost članka za kompatibilnost s određenim sustavom (</a:t>
            </a:r>
            <a:r>
              <a:rPr lang="hr-HR" dirty="0" err="1" smtClean="0">
                <a:solidFill>
                  <a:srgbClr val="007CA8"/>
                </a:solidFill>
              </a:rPr>
              <a:t>npr</a:t>
            </a:r>
            <a:r>
              <a:rPr lang="hr-HR" dirty="0" smtClean="0">
                <a:solidFill>
                  <a:srgbClr val="007CA8"/>
                </a:solidFill>
              </a:rPr>
              <a:t>. provjeriti kompatibilnost sa sustavom </a:t>
            </a:r>
            <a:r>
              <a:rPr lang="en-US" dirty="0" smtClean="0">
                <a:solidFill>
                  <a:srgbClr val="007CA8"/>
                </a:solidFill>
              </a:rPr>
              <a:t>IEEE </a:t>
            </a:r>
            <a:r>
              <a:rPr lang="en-US" dirty="0" err="1" smtClean="0">
                <a:solidFill>
                  <a:srgbClr val="007CA8"/>
                </a:solidFill>
              </a:rPr>
              <a:t>Xplore</a:t>
            </a:r>
            <a:r>
              <a:rPr lang="en-US" dirty="0" smtClean="0">
                <a:solidFill>
                  <a:srgbClr val="007CA8"/>
                </a:solidFill>
              </a:rPr>
              <a:t>®</a:t>
            </a:r>
            <a:r>
              <a:rPr lang="hr-HR" dirty="0" smtClean="0">
                <a:solidFill>
                  <a:srgbClr val="007CA8"/>
                </a:solidFill>
              </a:rPr>
              <a:t>)</a:t>
            </a:r>
          </a:p>
        </p:txBody>
      </p:sp>
      <p:sp>
        <p:nvSpPr>
          <p:cNvPr id="6" name="Rezervirano mjesto broja slajda 5"/>
          <p:cNvSpPr>
            <a:spLocks noGrp="1"/>
          </p:cNvSpPr>
          <p:nvPr>
            <p:ph type="sldNum" sz="quarter" idx="12"/>
          </p:nvPr>
        </p:nvSpPr>
        <p:spPr/>
        <p:txBody>
          <a:bodyPr/>
          <a:lstStyle/>
          <a:p>
            <a:pPr>
              <a:defRPr/>
            </a:pPr>
            <a:fld id="{3E93C69C-FED7-46D7-A417-456FD274F7BB}" type="slidenum">
              <a:rPr lang="en-US" smtClean="0"/>
              <a:pPr>
                <a:defRPr/>
              </a:pPr>
              <a:t>44</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a:t>Prezentacija na konferenciji</a:t>
            </a:r>
          </a:p>
        </p:txBody>
      </p:sp>
      <p:sp>
        <p:nvSpPr>
          <p:cNvPr id="3" name="Content Placeholder 2"/>
          <p:cNvSpPr>
            <a:spLocks noGrp="1"/>
          </p:cNvSpPr>
          <p:nvPr>
            <p:ph idx="1"/>
          </p:nvPr>
        </p:nvSpPr>
        <p:spPr/>
        <p:txBody>
          <a:bodyPr/>
          <a:lstStyle/>
          <a:p>
            <a:r>
              <a:rPr lang="hr-HR" dirty="0" smtClean="0"/>
              <a:t>Power Point prezentacija</a:t>
            </a:r>
          </a:p>
          <a:p>
            <a:pPr lvl="1"/>
            <a:r>
              <a:rPr lang="hr-HR" dirty="0" smtClean="0"/>
              <a:t>izlaganje u sklopu sesije</a:t>
            </a:r>
          </a:p>
          <a:p>
            <a:pPr lvl="2"/>
            <a:r>
              <a:rPr lang="hr-HR" dirty="0" smtClean="0"/>
              <a:t>15-30 min</a:t>
            </a:r>
          </a:p>
          <a:p>
            <a:pPr lvl="1"/>
            <a:r>
              <a:rPr lang="hr-HR" dirty="0" smtClean="0"/>
              <a:t>pitanja iz auditorija </a:t>
            </a:r>
          </a:p>
          <a:p>
            <a:pPr lvl="2"/>
            <a:r>
              <a:rPr lang="hr-HR" dirty="0" smtClean="0"/>
              <a:t>5-10 min</a:t>
            </a:r>
          </a:p>
          <a:p>
            <a:endParaRPr lang="hr-HR" dirty="0" smtClean="0"/>
          </a:p>
          <a:p>
            <a:r>
              <a:rPr lang="hr-HR" dirty="0" err="1" smtClean="0"/>
              <a:t>Poster</a:t>
            </a:r>
            <a:endParaRPr lang="hr-HR" dirty="0" smtClean="0"/>
          </a:p>
          <a:p>
            <a:pPr lvl="1"/>
            <a:r>
              <a:rPr lang="hr-HR" dirty="0" smtClean="0"/>
              <a:t>izloženi </a:t>
            </a:r>
            <a:r>
              <a:rPr lang="hr-HR" dirty="0" err="1" smtClean="0"/>
              <a:t>posteri</a:t>
            </a:r>
            <a:r>
              <a:rPr lang="hr-HR" dirty="0" smtClean="0"/>
              <a:t> za vrijeme cijele konferencije</a:t>
            </a:r>
          </a:p>
          <a:p>
            <a:pPr lvl="1"/>
            <a:r>
              <a:rPr lang="hr-HR" dirty="0" smtClean="0"/>
              <a:t>sesije za odgovore na pitanja sudionika konferencije</a:t>
            </a:r>
          </a:p>
          <a:p>
            <a:pPr lvl="1">
              <a:buNone/>
            </a:pPr>
            <a:endParaRPr lang="hr-HR" dirty="0"/>
          </a:p>
        </p:txBody>
      </p:sp>
      <p:sp>
        <p:nvSpPr>
          <p:cNvPr id="7" name="Rezervirano mjesto broja slajda 6"/>
          <p:cNvSpPr>
            <a:spLocks noGrp="1"/>
          </p:cNvSpPr>
          <p:nvPr>
            <p:ph type="sldNum" sz="quarter" idx="12"/>
          </p:nvPr>
        </p:nvSpPr>
        <p:spPr/>
        <p:txBody>
          <a:bodyPr/>
          <a:lstStyle/>
          <a:p>
            <a:pPr>
              <a:defRPr/>
            </a:pPr>
            <a:fld id="{3E93C69C-FED7-46D7-A417-456FD274F7BB}" type="slidenum">
              <a:rPr lang="en-US" smtClean="0"/>
              <a:pPr>
                <a:defRPr/>
              </a:pPr>
              <a:t>45</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hr-HR" sz="2800" b="1" dirty="0"/>
              <a:t>Pitanja</a:t>
            </a:r>
            <a:endParaRPr lang="en-US" sz="2800" b="1" dirty="0"/>
          </a:p>
        </p:txBody>
      </p:sp>
      <p:pic>
        <p:nvPicPr>
          <p:cNvPr id="1026" name="Picture 2" descr="C:\Users\Iva\Desktop\Untitled444.png"/>
          <p:cNvPicPr>
            <a:picLocks noChangeAspect="1" noChangeArrowheads="1"/>
          </p:cNvPicPr>
          <p:nvPr/>
        </p:nvPicPr>
        <p:blipFill>
          <a:blip r:embed="rId2" cstate="print"/>
          <a:srcRect/>
          <a:stretch>
            <a:fillRect/>
          </a:stretch>
        </p:blipFill>
        <p:spPr bwMode="auto">
          <a:xfrm>
            <a:off x="2339752" y="1268760"/>
            <a:ext cx="4305300" cy="4943475"/>
          </a:xfrm>
          <a:prstGeom prst="rect">
            <a:avLst/>
          </a:prstGeom>
          <a:noFill/>
        </p:spPr>
      </p:pic>
      <p:sp>
        <p:nvSpPr>
          <p:cNvPr id="2" name="Rezervirano mjesto broja slajda 1"/>
          <p:cNvSpPr>
            <a:spLocks noGrp="1"/>
          </p:cNvSpPr>
          <p:nvPr>
            <p:ph type="sldNum" sz="quarter" idx="12"/>
          </p:nvPr>
        </p:nvSpPr>
        <p:spPr/>
        <p:txBody>
          <a:bodyPr/>
          <a:lstStyle/>
          <a:p>
            <a:pPr>
              <a:defRPr/>
            </a:pPr>
            <a:fld id="{3E93C69C-FED7-46D7-A417-456FD274F7BB}" type="slidenum">
              <a:rPr lang="en-US" smtClean="0"/>
              <a:pPr>
                <a:defRPr/>
              </a:pPr>
              <a:t>46</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7075512" cy="980728"/>
          </a:xfrm>
        </p:spPr>
        <p:txBody>
          <a:bodyPr/>
          <a:lstStyle/>
          <a:p>
            <a:r>
              <a:rPr lang="hr-HR" sz="2800" b="1" dirty="0" smtClean="0"/>
              <a:t>Rješenje</a:t>
            </a:r>
            <a:r>
              <a:rPr lang="hr-HR" sz="4800" dirty="0"/>
              <a:t/>
            </a:r>
            <a:br>
              <a:rPr lang="hr-HR" sz="4800" dirty="0"/>
            </a:br>
            <a:r>
              <a:rPr lang="hr-HR" sz="2000" i="1" dirty="0" smtClean="0"/>
              <a:t>Zašto je bitno da znate izabrati ispravnu formu i napisati rad?</a:t>
            </a:r>
            <a:endParaRPr lang="hr-HR" dirty="0"/>
          </a:p>
        </p:txBody>
      </p:sp>
      <p:sp>
        <p:nvSpPr>
          <p:cNvPr id="8" name="Content Placeholder 2"/>
          <p:cNvSpPr>
            <a:spLocks noGrp="1"/>
          </p:cNvSpPr>
          <p:nvPr>
            <p:ph idx="1"/>
          </p:nvPr>
        </p:nvSpPr>
        <p:spPr>
          <a:xfrm>
            <a:off x="317989" y="1412776"/>
            <a:ext cx="8441553" cy="4968552"/>
          </a:xfrm>
        </p:spPr>
        <p:txBody>
          <a:bodyPr/>
          <a:lstStyle/>
          <a:p>
            <a:pPr marL="0" indent="0" algn="ctr">
              <a:spcBef>
                <a:spcPts val="0"/>
              </a:spcBef>
              <a:spcAft>
                <a:spcPts val="0"/>
              </a:spcAft>
              <a:buNone/>
            </a:pPr>
            <a:r>
              <a:rPr lang="en-US" sz="2700" i="1" dirty="0" smtClean="0"/>
              <a:t>“An idea that is developed and put into action is more important than an idea that exists only as an idea.” </a:t>
            </a:r>
            <a:endParaRPr lang="hr-HR" sz="2700" i="1" dirty="0" smtClean="0"/>
          </a:p>
          <a:p>
            <a:pPr marL="0" indent="0">
              <a:spcBef>
                <a:spcPts val="0"/>
              </a:spcBef>
              <a:spcAft>
                <a:spcPts val="0"/>
              </a:spcAft>
              <a:buNone/>
            </a:pPr>
            <a:endParaRPr lang="hr-HR" sz="2700" i="1" dirty="0" smtClean="0"/>
          </a:p>
          <a:p>
            <a:pPr algn="r">
              <a:spcBef>
                <a:spcPts val="0"/>
              </a:spcBef>
              <a:spcAft>
                <a:spcPts val="0"/>
              </a:spcAft>
              <a:buNone/>
            </a:pPr>
            <a:r>
              <a:rPr lang="en-US" dirty="0" smtClean="0"/>
              <a:t>~</a:t>
            </a:r>
            <a:r>
              <a:rPr lang="en-US" dirty="0" err="1" smtClean="0"/>
              <a:t>Buddh</a:t>
            </a:r>
            <a:r>
              <a:rPr lang="hr-HR" dirty="0" smtClean="0"/>
              <a:t>a</a:t>
            </a:r>
            <a:endParaRPr lang="en-US" dirty="0" smtClean="0"/>
          </a:p>
          <a:p>
            <a:pPr>
              <a:spcBef>
                <a:spcPts val="0"/>
              </a:spcBef>
              <a:spcAft>
                <a:spcPts val="0"/>
              </a:spcAft>
              <a:buNone/>
            </a:pPr>
            <a:endParaRPr lang="hr-HR" dirty="0" smtClean="0"/>
          </a:p>
          <a:p>
            <a:pPr>
              <a:spcBef>
                <a:spcPts val="0"/>
              </a:spcBef>
              <a:spcAft>
                <a:spcPts val="600"/>
              </a:spcAft>
            </a:pPr>
            <a:r>
              <a:rPr lang="hr-HR" sz="2400" dirty="0" smtClean="0"/>
              <a:t>Možete imati genijalnu ideju, ali to vam malo vrijedi ako ona zauvijek ostane samo vaša genijalna ideja</a:t>
            </a:r>
          </a:p>
          <a:p>
            <a:pPr>
              <a:spcBef>
                <a:spcPts val="0"/>
              </a:spcBef>
              <a:spcAft>
                <a:spcPts val="600"/>
              </a:spcAft>
            </a:pPr>
            <a:r>
              <a:rPr lang="hr-HR" sz="2400" dirty="0" smtClean="0"/>
              <a:t>Ideju trebate znati</a:t>
            </a:r>
          </a:p>
          <a:p>
            <a:pPr lvl="1">
              <a:spcBef>
                <a:spcPts val="0"/>
              </a:spcBef>
              <a:spcAft>
                <a:spcPts val="600"/>
              </a:spcAft>
            </a:pPr>
            <a:r>
              <a:rPr lang="hr-HR" sz="2000" dirty="0" smtClean="0"/>
              <a:t>smisleno artikulirati</a:t>
            </a:r>
          </a:p>
          <a:p>
            <a:pPr lvl="2">
              <a:spcBef>
                <a:spcPts val="0"/>
              </a:spcBef>
              <a:spcAft>
                <a:spcPts val="600"/>
              </a:spcAft>
            </a:pPr>
            <a:r>
              <a:rPr lang="hr-HR" sz="1800" dirty="0" smtClean="0"/>
              <a:t>odabrati ispravnu formu rada i pratiti zadanu strukturu</a:t>
            </a:r>
          </a:p>
          <a:p>
            <a:pPr lvl="1">
              <a:spcBef>
                <a:spcPts val="0"/>
              </a:spcBef>
              <a:spcAft>
                <a:spcPts val="600"/>
              </a:spcAft>
            </a:pPr>
            <a:r>
              <a:rPr lang="pl-PL" sz="2000" dirty="0" smtClean="0"/>
              <a:t>zanimljivo prezentirati</a:t>
            </a:r>
          </a:p>
          <a:p>
            <a:pPr lvl="2">
              <a:spcBef>
                <a:spcPts val="0"/>
              </a:spcBef>
              <a:spcAft>
                <a:spcPts val="600"/>
              </a:spcAft>
            </a:pPr>
            <a:r>
              <a:rPr lang="pl-PL" sz="1800" dirty="0" smtClean="0"/>
              <a:t>naučiti se kako zaintrigirati „publiku”</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5</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smtClean="0"/>
              <a:t>Vrste radova</a:t>
            </a:r>
            <a:r>
              <a:rPr lang="hr-HR" sz="4800" dirty="0"/>
              <a:t/>
            </a:r>
            <a:br>
              <a:rPr lang="hr-HR" sz="4800" dirty="0"/>
            </a:br>
            <a:r>
              <a:rPr lang="hr-HR" sz="2000" i="1" dirty="0" smtClean="0"/>
              <a:t>Kada završite FER, trebali biste znati napisati…</a:t>
            </a:r>
            <a:endParaRPr lang="hr-HR" dirty="0"/>
          </a:p>
        </p:txBody>
      </p:sp>
      <p:sp>
        <p:nvSpPr>
          <p:cNvPr id="8" name="Content Placeholder 2"/>
          <p:cNvSpPr>
            <a:spLocks noGrp="1"/>
          </p:cNvSpPr>
          <p:nvPr>
            <p:ph idx="1"/>
          </p:nvPr>
        </p:nvSpPr>
        <p:spPr>
          <a:xfrm>
            <a:off x="323528" y="1196752"/>
            <a:ext cx="8568952" cy="4968552"/>
          </a:xfrm>
        </p:spPr>
        <p:txBody>
          <a:bodyPr/>
          <a:lstStyle/>
          <a:p>
            <a:pPr>
              <a:spcBef>
                <a:spcPts val="0"/>
              </a:spcBef>
              <a:spcAft>
                <a:spcPts val="0"/>
              </a:spcAft>
            </a:pPr>
            <a:r>
              <a:rPr lang="hr-HR" sz="2400" dirty="0" smtClean="0">
                <a:solidFill>
                  <a:schemeClr val="accent1">
                    <a:lumMod val="50000"/>
                  </a:schemeClr>
                </a:solidFill>
              </a:rPr>
              <a:t>Pregledni rad</a:t>
            </a:r>
          </a:p>
          <a:p>
            <a:pPr lvl="1">
              <a:spcBef>
                <a:spcPts val="0"/>
              </a:spcBef>
              <a:spcAft>
                <a:spcPts val="0"/>
              </a:spcAft>
            </a:pPr>
            <a:r>
              <a:rPr lang="hr-HR" sz="2000" dirty="0" smtClean="0"/>
              <a:t>seminar na zadanu temu</a:t>
            </a:r>
          </a:p>
          <a:p>
            <a:pPr lvl="2">
              <a:spcBef>
                <a:spcPts val="0"/>
              </a:spcBef>
              <a:spcAft>
                <a:spcPts val="1200"/>
              </a:spcAft>
            </a:pPr>
            <a:r>
              <a:rPr lang="hr-HR" sz="1800" dirty="0" smtClean="0"/>
              <a:t>ne očekuje se vlastiti doprinos, već </a:t>
            </a:r>
            <a:r>
              <a:rPr lang="hr-HR" sz="1800" dirty="0" err="1" smtClean="0"/>
              <a:t>agregacija</a:t>
            </a:r>
            <a:r>
              <a:rPr lang="hr-HR" sz="1800" dirty="0" smtClean="0"/>
              <a:t> informacija iz literature</a:t>
            </a:r>
          </a:p>
          <a:p>
            <a:pPr>
              <a:spcBef>
                <a:spcPts val="0"/>
              </a:spcBef>
              <a:spcAft>
                <a:spcPts val="0"/>
              </a:spcAft>
            </a:pPr>
            <a:r>
              <a:rPr lang="hr-HR" sz="2400" dirty="0" smtClean="0">
                <a:solidFill>
                  <a:schemeClr val="accent1">
                    <a:lumMod val="50000"/>
                  </a:schemeClr>
                </a:solidFill>
              </a:rPr>
              <a:t>Tehničku dokumentaciju</a:t>
            </a:r>
          </a:p>
          <a:p>
            <a:pPr lvl="1">
              <a:spcBef>
                <a:spcPts val="0"/>
              </a:spcBef>
              <a:spcAft>
                <a:spcPts val="0"/>
              </a:spcAft>
            </a:pPr>
            <a:r>
              <a:rPr lang="hr-HR" sz="2000" dirty="0" smtClean="0"/>
              <a:t>opis tehničkog rješenja (npr. programski proizvod)</a:t>
            </a:r>
          </a:p>
          <a:p>
            <a:pPr lvl="2">
              <a:spcBef>
                <a:spcPts val="0"/>
              </a:spcBef>
              <a:spcAft>
                <a:spcPts val="1200"/>
              </a:spcAft>
            </a:pPr>
            <a:r>
              <a:rPr lang="hr-HR" sz="1800" dirty="0" smtClean="0"/>
              <a:t>kako je rješenje napravljeno i kako se koristi?</a:t>
            </a:r>
          </a:p>
          <a:p>
            <a:pPr>
              <a:spcBef>
                <a:spcPts val="0"/>
              </a:spcBef>
              <a:spcAft>
                <a:spcPts val="0"/>
              </a:spcAft>
            </a:pPr>
            <a:r>
              <a:rPr lang="hr-HR" sz="2400" dirty="0" smtClean="0">
                <a:solidFill>
                  <a:schemeClr val="accent1">
                    <a:lumMod val="50000"/>
                  </a:schemeClr>
                </a:solidFill>
              </a:rPr>
              <a:t>Završni rad</a:t>
            </a:r>
          </a:p>
          <a:p>
            <a:pPr lvl="1">
              <a:spcBef>
                <a:spcPts val="0"/>
              </a:spcBef>
              <a:spcAft>
                <a:spcPts val="1200"/>
              </a:spcAft>
            </a:pPr>
            <a:r>
              <a:rPr lang="hr-HR" sz="2000" dirty="0" smtClean="0"/>
              <a:t>kombinacija preglednog rada i tehničke dokumentacije</a:t>
            </a:r>
          </a:p>
          <a:p>
            <a:pPr>
              <a:spcBef>
                <a:spcPts val="0"/>
              </a:spcBef>
              <a:spcAft>
                <a:spcPts val="0"/>
              </a:spcAft>
            </a:pPr>
            <a:r>
              <a:rPr lang="hr-HR" sz="2400" dirty="0" smtClean="0">
                <a:solidFill>
                  <a:schemeClr val="accent1">
                    <a:lumMod val="50000"/>
                  </a:schemeClr>
                </a:solidFill>
              </a:rPr>
              <a:t>Diplomski rad</a:t>
            </a:r>
          </a:p>
          <a:p>
            <a:pPr lvl="1">
              <a:spcBef>
                <a:spcPts val="0"/>
              </a:spcBef>
              <a:spcAft>
                <a:spcPts val="1200"/>
              </a:spcAft>
            </a:pPr>
            <a:r>
              <a:rPr lang="hr-HR" sz="2000" dirty="0" smtClean="0"/>
              <a:t>završni rad s naglašenijom znanstvenom komponentom</a:t>
            </a:r>
          </a:p>
          <a:p>
            <a:pPr>
              <a:spcBef>
                <a:spcPts val="0"/>
              </a:spcBef>
              <a:spcAft>
                <a:spcPts val="0"/>
              </a:spcAft>
            </a:pPr>
            <a:r>
              <a:rPr lang="hr-HR" sz="2400" b="1" dirty="0" smtClean="0">
                <a:solidFill>
                  <a:srgbClr val="FF0000"/>
                </a:solidFill>
              </a:rPr>
              <a:t>Znanstveni članak</a:t>
            </a:r>
          </a:p>
          <a:p>
            <a:pPr lvl="1">
              <a:spcBef>
                <a:spcPts val="0"/>
              </a:spcBef>
              <a:spcAft>
                <a:spcPts val="0"/>
              </a:spcAft>
            </a:pPr>
            <a:r>
              <a:rPr lang="hr-HR" sz="2000" dirty="0" smtClean="0"/>
              <a:t>očekuje se vlastiti doprinos</a:t>
            </a:r>
            <a:endParaRPr lang="hr-HR" sz="2000" b="1" dirty="0" smtClean="0">
              <a:solidFill>
                <a:srgbClr val="FF0000"/>
              </a:solidFill>
            </a:endParaRPr>
          </a:p>
          <a:p>
            <a:pPr lvl="1">
              <a:spcBef>
                <a:spcPts val="0"/>
              </a:spcBef>
              <a:spcAft>
                <a:spcPts val="0"/>
              </a:spcAft>
            </a:pPr>
            <a:r>
              <a:rPr lang="hr-HR" sz="2000" dirty="0" smtClean="0"/>
              <a:t>za prezentaciju na konferenciji ili objavu u časopisu</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6</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smtClean="0"/>
              <a:t>Znanstveni članak na konferenciji</a:t>
            </a:r>
            <a:r>
              <a:rPr lang="hr-HR" sz="4800" dirty="0"/>
              <a:t/>
            </a:r>
            <a:br>
              <a:rPr lang="hr-HR" sz="4800" dirty="0"/>
            </a:br>
            <a:r>
              <a:rPr lang="hr-HR" sz="2000" i="1" dirty="0" smtClean="0"/>
              <a:t>Pravo mjesto za inicijalnu objavu nove ideje</a:t>
            </a:r>
            <a:endParaRPr lang="hr-HR" dirty="0"/>
          </a:p>
        </p:txBody>
      </p:sp>
      <p:sp>
        <p:nvSpPr>
          <p:cNvPr id="8" name="Content Placeholder 2"/>
          <p:cNvSpPr>
            <a:spLocks noGrp="1"/>
          </p:cNvSpPr>
          <p:nvPr>
            <p:ph idx="1"/>
          </p:nvPr>
        </p:nvSpPr>
        <p:spPr>
          <a:xfrm>
            <a:off x="323528" y="1268760"/>
            <a:ext cx="8441553" cy="4968552"/>
          </a:xfrm>
        </p:spPr>
        <p:txBody>
          <a:bodyPr/>
          <a:lstStyle/>
          <a:p>
            <a:pPr>
              <a:spcBef>
                <a:spcPts val="0"/>
              </a:spcBef>
              <a:spcAft>
                <a:spcPts val="900"/>
              </a:spcAft>
            </a:pPr>
            <a:r>
              <a:rPr lang="hr-HR" sz="2400" dirty="0" smtClean="0"/>
              <a:t>Konferencije posvećene određenom području se (u pravilu) organiziraju jednom godišnje</a:t>
            </a:r>
          </a:p>
          <a:p>
            <a:pPr>
              <a:spcBef>
                <a:spcPts val="0"/>
              </a:spcBef>
              <a:spcAft>
                <a:spcPts val="900"/>
              </a:spcAft>
            </a:pPr>
            <a:r>
              <a:rPr lang="hr-HR" sz="2400" dirty="0" smtClean="0"/>
              <a:t>Članci moraju biti zadane duljine</a:t>
            </a:r>
          </a:p>
          <a:p>
            <a:pPr lvl="1">
              <a:spcBef>
                <a:spcPts val="0"/>
              </a:spcBef>
              <a:spcAft>
                <a:spcPts val="900"/>
              </a:spcAft>
            </a:pPr>
            <a:r>
              <a:rPr lang="hr-HR" sz="2000" dirty="0" smtClean="0"/>
              <a:t>6-10 stranica u zadanom formatu</a:t>
            </a:r>
          </a:p>
          <a:p>
            <a:pPr>
              <a:spcBef>
                <a:spcPts val="0"/>
              </a:spcBef>
              <a:spcAft>
                <a:spcPts val="900"/>
              </a:spcAft>
            </a:pPr>
            <a:r>
              <a:rPr lang="hr-HR" sz="2300" dirty="0" smtClean="0"/>
              <a:t>Postoje rokovi do kojih se članak mora predati na recenziju</a:t>
            </a:r>
          </a:p>
          <a:p>
            <a:pPr>
              <a:spcBef>
                <a:spcPts val="0"/>
              </a:spcBef>
              <a:spcAft>
                <a:spcPts val="900"/>
              </a:spcAft>
            </a:pPr>
            <a:r>
              <a:rPr lang="hr-HR" sz="2400" dirty="0" smtClean="0"/>
              <a:t>Za vrijeme održavanja konferencije prihvaćeni članci se prezentiraju ostalim sudionicima</a:t>
            </a:r>
          </a:p>
          <a:p>
            <a:pPr lvl="1">
              <a:spcBef>
                <a:spcPts val="0"/>
              </a:spcBef>
              <a:spcAft>
                <a:spcPts val="900"/>
              </a:spcAft>
            </a:pPr>
            <a:r>
              <a:rPr lang="hr-HR" sz="2000" dirty="0" smtClean="0"/>
              <a:t>trajanje prezentacije je ograničeno (15-25 minuta)</a:t>
            </a:r>
          </a:p>
          <a:p>
            <a:pPr lvl="1">
              <a:spcBef>
                <a:spcPts val="0"/>
              </a:spcBef>
              <a:spcAft>
                <a:spcPts val="900"/>
              </a:spcAft>
            </a:pPr>
            <a:r>
              <a:rPr lang="hr-HR" sz="2000" dirty="0" smtClean="0"/>
              <a:t>nakon prezentacije publika postavlja pitanja</a:t>
            </a:r>
          </a:p>
          <a:p>
            <a:pPr>
              <a:spcBef>
                <a:spcPts val="0"/>
              </a:spcBef>
              <a:spcAft>
                <a:spcPts val="900"/>
              </a:spcAft>
            </a:pPr>
            <a:r>
              <a:rPr lang="hr-HR" sz="2400" dirty="0" smtClean="0"/>
              <a:t>Konferencija je organizirana kao skup sesija (</a:t>
            </a:r>
            <a:r>
              <a:rPr lang="hr-HR" sz="2400" i="1" dirty="0" err="1" smtClean="0"/>
              <a:t>sessions</a:t>
            </a:r>
            <a:r>
              <a:rPr lang="hr-HR" sz="2400" dirty="0" smtClean="0"/>
              <a:t>) i/ili radionica (</a:t>
            </a:r>
            <a:r>
              <a:rPr lang="hr-HR" sz="2400" i="1" dirty="0" err="1" smtClean="0"/>
              <a:t>workshops</a:t>
            </a:r>
            <a:r>
              <a:rPr lang="hr-HR" sz="2400" dirty="0" smtClean="0"/>
              <a:t>)</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7</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b="1" dirty="0" smtClean="0"/>
              <a:t>Znanstveni članak u časopisu</a:t>
            </a:r>
            <a:r>
              <a:rPr lang="hr-HR" sz="4800" dirty="0"/>
              <a:t/>
            </a:r>
            <a:br>
              <a:rPr lang="hr-HR" sz="4800" dirty="0"/>
            </a:br>
            <a:r>
              <a:rPr lang="hr-HR" sz="2000" i="1" dirty="0" smtClean="0"/>
              <a:t>Objava zrelijih rješenja koja su već izložena na konferenciji</a:t>
            </a:r>
            <a:endParaRPr lang="hr-HR" dirty="0"/>
          </a:p>
        </p:txBody>
      </p:sp>
      <p:sp>
        <p:nvSpPr>
          <p:cNvPr id="8" name="Content Placeholder 2"/>
          <p:cNvSpPr>
            <a:spLocks noGrp="1"/>
          </p:cNvSpPr>
          <p:nvPr>
            <p:ph idx="1"/>
          </p:nvPr>
        </p:nvSpPr>
        <p:spPr>
          <a:xfrm>
            <a:off x="323528" y="1268760"/>
            <a:ext cx="8441553" cy="4968552"/>
          </a:xfrm>
        </p:spPr>
        <p:txBody>
          <a:bodyPr/>
          <a:lstStyle/>
          <a:p>
            <a:pPr>
              <a:spcBef>
                <a:spcPts val="0"/>
              </a:spcBef>
              <a:spcAft>
                <a:spcPts val="600"/>
              </a:spcAft>
            </a:pPr>
            <a:r>
              <a:rPr lang="hr-HR" sz="2400" dirty="0" smtClean="0"/>
              <a:t>Časopisi imaju stalno otvorene pozive za članke iz područja svog pokrivanja</a:t>
            </a:r>
          </a:p>
          <a:p>
            <a:pPr lvl="1">
              <a:spcBef>
                <a:spcPts val="0"/>
              </a:spcBef>
              <a:spcAft>
                <a:spcPts val="600"/>
              </a:spcAft>
            </a:pPr>
            <a:r>
              <a:rPr lang="hr-HR" sz="2000" dirty="0" smtClean="0"/>
              <a:t>ne postoje rokovi za predaju članaka</a:t>
            </a:r>
          </a:p>
          <a:p>
            <a:pPr>
              <a:spcBef>
                <a:spcPts val="0"/>
              </a:spcBef>
              <a:spcAft>
                <a:spcPts val="600"/>
              </a:spcAft>
            </a:pPr>
            <a:r>
              <a:rPr lang="hr-HR" sz="2400" dirty="0" smtClean="0"/>
              <a:t>Postoje i posebna izdanja (</a:t>
            </a:r>
            <a:r>
              <a:rPr lang="hr-HR" sz="2400" i="1" dirty="0" err="1" smtClean="0"/>
              <a:t>Special</a:t>
            </a:r>
            <a:r>
              <a:rPr lang="hr-HR" sz="2400" i="1" dirty="0" smtClean="0"/>
              <a:t> </a:t>
            </a:r>
            <a:r>
              <a:rPr lang="hr-HR" sz="2400" i="1" dirty="0" err="1" smtClean="0"/>
              <a:t>Issues</a:t>
            </a:r>
            <a:r>
              <a:rPr lang="hr-HR" sz="2400" dirty="0" smtClean="0"/>
              <a:t>)</a:t>
            </a:r>
          </a:p>
          <a:p>
            <a:pPr lvl="1">
              <a:spcBef>
                <a:spcPts val="0"/>
              </a:spcBef>
              <a:spcAft>
                <a:spcPts val="600"/>
              </a:spcAft>
            </a:pPr>
            <a:r>
              <a:rPr lang="hr-HR" sz="2000" dirty="0" smtClean="0"/>
              <a:t>posvećeno užem problemu</a:t>
            </a:r>
          </a:p>
          <a:p>
            <a:pPr lvl="1">
              <a:spcBef>
                <a:spcPts val="0"/>
              </a:spcBef>
              <a:spcAft>
                <a:spcPts val="600"/>
              </a:spcAft>
            </a:pPr>
            <a:r>
              <a:rPr lang="hr-HR" sz="2000" dirty="0" smtClean="0"/>
              <a:t>postoje rokovi za predaju članaka</a:t>
            </a:r>
          </a:p>
          <a:p>
            <a:pPr>
              <a:spcBef>
                <a:spcPts val="0"/>
              </a:spcBef>
              <a:spcAft>
                <a:spcPts val="600"/>
              </a:spcAft>
            </a:pPr>
            <a:r>
              <a:rPr lang="hr-HR" sz="2400" dirty="0" smtClean="0"/>
              <a:t>Duljina članka je mnogo fleksibilnija nego kod konferencija</a:t>
            </a:r>
          </a:p>
          <a:p>
            <a:pPr lvl="1">
              <a:spcBef>
                <a:spcPts val="0"/>
              </a:spcBef>
              <a:spcAft>
                <a:spcPts val="600"/>
              </a:spcAft>
            </a:pPr>
            <a:r>
              <a:rPr lang="hr-HR" sz="2000" dirty="0" smtClean="0"/>
              <a:t>10-30 stranica u zadanom formatu</a:t>
            </a:r>
          </a:p>
          <a:p>
            <a:pPr>
              <a:spcBef>
                <a:spcPts val="0"/>
              </a:spcBef>
              <a:spcAft>
                <a:spcPts val="600"/>
              </a:spcAft>
            </a:pPr>
            <a:r>
              <a:rPr lang="hr-HR" sz="2400" dirty="0" smtClean="0"/>
              <a:t>Ne postoji javna prezentacija članka kao kod konferencije</a:t>
            </a:r>
          </a:p>
          <a:p>
            <a:pPr>
              <a:spcBef>
                <a:spcPts val="0"/>
              </a:spcBef>
              <a:spcAft>
                <a:spcPts val="600"/>
              </a:spcAft>
            </a:pPr>
            <a:r>
              <a:rPr lang="hr-HR" sz="2400" dirty="0" smtClean="0"/>
              <a:t>Izdavači su stručne udruge ili izdavačke kuće</a:t>
            </a:r>
          </a:p>
          <a:p>
            <a:pPr lvl="1">
              <a:spcBef>
                <a:spcPts val="0"/>
              </a:spcBef>
              <a:spcAft>
                <a:spcPts val="600"/>
              </a:spcAft>
            </a:pPr>
            <a:r>
              <a:rPr lang="hr-HR" sz="2000" dirty="0" smtClean="0"/>
              <a:t>IEEE, ACM, …</a:t>
            </a:r>
          </a:p>
          <a:p>
            <a:pPr lvl="1">
              <a:spcBef>
                <a:spcPts val="0"/>
              </a:spcBef>
              <a:spcAft>
                <a:spcPts val="600"/>
              </a:spcAft>
            </a:pPr>
            <a:r>
              <a:rPr lang="hr-HR" sz="2000" dirty="0" smtClean="0"/>
              <a:t>Elsevier, </a:t>
            </a:r>
            <a:r>
              <a:rPr lang="hr-HR" sz="2000" dirty="0" err="1" smtClean="0"/>
              <a:t>Springer</a:t>
            </a:r>
            <a:r>
              <a:rPr lang="hr-HR" sz="2000" dirty="0" smtClean="0"/>
              <a:t>, Taylor &amp; </a:t>
            </a:r>
            <a:r>
              <a:rPr lang="hr-HR" sz="2000" dirty="0" err="1" smtClean="0"/>
              <a:t>Francis</a:t>
            </a:r>
            <a:r>
              <a:rPr lang="hr-HR" sz="2000" dirty="0" smtClean="0"/>
              <a:t>, …</a:t>
            </a:r>
          </a:p>
        </p:txBody>
      </p:sp>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8</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6859488" cy="980728"/>
          </a:xfrm>
        </p:spPr>
        <p:txBody>
          <a:bodyPr/>
          <a:lstStyle/>
          <a:p>
            <a:r>
              <a:rPr lang="hr-HR" sz="2800" b="1" dirty="0" smtClean="0"/>
              <a:t>Konferencija vs. časopis</a:t>
            </a:r>
            <a:r>
              <a:rPr lang="hr-HR" dirty="0" smtClean="0"/>
              <a:t/>
            </a:r>
            <a:br>
              <a:rPr lang="hr-HR" dirty="0" smtClean="0"/>
            </a:br>
            <a:r>
              <a:rPr lang="hr-HR" sz="2000" dirty="0" smtClean="0"/>
              <a:t>Usporedba vremena koje protekne od slanja članka do objave</a:t>
            </a:r>
            <a:endParaRPr lang="hr-HR" sz="2000" dirty="0"/>
          </a:p>
        </p:txBody>
      </p:sp>
      <p:graphicFrame>
        <p:nvGraphicFramePr>
          <p:cNvPr id="7" name="Table 6"/>
          <p:cNvGraphicFramePr>
            <a:graphicFrameLocks noGrp="1"/>
          </p:cNvGraphicFramePr>
          <p:nvPr/>
        </p:nvGraphicFramePr>
        <p:xfrm>
          <a:off x="179512" y="1196752"/>
          <a:ext cx="8784976" cy="5012322"/>
        </p:xfrm>
        <a:graphic>
          <a:graphicData uri="http://schemas.openxmlformats.org/drawingml/2006/table">
            <a:tbl>
              <a:tblPr firstRow="1" bandRow="1">
                <a:tableStyleId>{72833802-FEF1-4C79-8D5D-14CF1EAF98D9}</a:tableStyleId>
              </a:tblPr>
              <a:tblGrid>
                <a:gridCol w="2088232"/>
                <a:gridCol w="2304256"/>
                <a:gridCol w="2088232"/>
                <a:gridCol w="2304256"/>
              </a:tblGrid>
              <a:tr h="735856">
                <a:tc>
                  <a:txBody>
                    <a:bodyPr/>
                    <a:lstStyle/>
                    <a:p>
                      <a:pPr algn="ctr"/>
                      <a:r>
                        <a:rPr lang="hr-HR" sz="1600" dirty="0" smtClean="0"/>
                        <a:t>Rok za akciju</a:t>
                      </a:r>
                      <a:endParaRPr lang="hr-HR" sz="1600" i="1" dirty="0"/>
                    </a:p>
                  </a:txBody>
                  <a:tcPr anchor="ctr">
                    <a:lnB w="12700" cap="flat" cmpd="sng" algn="ctr">
                      <a:solidFill>
                        <a:schemeClr val="tx1"/>
                      </a:solidFill>
                      <a:prstDash val="solid"/>
                      <a:round/>
                      <a:headEnd type="none" w="med" len="med"/>
                      <a:tailEnd type="none" w="med" len="med"/>
                    </a:lnB>
                  </a:tcPr>
                </a:tc>
                <a:tc>
                  <a:txBody>
                    <a:bodyPr/>
                    <a:lstStyle/>
                    <a:p>
                      <a:pPr algn="ctr"/>
                      <a:r>
                        <a:rPr lang="hr-HR" sz="1600" dirty="0" smtClean="0"/>
                        <a:t>Članak na konferenciji</a:t>
                      </a:r>
                      <a:endParaRPr lang="hr-HR" sz="1600" dirty="0"/>
                    </a:p>
                  </a:txBody>
                  <a:tcPr anchor="ctr">
                    <a:lnB w="12700" cap="flat" cmpd="sng" algn="ctr">
                      <a:solidFill>
                        <a:schemeClr val="tx1"/>
                      </a:solidFill>
                      <a:prstDash val="solid"/>
                      <a:round/>
                      <a:headEnd type="none" w="med" len="med"/>
                      <a:tailEnd type="none" w="med" len="med"/>
                    </a:lnB>
                  </a:tcPr>
                </a:tc>
                <a:tc>
                  <a:txBody>
                    <a:bodyPr/>
                    <a:lstStyle/>
                    <a:p>
                      <a:pPr algn="ctr"/>
                      <a:r>
                        <a:rPr lang="hr-HR" sz="1600" dirty="0" smtClean="0"/>
                        <a:t>Članak</a:t>
                      </a:r>
                      <a:r>
                        <a:rPr lang="hr-HR" sz="1600" baseline="0" dirty="0" smtClean="0"/>
                        <a:t> </a:t>
                      </a:r>
                      <a:r>
                        <a:rPr lang="hr-HR" sz="1600" dirty="0" smtClean="0"/>
                        <a:t>u časopisu</a:t>
                      </a:r>
                      <a:endParaRPr lang="hr-HR" sz="1600" dirty="0"/>
                    </a:p>
                  </a:txBody>
                  <a:tcPr anchor="ctr">
                    <a:lnB w="12700" cap="flat" cmpd="sng" algn="ctr">
                      <a:solidFill>
                        <a:schemeClr val="tx1"/>
                      </a:solidFill>
                      <a:prstDash val="solid"/>
                      <a:round/>
                      <a:headEnd type="none" w="med" len="med"/>
                      <a:tailEnd type="none" w="med" len="med"/>
                    </a:lnB>
                  </a:tcPr>
                </a:tc>
                <a:tc>
                  <a:txBody>
                    <a:bodyPr/>
                    <a:lstStyle/>
                    <a:p>
                      <a:pPr algn="ctr"/>
                      <a:r>
                        <a:rPr lang="hr-HR" sz="1600" dirty="0" smtClean="0"/>
                        <a:t>Članak u posebnom izdanju časopisa</a:t>
                      </a:r>
                    </a:p>
                    <a:p>
                      <a:pPr algn="ctr"/>
                      <a:r>
                        <a:rPr lang="hr-HR" sz="1600" dirty="0" smtClean="0"/>
                        <a:t>(</a:t>
                      </a:r>
                      <a:r>
                        <a:rPr lang="hr-HR" sz="1600" dirty="0" err="1" smtClean="0"/>
                        <a:t>Special</a:t>
                      </a:r>
                      <a:r>
                        <a:rPr lang="hr-HR" sz="1600" dirty="0" smtClean="0"/>
                        <a:t> </a:t>
                      </a:r>
                      <a:r>
                        <a:rPr lang="hr-HR" sz="1600" dirty="0" err="1" smtClean="0"/>
                        <a:t>Issue</a:t>
                      </a:r>
                      <a:r>
                        <a:rPr lang="hr-HR" sz="1600" dirty="0" smtClean="0"/>
                        <a:t>)</a:t>
                      </a:r>
                      <a:endParaRPr lang="hr-HR" sz="1600" dirty="0"/>
                    </a:p>
                  </a:txBody>
                  <a:tcPr anchor="ctr">
                    <a:lnB w="12700" cap="flat" cmpd="sng" algn="ctr">
                      <a:solidFill>
                        <a:schemeClr val="tx1"/>
                      </a:solidFill>
                      <a:prstDash val="solid"/>
                      <a:round/>
                      <a:headEnd type="none" w="med" len="med"/>
                      <a:tailEnd type="none" w="med" len="med"/>
                    </a:lnB>
                  </a:tcPr>
                </a:tc>
              </a:tr>
              <a:tr h="698227">
                <a:tc>
                  <a:txBody>
                    <a:bodyPr/>
                    <a:lstStyle/>
                    <a:p>
                      <a:pPr algn="ctr"/>
                      <a:r>
                        <a:rPr lang="hr-HR" sz="1600" dirty="0" smtClean="0"/>
                        <a:t>Slanje članka na recenziju</a:t>
                      </a:r>
                      <a:endParaRPr lang="hr-HR" sz="16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smtClean="0"/>
                        <a:t>Unaprijed</a:t>
                      </a:r>
                      <a:r>
                        <a:rPr lang="hr-HR" sz="1600" baseline="0" dirty="0" smtClean="0"/>
                        <a:t> definiran</a:t>
                      </a:r>
                      <a:endParaRPr lang="hr-H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smtClean="0"/>
                        <a:t>Kontinuirani prihvat</a:t>
                      </a:r>
                      <a:endParaRPr lang="hr-H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227">
                <a:tc>
                  <a:txBody>
                    <a:bodyPr/>
                    <a:lstStyle/>
                    <a:p>
                      <a:pPr algn="ctr"/>
                      <a:r>
                        <a:rPr lang="hr-HR" sz="1600" dirty="0" smtClean="0"/>
                        <a:t>Trajanje recenzije</a:t>
                      </a:r>
                      <a:endParaRPr lang="hr-HR" sz="16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(1-2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smtClean="0"/>
                        <a:t>Nedefinirano</a:t>
                      </a:r>
                    </a:p>
                    <a:p>
                      <a:pPr algn="ctr"/>
                      <a:r>
                        <a:rPr lang="hr-HR" sz="1600" dirty="0" smtClean="0"/>
                        <a:t>(2-6 mjeseci)</a:t>
                      </a:r>
                      <a:endParaRPr lang="hr-H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(1-2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227">
                <a:tc>
                  <a:txBody>
                    <a:bodyPr/>
                    <a:lstStyle/>
                    <a:p>
                      <a:pPr algn="ctr"/>
                      <a:r>
                        <a:rPr lang="hr-HR" sz="1600" dirty="0" smtClean="0"/>
                        <a:t>Popravljanje članka</a:t>
                      </a:r>
                      <a:endParaRPr lang="hr-HR" sz="16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(2-4 tjedna)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dirty="0" smtClean="0"/>
                        <a:t>Preporučeni</a:t>
                      </a:r>
                      <a:r>
                        <a:rPr lang="hr-HR" sz="1600" baseline="0" dirty="0" smtClean="0"/>
                        <a:t> rok</a:t>
                      </a:r>
                    </a:p>
                    <a:p>
                      <a:pPr algn="ctr"/>
                      <a:r>
                        <a:rPr lang="hr-HR" sz="1600" baseline="0" dirty="0" smtClean="0"/>
                        <a:t>(do 3 mjeseca)</a:t>
                      </a:r>
                      <a:endParaRPr lang="hr-HR"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(1-2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227">
                <a:tc>
                  <a:txBody>
                    <a:bodyPr/>
                    <a:lstStyle/>
                    <a:p>
                      <a:pPr algn="ctr"/>
                      <a:r>
                        <a:rPr lang="hr-HR" sz="1600" dirty="0" smtClean="0"/>
                        <a:t>Konačna</a:t>
                      </a:r>
                      <a:r>
                        <a:rPr lang="hr-HR" sz="1600" baseline="0" dirty="0" smtClean="0"/>
                        <a:t> odluka o prihvaćanju članka</a:t>
                      </a:r>
                      <a:endParaRPr lang="hr-HR" sz="16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(1 tjedan)</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Nedefinirano</a:t>
                      </a:r>
                      <a:endParaRPr lang="hr-HR" sz="16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(1-3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(1-2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227">
                <a:tc>
                  <a:txBody>
                    <a:bodyPr/>
                    <a:lstStyle/>
                    <a:p>
                      <a:pPr algn="ctr"/>
                      <a:r>
                        <a:rPr lang="hr-HR" sz="1600" dirty="0" smtClean="0"/>
                        <a:t>Objava članka</a:t>
                      </a:r>
                      <a:endParaRPr lang="hr-HR" sz="16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(1-2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Nedefinirano</a:t>
                      </a:r>
                      <a:endParaRPr lang="hr-HR" sz="16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(6-24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600" dirty="0" smtClean="0"/>
                        <a:t>Unaprijed</a:t>
                      </a:r>
                      <a:r>
                        <a:rPr lang="hr-HR" sz="1600" baseline="0" dirty="0" smtClean="0"/>
                        <a:t> definirano</a:t>
                      </a:r>
                    </a:p>
                    <a:p>
                      <a:pPr marL="0" marR="0" indent="0" algn="ctr" defTabSz="914400" rtl="0" eaLnBrk="1" fontAlgn="auto" latinLnBrk="0" hangingPunct="1">
                        <a:lnSpc>
                          <a:spcPct val="100000"/>
                        </a:lnSpc>
                        <a:spcBef>
                          <a:spcPts val="0"/>
                        </a:spcBef>
                        <a:spcAft>
                          <a:spcPts val="0"/>
                        </a:spcAft>
                        <a:buClrTx/>
                        <a:buSzTx/>
                        <a:buFontTx/>
                        <a:buNone/>
                        <a:tabLst/>
                        <a:defRPr/>
                      </a:pPr>
                      <a:r>
                        <a:rPr lang="hr-HR" sz="1600" baseline="0" dirty="0" smtClean="0"/>
                        <a:t>(6-12 mjeseca)</a:t>
                      </a:r>
                      <a:endParaRPr lang="hr-HR"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227">
                <a:tc>
                  <a:txBody>
                    <a:bodyPr/>
                    <a:lstStyle/>
                    <a:p>
                      <a:pPr algn="ctr"/>
                      <a:r>
                        <a:rPr lang="hr-HR" sz="1600" u="sng" dirty="0" smtClean="0"/>
                        <a:t>Ukupno</a:t>
                      </a:r>
                      <a:endParaRPr lang="hr-HR" sz="1600" b="1" i="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u="sng" dirty="0" smtClean="0"/>
                        <a:t>3-6 mjeseci</a:t>
                      </a:r>
                      <a:endParaRPr lang="hr-HR" sz="1600"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u="sng" dirty="0" smtClean="0"/>
                        <a:t>9-36 mjeseci</a:t>
                      </a:r>
                      <a:endParaRPr lang="hr-HR" sz="1600"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1600" u="sng" dirty="0" smtClean="0"/>
                        <a:t>9-18 mjeseci</a:t>
                      </a:r>
                      <a:endParaRPr lang="hr-HR" sz="1600"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zervirano mjesto broja slajda 2"/>
          <p:cNvSpPr>
            <a:spLocks noGrp="1"/>
          </p:cNvSpPr>
          <p:nvPr>
            <p:ph type="sldNum" sz="quarter" idx="12"/>
          </p:nvPr>
        </p:nvSpPr>
        <p:spPr/>
        <p:txBody>
          <a:bodyPr/>
          <a:lstStyle/>
          <a:p>
            <a:pPr>
              <a:defRPr/>
            </a:pPr>
            <a:fld id="{3E93C69C-FED7-46D7-A417-456FD274F7BB}" type="slidenum">
              <a:rPr lang="en-US" smtClean="0"/>
              <a:pPr>
                <a:defRPr/>
              </a:pPr>
              <a:t>9</a:t>
            </a:fld>
            <a:r>
              <a:rPr lang="en-US" smtClean="0"/>
              <a:t> </a:t>
            </a:r>
            <a:r>
              <a:rPr lang="hr-HR" smtClean="0"/>
              <a:t>od</a:t>
            </a:r>
            <a:r>
              <a:rPr lang="en-US" smtClean="0"/>
              <a:t> </a:t>
            </a:r>
            <a:r>
              <a:rPr lang="hr-HR" smtClean="0"/>
              <a:t>46</a:t>
            </a:r>
            <a:endParaRPr lang="en-US" sz="1400"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CE"/>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13469</TotalTime>
  <Words>2353</Words>
  <Application>Microsoft Office PowerPoint</Application>
  <PresentationFormat>Prikaz na zaslonu (4:3)</PresentationFormat>
  <Paragraphs>405</Paragraphs>
  <Slides>46</Slides>
  <Notes>2</Notes>
  <HiddenSlides>0</HiddenSlides>
  <MMClips>0</MMClips>
  <ScaleCrop>false</ScaleCrop>
  <HeadingPairs>
    <vt:vector size="4" baseType="variant">
      <vt:variant>
        <vt:lpstr>Tema</vt:lpstr>
      </vt:variant>
      <vt:variant>
        <vt:i4>1</vt:i4>
      </vt:variant>
      <vt:variant>
        <vt:lpstr>Naslovi slajdova</vt:lpstr>
      </vt:variant>
      <vt:variant>
        <vt:i4>46</vt:i4>
      </vt:variant>
    </vt:vector>
  </HeadingPairs>
  <TitlesOfParts>
    <vt:vector size="47" baseType="lpstr">
      <vt:lpstr>Blank Presentation</vt:lpstr>
      <vt:lpstr>Kako napisati znanstveni članak &amp; prezentirati ga na konferenciji ELMAR</vt:lpstr>
      <vt:lpstr>Sadržaj prezentacije</vt:lpstr>
      <vt:lpstr>Motivacija (1) Vi birajte, a ne da biraju vas…</vt:lpstr>
      <vt:lpstr>Problem Nepostojanje “kulture pisanja radova” u hrvatskom obrazovnom sustavu</vt:lpstr>
      <vt:lpstr>Rješenje Zašto je bitno da znate izabrati ispravnu formu i napisati rad?</vt:lpstr>
      <vt:lpstr>Vrste radova Kada završite FER, trebali biste znati napisati…</vt:lpstr>
      <vt:lpstr>Znanstveni članak na konferenciji Pravo mjesto za inicijalnu objavu nove ideje</vt:lpstr>
      <vt:lpstr>Znanstveni članak u časopisu Objava zrelijih rješenja koja su već izložena na konferenciji</vt:lpstr>
      <vt:lpstr>Konferencija vs. časopis Usporedba vremena koje protekne od slanja članka do objave</vt:lpstr>
      <vt:lpstr>Kamo poslati članak? Kako pronaći prikladnu konferenciju/časopis…</vt:lpstr>
      <vt:lpstr>Motivacija (2) Budite posebni…</vt:lpstr>
      <vt:lpstr>Konferencija ELMAR</vt:lpstr>
      <vt:lpstr>ELMAR-2012</vt:lpstr>
      <vt:lpstr>ELMAR-2012 Student Session</vt:lpstr>
      <vt:lpstr>ELMAR-2012 Student Session Topics</vt:lpstr>
      <vt:lpstr>Od ideje do objave članka</vt:lpstr>
      <vt:lpstr>Tema O čemu pisati?</vt:lpstr>
      <vt:lpstr>Timski rad Dvoje je uvijek pametnije od jednoga…</vt:lpstr>
      <vt:lpstr>U čemu pisati?  Predložak</vt:lpstr>
      <vt:lpstr>PowerPointova prezentacija</vt:lpstr>
      <vt:lpstr>Struktura znanstvenog članka</vt:lpstr>
      <vt:lpstr>Struktura znanstvenog članka</vt:lpstr>
      <vt:lpstr>Title (naslov)</vt:lpstr>
      <vt:lpstr>Authors (autori)</vt:lpstr>
      <vt:lpstr>Abstract (sažetak)</vt:lpstr>
      <vt:lpstr>Abstract (sažetak)</vt:lpstr>
      <vt:lpstr>Keywords (ključne riječi)</vt:lpstr>
      <vt:lpstr>Keywords (ključne riječi)</vt:lpstr>
      <vt:lpstr>Introduction (uvod)</vt:lpstr>
      <vt:lpstr>Introduction (uvod)</vt:lpstr>
      <vt:lpstr>Related work (povezana istraživanja)</vt:lpstr>
      <vt:lpstr>Related work (povezana istraživanja)</vt:lpstr>
      <vt:lpstr>Model (model)</vt:lpstr>
      <vt:lpstr>System architecture (arhitektura sustava)</vt:lpstr>
      <vt:lpstr>Case study (analiza slučaja)</vt:lpstr>
      <vt:lpstr>Results (rezultati)</vt:lpstr>
      <vt:lpstr>Conclusion and future work  (zaključak i budući rad)</vt:lpstr>
      <vt:lpstr>Acknowledgements (zahvala)</vt:lpstr>
      <vt:lpstr>Acknowledgements (zahvala)</vt:lpstr>
      <vt:lpstr>References (reference)</vt:lpstr>
      <vt:lpstr>Postupak objavljivanja članka</vt:lpstr>
      <vt:lpstr>Predaja članka na recenziju  Sustavi za predaju članaka</vt:lpstr>
      <vt:lpstr>Recenzija Rezultati recenzija</vt:lpstr>
      <vt:lpstr>Priprema članka za objavu</vt:lpstr>
      <vt:lpstr>Prezentacija na konferenciji</vt:lpstr>
      <vt:lpstr>Pitanja</vt:lpstr>
    </vt:vector>
  </TitlesOfParts>
  <Company>ZZT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Alen</dc:creator>
  <cp:lastModifiedBy>N73S</cp:lastModifiedBy>
  <cp:revision>1087</cp:revision>
  <cp:lastPrinted>2000-09-28T09:29:38Z</cp:lastPrinted>
  <dcterms:created xsi:type="dcterms:W3CDTF">2000-09-28T08:01:50Z</dcterms:created>
  <dcterms:modified xsi:type="dcterms:W3CDTF">2012-03-21T20:35:43Z</dcterms:modified>
</cp:coreProperties>
</file>