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72" r:id="rId2"/>
    <p:sldId id="258" r:id="rId3"/>
    <p:sldId id="319" r:id="rId4"/>
    <p:sldId id="320" r:id="rId5"/>
    <p:sldId id="321" r:id="rId6"/>
    <p:sldId id="326" r:id="rId7"/>
    <p:sldId id="322" r:id="rId8"/>
    <p:sldId id="323" r:id="rId9"/>
    <p:sldId id="324" r:id="rId10"/>
    <p:sldId id="325" r:id="rId11"/>
    <p:sldId id="333" r:id="rId12"/>
    <p:sldId id="332" r:id="rId13"/>
    <p:sldId id="327" r:id="rId14"/>
    <p:sldId id="328" r:id="rId15"/>
    <p:sldId id="329" r:id="rId16"/>
    <p:sldId id="330" r:id="rId17"/>
    <p:sldId id="331" r:id="rId18"/>
    <p:sldId id="276" r:id="rId19"/>
  </p:sldIdLst>
  <p:sldSz cx="9144000" cy="6858000" type="screen4x3"/>
  <p:notesSz cx="6669088" cy="97536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40C0"/>
    <a:srgbClr val="FF0000"/>
    <a:srgbClr val="FF6600"/>
    <a:srgbClr val="008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6" autoAdjust="0"/>
    <p:restoredTop sz="83908" autoAdjust="0"/>
  </p:normalViewPr>
  <p:slideViewPr>
    <p:cSldViewPr>
      <p:cViewPr varScale="1">
        <p:scale>
          <a:sx n="87" d="100"/>
          <a:sy n="87" d="100"/>
        </p:scale>
        <p:origin x="-558" y="312"/>
      </p:cViewPr>
      <p:guideLst>
        <p:guide orient="horz" pos="2160"/>
        <p:guide pos="2880"/>
      </p:guideLst>
    </p:cSldViewPr>
  </p:slideViewPr>
  <p:outlineViewPr>
    <p:cViewPr>
      <p:scale>
        <a:sx n="33" d="100"/>
        <a:sy n="33" d="100"/>
      </p:scale>
      <p:origin x="0" y="10794"/>
    </p:cViewPr>
    <p:sldLst>
      <p:sld r:id="rId1" collapse="1"/>
    </p:sldLst>
  </p:outlineViewPr>
  <p:notesTextViewPr>
    <p:cViewPr>
      <p:scale>
        <a:sx n="100" d="100"/>
        <a:sy n="100" d="100"/>
      </p:scale>
      <p:origin x="0" y="0"/>
    </p:cViewPr>
  </p:notesTextViewPr>
  <p:notesViewPr>
    <p:cSldViewPr>
      <p:cViewPr varScale="1">
        <p:scale>
          <a:sx n="48" d="100"/>
          <a:sy n="48" d="100"/>
        </p:scale>
        <p:origin x="-2976" y="-114"/>
      </p:cViewPr>
      <p:guideLst>
        <p:guide orient="horz" pos="3072"/>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madjari\Documents\kages%20gartner%20key%20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r-HR"/>
  <c:chart>
    <c:plotArea>
      <c:layout>
        <c:manualLayout>
          <c:layoutTarget val="inner"/>
          <c:xMode val="edge"/>
          <c:yMode val="edge"/>
          <c:x val="0.23177371423613372"/>
          <c:y val="2.5284776902887142E-2"/>
          <c:w val="0.74692233718719192"/>
          <c:h val="0.87893503937008099"/>
        </c:manualLayout>
      </c:layout>
      <c:lineChart>
        <c:grouping val="standard"/>
        <c:ser>
          <c:idx val="1"/>
          <c:order val="0"/>
          <c:tx>
            <c:strRef>
              <c:f>Sheet1!$B$22</c:f>
              <c:strCache>
                <c:ptCount val="1"/>
                <c:pt idx="0">
                  <c:v>Gartner god. %</c:v>
                </c:pt>
              </c:strCache>
            </c:strRef>
          </c:tx>
          <c:spPr>
            <a:ln w="38100">
              <a:solidFill>
                <a:srgbClr val="0040C0"/>
              </a:solidFill>
            </a:ln>
          </c:spPr>
          <c:marker>
            <c:symbol val="none"/>
          </c:marker>
          <c:cat>
            <c:numRef>
              <c:f>Sheet1!$A$23:$A$32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Sheet1!$B$23:$B$32</c:f>
              <c:numCache>
                <c:formatCode>0.00%</c:formatCode>
                <c:ptCount val="10"/>
                <c:pt idx="0">
                  <c:v>4.3000000000000003E-2</c:v>
                </c:pt>
                <c:pt idx="1">
                  <c:v>3.1000000000000041E-2</c:v>
                </c:pt>
                <c:pt idx="2">
                  <c:v>3.2000000000000042E-2</c:v>
                </c:pt>
                <c:pt idx="3">
                  <c:v>3.3000000000000002E-2</c:v>
                </c:pt>
                <c:pt idx="4">
                  <c:v>3.1000000000000041E-2</c:v>
                </c:pt>
                <c:pt idx="5">
                  <c:v>3.1000000000000041E-2</c:v>
                </c:pt>
                <c:pt idx="6">
                  <c:v>3.1000000000000041E-2</c:v>
                </c:pt>
                <c:pt idx="7">
                  <c:v>3.1000000000000041E-2</c:v>
                </c:pt>
                <c:pt idx="8">
                  <c:v>3.1000000000000041E-2</c:v>
                </c:pt>
                <c:pt idx="9">
                  <c:v>3.1000000000000041E-2</c:v>
                </c:pt>
              </c:numCache>
            </c:numRef>
          </c:val>
        </c:ser>
        <c:ser>
          <c:idx val="2"/>
          <c:order val="1"/>
          <c:tx>
            <c:strRef>
              <c:f>Sheet1!$C$22</c:f>
              <c:strCache>
                <c:ptCount val="1"/>
                <c:pt idx="0">
                  <c:v>Gartner kum. %</c:v>
                </c:pt>
              </c:strCache>
            </c:strRef>
          </c:tx>
          <c:spPr>
            <a:ln w="38100">
              <a:solidFill>
                <a:srgbClr val="002060"/>
              </a:solidFill>
            </a:ln>
          </c:spPr>
          <c:marker>
            <c:symbol val="none"/>
          </c:marker>
          <c:cat>
            <c:numRef>
              <c:f>Sheet1!$A$23:$A$32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Sheet1!$C$23:$C$32</c:f>
              <c:numCache>
                <c:formatCode>0.00%</c:formatCode>
                <c:ptCount val="10"/>
                <c:pt idx="0">
                  <c:v>4.3000000000000003E-2</c:v>
                </c:pt>
                <c:pt idx="1">
                  <c:v>7.4000000000000066E-2</c:v>
                </c:pt>
                <c:pt idx="2">
                  <c:v>0.10600000000000002</c:v>
                </c:pt>
                <c:pt idx="3">
                  <c:v>0.13900000000000001</c:v>
                </c:pt>
                <c:pt idx="4">
                  <c:v>0.17</c:v>
                </c:pt>
                <c:pt idx="5">
                  <c:v>0.20100000000000001</c:v>
                </c:pt>
                <c:pt idx="6">
                  <c:v>0.23200000000000001</c:v>
                </c:pt>
                <c:pt idx="7">
                  <c:v>0.26300000000000001</c:v>
                </c:pt>
                <c:pt idx="8">
                  <c:v>0.29400000000000032</c:v>
                </c:pt>
                <c:pt idx="9">
                  <c:v>0.3250000000000004</c:v>
                </c:pt>
              </c:numCache>
            </c:numRef>
          </c:val>
        </c:ser>
        <c:ser>
          <c:idx val="3"/>
          <c:order val="2"/>
          <c:tx>
            <c:strRef>
              <c:f>Sheet1!$D$22</c:f>
              <c:strCache>
                <c:ptCount val="1"/>
                <c:pt idx="0">
                  <c:v>Hrvatska god. %</c:v>
                </c:pt>
              </c:strCache>
            </c:strRef>
          </c:tx>
          <c:spPr>
            <a:ln w="38100">
              <a:solidFill>
                <a:srgbClr val="D56B1B"/>
              </a:solidFill>
            </a:ln>
          </c:spPr>
          <c:marker>
            <c:symbol val="none"/>
          </c:marker>
          <c:cat>
            <c:numRef>
              <c:f>Sheet1!$A$23:$A$32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Sheet1!$D$23:$D$32</c:f>
              <c:numCache>
                <c:formatCode>0.00%</c:formatCode>
                <c:ptCount val="10"/>
                <c:pt idx="0">
                  <c:v>9.0000000000000149E-3</c:v>
                </c:pt>
                <c:pt idx="1">
                  <c:v>9.0000000000000149E-3</c:v>
                </c:pt>
                <c:pt idx="2">
                  <c:v>9.0000000000000149E-3</c:v>
                </c:pt>
                <c:pt idx="3">
                  <c:v>9.0000000000000149E-3</c:v>
                </c:pt>
                <c:pt idx="4">
                  <c:v>9.0000000000000149E-3</c:v>
                </c:pt>
                <c:pt idx="5">
                  <c:v>5.6000000000000022E-2</c:v>
                </c:pt>
                <c:pt idx="6">
                  <c:v>5.6000000000000022E-2</c:v>
                </c:pt>
                <c:pt idx="7">
                  <c:v>5.6000000000000022E-2</c:v>
                </c:pt>
                <c:pt idx="8">
                  <c:v>5.6000000000000022E-2</c:v>
                </c:pt>
                <c:pt idx="9">
                  <c:v>5.6000000000000022E-2</c:v>
                </c:pt>
              </c:numCache>
            </c:numRef>
          </c:val>
        </c:ser>
        <c:ser>
          <c:idx val="4"/>
          <c:order val="3"/>
          <c:tx>
            <c:strRef>
              <c:f>Sheet1!$E$22</c:f>
              <c:strCache>
                <c:ptCount val="1"/>
                <c:pt idx="0">
                  <c:v>Hrvatska kum. %</c:v>
                </c:pt>
              </c:strCache>
            </c:strRef>
          </c:tx>
          <c:spPr>
            <a:ln w="38100">
              <a:solidFill>
                <a:srgbClr val="EF0701"/>
              </a:solidFill>
            </a:ln>
          </c:spPr>
          <c:marker>
            <c:symbol val="none"/>
          </c:marker>
          <c:cat>
            <c:numRef>
              <c:f>Sheet1!$A$23:$A$32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Sheet1!$E$23:$E$32</c:f>
              <c:numCache>
                <c:formatCode>0.00%</c:formatCode>
                <c:ptCount val="10"/>
                <c:pt idx="0">
                  <c:v>9.0000000000000149E-3</c:v>
                </c:pt>
                <c:pt idx="1">
                  <c:v>1.8000000000000016E-2</c:v>
                </c:pt>
                <c:pt idx="2">
                  <c:v>2.7000000000000034E-2</c:v>
                </c:pt>
                <c:pt idx="3">
                  <c:v>3.6000000000000032E-2</c:v>
                </c:pt>
                <c:pt idx="4">
                  <c:v>4.5000000000000033E-2</c:v>
                </c:pt>
                <c:pt idx="5">
                  <c:v>0.10100000000000002</c:v>
                </c:pt>
                <c:pt idx="6">
                  <c:v>0.15700000000000014</c:v>
                </c:pt>
                <c:pt idx="7">
                  <c:v>0.21300000000000013</c:v>
                </c:pt>
                <c:pt idx="8">
                  <c:v>0.26900000000000002</c:v>
                </c:pt>
                <c:pt idx="9">
                  <c:v>0.32500000000000034</c:v>
                </c:pt>
              </c:numCache>
            </c:numRef>
          </c:val>
        </c:ser>
        <c:marker val="1"/>
        <c:axId val="97385088"/>
        <c:axId val="97411456"/>
      </c:lineChart>
      <c:catAx>
        <c:axId val="97385088"/>
        <c:scaling>
          <c:orientation val="minMax"/>
        </c:scaling>
        <c:axPos val="b"/>
        <c:numFmt formatCode="General" sourceLinked="1"/>
        <c:tickLblPos val="nextTo"/>
        <c:spPr>
          <a:ln>
            <a:solidFill>
              <a:srgbClr val="000000"/>
            </a:solidFill>
          </a:ln>
        </c:spPr>
        <c:txPr>
          <a:bodyPr/>
          <a:lstStyle/>
          <a:p>
            <a:pPr>
              <a:defRPr>
                <a:solidFill>
                  <a:srgbClr val="000000"/>
                </a:solidFill>
              </a:defRPr>
            </a:pPr>
            <a:endParaRPr lang="sr-Latn-CS"/>
          </a:p>
        </c:txPr>
        <c:crossAx val="97411456"/>
        <c:crosses val="autoZero"/>
        <c:auto val="1"/>
        <c:lblAlgn val="ctr"/>
        <c:lblOffset val="100"/>
      </c:catAx>
      <c:valAx>
        <c:axId val="97411456"/>
        <c:scaling>
          <c:orientation val="minMax"/>
        </c:scaling>
        <c:axPos val="l"/>
        <c:majorGridlines>
          <c:spPr>
            <a:ln>
              <a:solidFill>
                <a:srgbClr val="000000"/>
              </a:solidFill>
            </a:ln>
          </c:spPr>
        </c:majorGridlines>
        <c:numFmt formatCode="0.00%" sourceLinked="1"/>
        <c:tickLblPos val="nextTo"/>
        <c:spPr>
          <a:ln>
            <a:solidFill>
              <a:srgbClr val="000000"/>
            </a:solidFill>
          </a:ln>
        </c:spPr>
        <c:txPr>
          <a:bodyPr/>
          <a:lstStyle/>
          <a:p>
            <a:pPr>
              <a:defRPr>
                <a:solidFill>
                  <a:srgbClr val="000000"/>
                </a:solidFill>
              </a:defRPr>
            </a:pPr>
            <a:endParaRPr lang="sr-Latn-CS"/>
          </a:p>
        </c:txPr>
        <c:crossAx val="97385088"/>
        <c:crosses val="autoZero"/>
        <c:crossBetween val="between"/>
      </c:valAx>
      <c:spPr>
        <a:ln>
          <a:solidFill>
            <a:schemeClr val="tx1"/>
          </a:solidFill>
        </a:ln>
      </c:spPr>
    </c:plotArea>
    <c:legend>
      <c:legendPos val="r"/>
      <c:layout>
        <c:manualLayout>
          <c:xMode val="edge"/>
          <c:yMode val="edge"/>
          <c:x val="0"/>
          <c:y val="0.34102147079390766"/>
          <c:w val="0.13333333333333341"/>
          <c:h val="0.3615690201988363"/>
        </c:manualLayout>
      </c:layout>
      <c:txPr>
        <a:bodyPr/>
        <a:lstStyle/>
        <a:p>
          <a:pPr>
            <a:defRPr sz="900">
              <a:solidFill>
                <a:srgbClr val="000000"/>
              </a:solidFill>
            </a:defRPr>
          </a:pPr>
          <a:endParaRPr lang="sr-Latn-C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890665" cy="488148"/>
          </a:xfrm>
          <a:prstGeom prst="rect">
            <a:avLst/>
          </a:prstGeom>
          <a:noFill/>
          <a:ln w="9525">
            <a:noFill/>
            <a:miter lim="800000"/>
            <a:headEnd/>
            <a:tailEnd/>
          </a:ln>
          <a:effectLst/>
        </p:spPr>
        <p:txBody>
          <a:bodyPr vert="horz" wrap="square" lIns="89776" tIns="44888" rIns="89776" bIns="4488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776866" y="0"/>
            <a:ext cx="2890665" cy="488148"/>
          </a:xfrm>
          <a:prstGeom prst="rect">
            <a:avLst/>
          </a:prstGeom>
          <a:noFill/>
          <a:ln w="9525">
            <a:noFill/>
            <a:miter lim="800000"/>
            <a:headEnd/>
            <a:tailEnd/>
          </a:ln>
          <a:effectLst/>
        </p:spPr>
        <p:txBody>
          <a:bodyPr vert="horz" wrap="square" lIns="89776" tIns="44888" rIns="89776" bIns="4488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8612" name="Rectangle 4"/>
          <p:cNvSpPr>
            <a:spLocks noGrp="1" noChangeArrowheads="1"/>
          </p:cNvSpPr>
          <p:nvPr>
            <p:ph type="ftr" sz="quarter" idx="2"/>
          </p:nvPr>
        </p:nvSpPr>
        <p:spPr bwMode="auto">
          <a:xfrm>
            <a:off x="0" y="9263893"/>
            <a:ext cx="2890665" cy="488148"/>
          </a:xfrm>
          <a:prstGeom prst="rect">
            <a:avLst/>
          </a:prstGeom>
          <a:noFill/>
          <a:ln w="9525">
            <a:noFill/>
            <a:miter lim="800000"/>
            <a:headEnd/>
            <a:tailEnd/>
          </a:ln>
          <a:effectLst/>
        </p:spPr>
        <p:txBody>
          <a:bodyPr vert="horz" wrap="square" lIns="89776" tIns="44888" rIns="89776" bIns="4488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8613" name="Rectangle 5"/>
          <p:cNvSpPr>
            <a:spLocks noGrp="1" noChangeArrowheads="1"/>
          </p:cNvSpPr>
          <p:nvPr>
            <p:ph type="sldNum" sz="quarter" idx="3"/>
          </p:nvPr>
        </p:nvSpPr>
        <p:spPr bwMode="auto">
          <a:xfrm>
            <a:off x="3776866" y="9263893"/>
            <a:ext cx="2890665" cy="488148"/>
          </a:xfrm>
          <a:prstGeom prst="rect">
            <a:avLst/>
          </a:prstGeom>
          <a:noFill/>
          <a:ln w="9525">
            <a:noFill/>
            <a:miter lim="800000"/>
            <a:headEnd/>
            <a:tailEnd/>
          </a:ln>
          <a:effectLst/>
        </p:spPr>
        <p:txBody>
          <a:bodyPr vert="horz" wrap="square" lIns="89776" tIns="44888" rIns="89776" bIns="44888" numCol="1" anchor="b" anchorCtr="0" compatLnSpc="1">
            <a:prstTxWarp prst="textNoShape">
              <a:avLst/>
            </a:prstTxWarp>
          </a:bodyPr>
          <a:lstStyle>
            <a:lvl1pPr algn="r" eaLnBrk="1" hangingPunct="1">
              <a:defRPr sz="1200">
                <a:latin typeface="Arial" charset="0"/>
              </a:defRPr>
            </a:lvl1pPr>
          </a:lstStyle>
          <a:p>
            <a:pPr>
              <a:defRPr/>
            </a:pPr>
            <a:fld id="{CEA94AEF-5148-45E4-9729-0571317C52C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665" cy="488148"/>
          </a:xfrm>
          <a:prstGeom prst="rect">
            <a:avLst/>
          </a:prstGeom>
          <a:noFill/>
          <a:ln w="9525">
            <a:noFill/>
            <a:miter lim="800000"/>
            <a:headEnd/>
            <a:tailEnd/>
          </a:ln>
          <a:effectLst/>
        </p:spPr>
        <p:txBody>
          <a:bodyPr vert="horz" wrap="square" lIns="89776" tIns="44888" rIns="89776" bIns="4488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776866" y="0"/>
            <a:ext cx="2890665" cy="488148"/>
          </a:xfrm>
          <a:prstGeom prst="rect">
            <a:avLst/>
          </a:prstGeom>
          <a:noFill/>
          <a:ln w="9525">
            <a:noFill/>
            <a:miter lim="800000"/>
            <a:headEnd/>
            <a:tailEnd/>
          </a:ln>
          <a:effectLst/>
        </p:spPr>
        <p:txBody>
          <a:bodyPr vert="horz" wrap="square" lIns="89776" tIns="44888" rIns="89776" bIns="4488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896938" y="731838"/>
            <a:ext cx="4875212" cy="36576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66598" y="4633507"/>
            <a:ext cx="5335893" cy="4388652"/>
          </a:xfrm>
          <a:prstGeom prst="rect">
            <a:avLst/>
          </a:prstGeom>
          <a:noFill/>
          <a:ln w="9525">
            <a:noFill/>
            <a:miter lim="800000"/>
            <a:headEnd/>
            <a:tailEnd/>
          </a:ln>
          <a:effectLst/>
        </p:spPr>
        <p:txBody>
          <a:bodyPr vert="horz" wrap="square" lIns="89776" tIns="44888" rIns="89776" bIns="448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263893"/>
            <a:ext cx="2890665" cy="488148"/>
          </a:xfrm>
          <a:prstGeom prst="rect">
            <a:avLst/>
          </a:prstGeom>
          <a:noFill/>
          <a:ln w="9525">
            <a:noFill/>
            <a:miter lim="800000"/>
            <a:headEnd/>
            <a:tailEnd/>
          </a:ln>
          <a:effectLst/>
        </p:spPr>
        <p:txBody>
          <a:bodyPr vert="horz" wrap="square" lIns="89776" tIns="44888" rIns="89776" bIns="4488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776866" y="9263893"/>
            <a:ext cx="2890665" cy="488148"/>
          </a:xfrm>
          <a:prstGeom prst="rect">
            <a:avLst/>
          </a:prstGeom>
          <a:noFill/>
          <a:ln w="9525">
            <a:noFill/>
            <a:miter lim="800000"/>
            <a:headEnd/>
            <a:tailEnd/>
          </a:ln>
          <a:effectLst/>
        </p:spPr>
        <p:txBody>
          <a:bodyPr vert="horz" wrap="square" lIns="89776" tIns="44888" rIns="89776" bIns="44888" numCol="1" anchor="b" anchorCtr="0" compatLnSpc="1">
            <a:prstTxWarp prst="textNoShape">
              <a:avLst/>
            </a:prstTxWarp>
          </a:bodyPr>
          <a:lstStyle>
            <a:lvl1pPr algn="r" eaLnBrk="1" hangingPunct="1">
              <a:defRPr sz="1200">
                <a:latin typeface="Arial" charset="0"/>
              </a:defRPr>
            </a:lvl1pPr>
          </a:lstStyle>
          <a:p>
            <a:pPr>
              <a:defRPr/>
            </a:pPr>
            <a:fld id="{7F12ABE7-37B1-4AF1-8F38-E43D5799DC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2E0D778-1DD9-42AB-8CBD-9A6686B3D52B}" type="slidenum">
              <a:rPr lang="en-US" smtClean="0"/>
              <a:pPr/>
              <a:t>1</a:t>
            </a:fld>
            <a:endParaRPr lang="en-US" smtClean="0"/>
          </a:p>
        </p:txBody>
      </p:sp>
      <p:sp>
        <p:nvSpPr>
          <p:cNvPr id="13315" name="Rectangle 2"/>
          <p:cNvSpPr>
            <a:spLocks noGrp="1" noRot="1" noChangeAspect="1" noChangeArrowheads="1" noTextEdit="1"/>
          </p:cNvSpPr>
          <p:nvPr>
            <p:ph type="sldImg"/>
          </p:nvPr>
        </p:nvSpPr>
        <p:spPr>
          <a:xfrm>
            <a:off x="896938" y="731838"/>
            <a:ext cx="4875212" cy="3657600"/>
          </a:xfrm>
          <a:ln/>
        </p:spPr>
      </p:sp>
      <p:sp>
        <p:nvSpPr>
          <p:cNvPr id="13316" name="Rectangle 3"/>
          <p:cNvSpPr>
            <a:spLocks noGrp="1" noChangeArrowheads="1"/>
          </p:cNvSpPr>
          <p:nvPr>
            <p:ph type="body" idx="1"/>
          </p:nvPr>
        </p:nvSpPr>
        <p:spPr>
          <a:xfrm>
            <a:off x="665040" y="4631947"/>
            <a:ext cx="5339008" cy="4390212"/>
          </a:xfrm>
          <a:noFill/>
          <a:ln/>
        </p:spPr>
        <p:txBody>
          <a:bodyPr/>
          <a:lstStyle/>
          <a:p>
            <a:pPr marL="441086" indent="-441086" eaLnBrk="1" hangingPunct="1"/>
            <a:endParaRPr lang="sr-Latn-C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10</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a:p>
            <a:pPr marL="787097" indent="-787097" eaLnBrk="1" hangingPunct="1"/>
            <a:endParaRPr lang="hr-HR" dirty="0" smtClean="0"/>
          </a:p>
          <a:p>
            <a:pPr marL="787097" indent="-787097" eaLnBrk="1" hangingPunct="1"/>
            <a:r>
              <a:rPr lang="hr-HR" dirty="0" smtClean="0"/>
              <a:t>Zanimljivost SS ne zaboraviti  spomenuti zajedničku nabavu. No to je hibrid (bastard): pravi</a:t>
            </a:r>
            <a:r>
              <a:rPr lang="hr-HR" baseline="0" dirty="0" smtClean="0"/>
              <a:t> SS bila JEDNA SSO za SVU nabavu, budući da sada ZN nabavu provodi VIŠE SSO-a po područjima roba/usluga. </a:t>
            </a:r>
          </a:p>
          <a:p>
            <a:pPr marL="787097" indent="-787097" eaLnBrk="1" hangingPunct="1"/>
            <a:r>
              <a:rPr lang="hr-HR" baseline="0" dirty="0" smtClean="0"/>
              <a:t>Ne zaboraviti ESCO!!!</a:t>
            </a:r>
          </a:p>
          <a:p>
            <a:pPr marL="787097" indent="-787097" eaLnBrk="1" hangingPunct="1"/>
            <a:r>
              <a:rPr lang="hr-HR" baseline="0" dirty="0" smtClean="0"/>
              <a:t>Kliničke studije???</a:t>
            </a:r>
          </a:p>
          <a:p>
            <a:pPr marL="787097" indent="-787097" eaLnBrk="1" hangingPunct="1"/>
            <a:r>
              <a:rPr lang="hr-HR" baseline="0" dirty="0" err="1" smtClean="0"/>
              <a:t>Reinsourcing</a:t>
            </a:r>
            <a:r>
              <a:rPr lang="hr-HR" baseline="0" dirty="0" smtClean="0"/>
              <a:t>!!</a:t>
            </a:r>
          </a:p>
          <a:p>
            <a:pPr marL="787097" indent="-787097" eaLnBrk="1" hangingPunct="1"/>
            <a:r>
              <a:rPr lang="hr-HR" baseline="0" dirty="0" err="1" smtClean="0"/>
              <a:t>KAGes</a:t>
            </a:r>
            <a:r>
              <a:rPr lang="hr-HR" baseline="0" dirty="0" smtClean="0"/>
              <a:t> primjer: središnje upravljanje ICT-em za 19 bolnica u Štajerskoj, lokalno samo “on-site” potpora (toneri, fizička instalacija).</a:t>
            </a:r>
          </a:p>
          <a:p>
            <a:pPr marL="787097" indent="-787097" eaLnBrk="1" hangingPunct="1"/>
            <a:endParaRPr lang="hr-HR" baseline="0" dirty="0" smtClean="0"/>
          </a:p>
          <a:p>
            <a:pPr marL="787097" indent="-787097" eaLnBrk="1" hangingPunct="1"/>
            <a:endParaRPr lang="hr-HR" baseline="0" dirty="0" smtClean="0"/>
          </a:p>
          <a:p>
            <a:pPr marL="787097" indent="-787097" eaLnBrk="1" hangingPunct="1"/>
            <a:r>
              <a:rPr lang="hr-HR" baseline="0" dirty="0" smtClean="0"/>
              <a:t>Ideja: zašto država ne kupi Grad-Pula od IN2 i pridoda izdvojenim informatičarima iz bolnica?</a:t>
            </a:r>
            <a:endParaRPr lang="hr-HR" dirty="0" smtClean="0"/>
          </a:p>
          <a:p>
            <a:pPr marL="787097" indent="-787097" eaLnBrk="1" hangingPunct="1"/>
            <a:endParaRPr lang="hr-H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11</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r>
              <a:rPr lang="hr-HR" dirty="0" err="1" smtClean="0"/>
              <a:t>Deloitte</a:t>
            </a:r>
            <a:r>
              <a:rPr lang="hr-HR" dirty="0" smtClean="0"/>
              <a:t> (</a:t>
            </a:r>
            <a:r>
              <a:rPr lang="en-US" sz="1200" kern="1200" baseline="0" dirty="0" smtClean="0">
                <a:solidFill>
                  <a:schemeClr val="tx1"/>
                </a:solidFill>
                <a:latin typeface="Arial" charset="0"/>
                <a:ea typeface="+mn-ea"/>
                <a:cs typeface="+mn-cs"/>
              </a:rPr>
              <a:t>Shared services for hospital systems</a:t>
            </a:r>
            <a:r>
              <a:rPr lang="hr-HR" sz="1200" kern="1200" baseline="0" smtClean="0">
                <a:solidFill>
                  <a:schemeClr val="tx1"/>
                </a:solidFill>
                <a:latin typeface="Arial" charset="0"/>
                <a:ea typeface="+mn-ea"/>
                <a:cs typeface="+mn-cs"/>
              </a:rPr>
              <a:t>, 2</a:t>
            </a:r>
            <a:r>
              <a:rPr lang="hr-HR" smtClean="0"/>
              <a:t>009</a:t>
            </a:r>
            <a:r>
              <a:rPr lang="hr-HR" dirty="0" smtClean="0"/>
              <a:t>): </a:t>
            </a:r>
            <a:r>
              <a:rPr lang="en-US" sz="1200" kern="1200" baseline="0" dirty="0" smtClean="0">
                <a:solidFill>
                  <a:schemeClr val="tx1"/>
                </a:solidFill>
                <a:latin typeface="Arial" charset="0"/>
                <a:ea typeface="+mn-ea"/>
                <a:cs typeface="+mn-cs"/>
              </a:rPr>
              <a:t>Done well, the use of shared services can greatly help hospital systems in their efforts to navigate a challenging economic landscape without forcing them to compromise the quality of patient care.</a:t>
            </a:r>
            <a:endParaRPr lang="hr-HR" dirty="0" smtClean="0"/>
          </a:p>
          <a:p>
            <a:pPr marL="787097" indent="-787097" eaLnBrk="1" hangingPunct="1"/>
            <a:endParaRPr lang="hr-HR" dirty="0" smtClean="0"/>
          </a:p>
          <a:p>
            <a:pPr marL="787097" indent="-787097" eaLnBrk="1" hangingPunct="1"/>
            <a:endParaRPr lang="hr-HR" dirty="0" smtClean="0"/>
          </a:p>
          <a:p>
            <a:pPr marL="787097" indent="-787097" eaLnBrk="1" hangingPunct="1"/>
            <a:r>
              <a:rPr lang="hr-HR" dirty="0" smtClean="0"/>
              <a:t>Zanimljivost SS ne zaboraviti  spomenuti zajedničku nabavu. No to je hibrid (bastard): pravi</a:t>
            </a:r>
            <a:r>
              <a:rPr lang="hr-HR" baseline="0" dirty="0" smtClean="0"/>
              <a:t> SS bila JEDNA SSO za SVU nabavu, budući da sada ZN nabavu provodi VIŠE SSO-a po područjima roba/usluga. </a:t>
            </a:r>
          </a:p>
          <a:p>
            <a:pPr marL="787097" indent="-787097" eaLnBrk="1" hangingPunct="1"/>
            <a:r>
              <a:rPr lang="hr-HR" baseline="0" dirty="0" smtClean="0"/>
              <a:t>Ne zaboraviti ESCO!!!</a:t>
            </a:r>
          </a:p>
          <a:p>
            <a:pPr marL="787097" indent="-787097" eaLnBrk="1" hangingPunct="1"/>
            <a:r>
              <a:rPr lang="hr-HR" baseline="0" dirty="0" smtClean="0"/>
              <a:t>Kliničke studije???</a:t>
            </a:r>
          </a:p>
          <a:p>
            <a:pPr marL="787097" indent="-787097" eaLnBrk="1" hangingPunct="1"/>
            <a:r>
              <a:rPr lang="hr-HR" baseline="0" dirty="0" err="1" smtClean="0"/>
              <a:t>Reinsourcing</a:t>
            </a:r>
            <a:r>
              <a:rPr lang="hr-HR" baseline="0" dirty="0" smtClean="0"/>
              <a:t>!!</a:t>
            </a:r>
          </a:p>
          <a:p>
            <a:pPr marL="787097" indent="-787097" eaLnBrk="1" hangingPunct="1"/>
            <a:r>
              <a:rPr lang="hr-HR" baseline="0" dirty="0" err="1" smtClean="0"/>
              <a:t>KAGes</a:t>
            </a:r>
            <a:r>
              <a:rPr lang="hr-HR" baseline="0" dirty="0" smtClean="0"/>
              <a:t> primjer: središnje upravljanje ICT-em za 19 bolnica u Štajerskoj, lokalno samo “on-site” potpora (toneri, fizička instalacija).</a:t>
            </a:r>
          </a:p>
          <a:p>
            <a:pPr marL="787097" indent="-787097" eaLnBrk="1" hangingPunct="1"/>
            <a:endParaRPr lang="hr-HR" baseline="0" dirty="0" smtClean="0"/>
          </a:p>
          <a:p>
            <a:pPr marL="787097" indent="-787097" eaLnBrk="1" hangingPunct="1"/>
            <a:endParaRPr lang="hr-HR" baseline="0" dirty="0" smtClean="0"/>
          </a:p>
          <a:p>
            <a:pPr marL="787097" indent="-787097" eaLnBrk="1" hangingPunct="1"/>
            <a:r>
              <a:rPr lang="hr-HR" baseline="0" dirty="0" smtClean="0"/>
              <a:t>Ideja: zašto država ne kupi Grad-Pula od IN2 i pridoda izdvojenim informatičarima iz bolnica?</a:t>
            </a:r>
            <a:endParaRPr lang="hr-HR" dirty="0" smtClean="0"/>
          </a:p>
          <a:p>
            <a:pPr marL="787097" indent="-787097" eaLnBrk="1" hangingPunct="1"/>
            <a:endParaRPr lang="hr-H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12</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r>
              <a:rPr lang="en-US" sz="1200" b="1" kern="1200" dirty="0" smtClean="0">
                <a:solidFill>
                  <a:schemeClr val="tx1"/>
                </a:solidFill>
                <a:latin typeface="Arial" charset="0"/>
                <a:ea typeface="+mn-ea"/>
                <a:cs typeface="+mn-cs"/>
              </a:rPr>
              <a:t>Bringing world-class innovation to market by... bridging discoveries into commercial products</a:t>
            </a:r>
          </a:p>
          <a:p>
            <a:r>
              <a:rPr lang="en-US" sz="1200" kern="1200" dirty="0" smtClean="0">
                <a:solidFill>
                  <a:schemeClr val="tx1"/>
                </a:solidFill>
                <a:latin typeface="Arial" charset="0"/>
                <a:ea typeface="+mn-ea"/>
                <a:cs typeface="+mn-cs"/>
              </a:rPr>
              <a:t>Innovations is the Cleveland Clinic's corporate venturing arm and was recently ranked among the top five healthcare corporate venturing organizations in the world by</a:t>
            </a:r>
            <a:r>
              <a:rPr lang="en-US" sz="1200" i="1" kern="1200" dirty="0" smtClean="0">
                <a:solidFill>
                  <a:schemeClr val="tx1"/>
                </a:solidFill>
                <a:latin typeface="Arial" charset="0"/>
                <a:ea typeface="+mn-ea"/>
                <a:cs typeface="+mn-cs"/>
              </a:rPr>
              <a:t> Global Corporate Venturing</a:t>
            </a:r>
            <a:r>
              <a:rPr lang="en-US" sz="1200" kern="1200" dirty="0" smtClean="0">
                <a:solidFill>
                  <a:schemeClr val="tx1"/>
                </a:solidFill>
                <a:latin typeface="Arial" charset="0"/>
                <a:ea typeface="+mn-ea"/>
                <a:cs typeface="+mn-cs"/>
              </a:rPr>
              <a:t> magazine. Cleveland Clinic Innovations (CCI) turns the breakthroughs of Clinic employee into patient-benefiting medical products, creates new business opportunities to deliver the Clinic's unique capabilities to the commercial market, and aids economic growth in Northeast Ohio and the Clinic's other home regions.</a:t>
            </a:r>
          </a:p>
          <a:p>
            <a:r>
              <a:rPr lang="en-US" sz="1200" kern="1200" dirty="0" smtClean="0">
                <a:solidFill>
                  <a:schemeClr val="tx1"/>
                </a:solidFill>
                <a:latin typeface="Arial" charset="0"/>
                <a:ea typeface="+mn-ea"/>
                <a:cs typeface="+mn-cs"/>
              </a:rPr>
              <a:t>CCI creates a unique entrepreneurial environment where invention is fostered as an activity in which everyone can participate - physicians, nurses, researchers, administrators - not just a few select individuals. Its comprehensive approach includes sophisticated deal teams, domain experts, investment funds, executives-in-residence, allied investors, seed and technology validation funds, incubation, preclinical facilities and prototype facilities - all poised to create companies and commercially deploy new medical technology.</a:t>
            </a:r>
          </a:p>
          <a:p>
            <a:r>
              <a:rPr lang="en-US" sz="1200" kern="1200" dirty="0" smtClean="0">
                <a:solidFill>
                  <a:schemeClr val="tx1"/>
                </a:solidFill>
                <a:latin typeface="Arial" charset="0"/>
                <a:ea typeface="+mn-ea"/>
                <a:cs typeface="+mn-cs"/>
              </a:rPr>
              <a:t>Innovations has enjoyed real success over the years in creating new companies based on Clinic technology. Starting a company is complex, high-risk, and resource-intensive. There have been 35 Cleveland Clinic spin-offs in the last decade and nearly three quarters of them have received equity investment - more than $500 million to date. Moreover, CCI has transacted nearly 300 licenses and built a community of collaborators that advances innovation in nearly every aspect of Cleveland Clinic.</a:t>
            </a:r>
          </a:p>
          <a:p>
            <a:r>
              <a:rPr lang="en-US" sz="1200" kern="1200" dirty="0" smtClean="0">
                <a:solidFill>
                  <a:schemeClr val="tx1"/>
                </a:solidFill>
                <a:latin typeface="Arial" charset="0"/>
                <a:ea typeface="+mn-ea"/>
                <a:cs typeface="+mn-cs"/>
              </a:rPr>
              <a:t>CCI has recently added an Integrated Business Strategies team to expand the Clinic's business development capabilities. And now CCI is helping other healthcare systems accelerate medical innovation. Earlier this year, Cleveland Clinic and </a:t>
            </a:r>
            <a:r>
              <a:rPr lang="en-US" sz="1200" kern="1200" dirty="0" err="1" smtClean="0">
                <a:solidFill>
                  <a:schemeClr val="tx1"/>
                </a:solidFill>
                <a:latin typeface="Arial" charset="0"/>
                <a:ea typeface="+mn-ea"/>
                <a:cs typeface="+mn-cs"/>
              </a:rPr>
              <a:t>MedStar</a:t>
            </a:r>
            <a:r>
              <a:rPr lang="en-US" sz="1200" kern="1200" dirty="0" smtClean="0">
                <a:solidFill>
                  <a:schemeClr val="tx1"/>
                </a:solidFill>
                <a:latin typeface="Arial" charset="0"/>
                <a:ea typeface="+mn-ea"/>
                <a:cs typeface="+mn-cs"/>
              </a:rPr>
              <a:t> Health announced an unprecedented Innovation Alliance, with CCI providing commercialization services on site to </a:t>
            </a:r>
            <a:r>
              <a:rPr lang="en-US" sz="1200" kern="1200" dirty="0" err="1" smtClean="0">
                <a:solidFill>
                  <a:schemeClr val="tx1"/>
                </a:solidFill>
                <a:latin typeface="Arial" charset="0"/>
                <a:ea typeface="+mn-ea"/>
                <a:cs typeface="+mn-cs"/>
              </a:rPr>
              <a:t>MedStar</a:t>
            </a:r>
            <a:r>
              <a:rPr lang="en-US" sz="1200" kern="1200" dirty="0" smtClean="0">
                <a:solidFill>
                  <a:schemeClr val="tx1"/>
                </a:solidFill>
                <a:latin typeface="Arial" charset="0"/>
                <a:ea typeface="+mn-ea"/>
                <a:cs typeface="+mn-cs"/>
              </a:rPr>
              <a:t> physicians and staff.</a:t>
            </a:r>
          </a:p>
          <a:p>
            <a:pPr marL="787097" indent="-787097" eaLnBrk="1" hangingPunct="1"/>
            <a:endParaRPr lang="hr-H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13</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Usporedba prihoda po zaposlenom:</a:t>
            </a:r>
          </a:p>
          <a:p>
            <a:pPr marL="787097" indent="-787097" eaLnBrk="1" hangingPunct="1"/>
            <a:r>
              <a:rPr lang="hr-HR" dirty="0" smtClean="0"/>
              <a:t>LKH </a:t>
            </a:r>
            <a:r>
              <a:rPr lang="hr-HR" dirty="0" err="1" smtClean="0"/>
              <a:t>Univ.Kl</a:t>
            </a:r>
            <a:r>
              <a:rPr lang="hr-HR" dirty="0" smtClean="0"/>
              <a:t>. </a:t>
            </a:r>
            <a:r>
              <a:rPr lang="hr-HR" dirty="0" err="1" smtClean="0"/>
              <a:t>Graz</a:t>
            </a:r>
            <a:r>
              <a:rPr lang="hr-HR" dirty="0" smtClean="0"/>
              <a:t> ukupni prihod 400</a:t>
            </a:r>
            <a:r>
              <a:rPr lang="hr-HR" baseline="0" dirty="0" smtClean="0"/>
              <a:t> M€</a:t>
            </a:r>
            <a:r>
              <a:rPr lang="hr-HR" dirty="0" smtClean="0"/>
              <a:t>, 5.504 zaposlenih = 544.000 kn/zaposlenom</a:t>
            </a:r>
          </a:p>
          <a:p>
            <a:pPr marL="787097" indent="-787097" eaLnBrk="1" hangingPunct="1"/>
            <a:r>
              <a:rPr lang="hr-HR" dirty="0" smtClean="0"/>
              <a:t>KBC Zagreb ukupni prihod 1,57 </a:t>
            </a:r>
            <a:r>
              <a:rPr lang="hr-HR" dirty="0" err="1" smtClean="0"/>
              <a:t>mlrd</a:t>
            </a:r>
            <a:r>
              <a:rPr lang="hr-HR" dirty="0" smtClean="0"/>
              <a:t> kn, ukupno 5,300 zaposlenika = cca. 275.000 kn/zaposleniku.</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14</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Metodologija</a:t>
            </a:r>
            <a:r>
              <a:rPr lang="hr-HR" baseline="0" dirty="0" smtClean="0"/>
              <a:t> izračuna projekcije nadoknade zaostatka u bolničkom ICT-u:</a:t>
            </a:r>
            <a:endParaRPr lang="hr-HR" dirty="0" smtClean="0"/>
          </a:p>
          <a:p>
            <a:pPr marL="787097" indent="-787097" eaLnBrk="1" hangingPunct="1"/>
            <a:r>
              <a:rPr lang="hr-HR" dirty="0" smtClean="0"/>
              <a:t>Mehanički</a:t>
            </a:r>
            <a:r>
              <a:rPr lang="hr-HR" baseline="0" dirty="0" smtClean="0"/>
              <a:t> benchmark je dodatno nedovoljan zbog kumulativnog negativnog utjecaja </a:t>
            </a:r>
            <a:r>
              <a:rPr lang="hr-HR" baseline="0" dirty="0" err="1" smtClean="0"/>
              <a:t>definanciranja</a:t>
            </a:r>
            <a:r>
              <a:rPr lang="hr-HR" baseline="0" dirty="0" smtClean="0"/>
              <a:t> ICT-a u zdravstvu. Ako i prihvatimo </a:t>
            </a:r>
            <a:r>
              <a:rPr lang="hr-HR" baseline="0" dirty="0" err="1" smtClean="0"/>
              <a:t>Gartner</a:t>
            </a:r>
            <a:r>
              <a:rPr lang="hr-HR" baseline="0" dirty="0" smtClean="0"/>
              <a:t> POSTOTNI pristup (također nerealan zbog niskog ukupnog prihoda hrvatskih bolnica (po svim parametrima), moramo uračunati zaostatak u prethodnom razdoblju.</a:t>
            </a:r>
          </a:p>
          <a:p>
            <a:pPr marL="787097" indent="-787097" eaLnBrk="1" hangingPunct="1"/>
            <a:r>
              <a:rPr lang="hr-HR" baseline="0" dirty="0" smtClean="0"/>
              <a:t>Tako smo uzeli prethodnih 5 godina i utvrdili razinu UKUPNIH izdataka za zdravstvo u odnosu na jednogodišnji prosječni budžet: 17%</a:t>
            </a:r>
          </a:p>
          <a:p>
            <a:pPr marL="787097" indent="-787097" eaLnBrk="1" hangingPunct="1"/>
            <a:r>
              <a:rPr lang="hr-HR" baseline="0" dirty="0" smtClean="0"/>
              <a:t>Isto smo učinili za Hrvatsku, uz pretpostavku stalnog izdvajanja na razini 0,9% godišnje: 4,5%</a:t>
            </a:r>
          </a:p>
          <a:p>
            <a:pPr marL="787097" indent="-787097" eaLnBrk="1" hangingPunct="1"/>
            <a:r>
              <a:rPr lang="hr-HR" baseline="0" dirty="0" smtClean="0"/>
              <a:t>Na osnovi ovih brojaka smo načinili projekciju koliko će biti ukupno pretpostavljeno ulaganje u narednih 5 godina:</a:t>
            </a:r>
          </a:p>
          <a:p>
            <a:pPr marL="787097" indent="-787097" eaLnBrk="1" hangingPunct="1"/>
            <a:r>
              <a:rPr lang="hr-HR" baseline="0" dirty="0" smtClean="0"/>
              <a:t>S </a:t>
            </a:r>
            <a:r>
              <a:rPr lang="hr-HR" baseline="0" dirty="0" err="1" smtClean="0"/>
              <a:t>Gartner</a:t>
            </a:r>
            <a:r>
              <a:rPr lang="hr-HR" baseline="0" dirty="0" smtClean="0"/>
              <a:t> postotkom od 3,1% u 2012. je to 32,5% na kraju 10-godišnjeg razdoblja</a:t>
            </a:r>
          </a:p>
          <a:p>
            <a:pPr marL="787097" indent="-787097" eaLnBrk="1" hangingPunct="1"/>
            <a:r>
              <a:rPr lang="hr-HR" baseline="0" dirty="0" smtClean="0"/>
              <a:t>Da bi Hrvatska dostigla taj kumulativni postotak do kraja 2017. godine, od 2013. na dalje treba iz ukupnih prihoda bolnica izdvajati 5,6%. Ili oko 560 Mkn/godišnje.</a:t>
            </a:r>
            <a:endParaRPr lang="hr-HR"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15</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Prodaja SW Zadar, KB </a:t>
            </a:r>
            <a:r>
              <a:rPr lang="hr-HR" dirty="0" err="1" smtClean="0"/>
              <a:t>SvDuh</a:t>
            </a:r>
            <a:r>
              <a:rPr lang="hr-HR" dirty="0" smtClean="0"/>
              <a:t>, pa i Pula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16</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17</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DA347FA-9B81-4BC1-B215-B37FD69D0C6D}" type="slidenum">
              <a:rPr lang="en-US" smtClean="0"/>
              <a:pPr/>
              <a:t>18</a:t>
            </a:fld>
            <a:endParaRPr lang="en-US" dirty="0" smtClean="0"/>
          </a:p>
        </p:txBody>
      </p:sp>
      <p:sp>
        <p:nvSpPr>
          <p:cNvPr id="21507" name="Rectangle 2"/>
          <p:cNvSpPr>
            <a:spLocks noGrp="1" noRot="1" noChangeAspect="1" noChangeArrowheads="1" noTextEdit="1"/>
          </p:cNvSpPr>
          <p:nvPr>
            <p:ph type="sldImg"/>
          </p:nvPr>
        </p:nvSpPr>
        <p:spPr>
          <a:xfrm>
            <a:off x="896938" y="731838"/>
            <a:ext cx="4875212" cy="3657600"/>
          </a:xfrm>
          <a:ln/>
        </p:spPr>
      </p:sp>
      <p:sp>
        <p:nvSpPr>
          <p:cNvPr id="21508"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a:p>
            <a:pPr marL="787097" indent="-787097" eaLnBrk="1" hangingPunct="1"/>
            <a:endParaRPr lang="hr-H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2</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r>
              <a:rPr lang="hr-HR" dirty="0" smtClean="0"/>
              <a:t> </a:t>
            </a:r>
          </a:p>
          <a:p>
            <a:r>
              <a:rPr lang="hr-HR" dirty="0" smtClean="0"/>
              <a:t>Prvo opisujem SADASNJI model koji je </a:t>
            </a:r>
            <a:r>
              <a:rPr lang="hr-HR" dirty="0" err="1" smtClean="0"/>
              <a:t>iskljucivo</a:t>
            </a:r>
            <a:r>
              <a:rPr lang="hr-HR" dirty="0" smtClean="0"/>
              <a:t> "interna informatika" uz </a:t>
            </a:r>
            <a:r>
              <a:rPr lang="hr-HR" dirty="0" err="1" smtClean="0"/>
              <a:t>odredjenu</a:t>
            </a:r>
            <a:r>
              <a:rPr lang="hr-HR" dirty="0" smtClean="0"/>
              <a:t> dozu usluga izvana. Iz ankete opisujem resurse, te navodim pro/</a:t>
            </a:r>
            <a:r>
              <a:rPr lang="hr-HR" dirty="0" err="1" smtClean="0"/>
              <a:t>con</a:t>
            </a:r>
            <a:r>
              <a:rPr lang="hr-HR" dirty="0" smtClean="0"/>
              <a:t> tog modela. </a:t>
            </a:r>
            <a:r>
              <a:rPr lang="hr-HR" dirty="0" err="1" smtClean="0"/>
              <a:t>Bottom</a:t>
            </a:r>
            <a:r>
              <a:rPr lang="hr-HR" dirty="0" smtClean="0"/>
              <a:t> line je da NIJE ODRZIV. Argumenti: prioriteti, rascjepkanost, ekspertiza, sindrom javnog sektora bez kontrole.</a:t>
            </a:r>
          </a:p>
          <a:p>
            <a:r>
              <a:rPr lang="hr-HR" dirty="0" smtClean="0"/>
              <a:t> </a:t>
            </a:r>
          </a:p>
          <a:p>
            <a:r>
              <a:rPr lang="hr-HR" dirty="0" smtClean="0"/>
              <a:t>Novi modeli su:</a:t>
            </a:r>
          </a:p>
          <a:p>
            <a:pPr lvl="0"/>
            <a:r>
              <a:rPr lang="hr-HR" dirty="0" smtClean="0"/>
              <a:t>JPP: </a:t>
            </a:r>
            <a:r>
              <a:rPr lang="hr-HR" dirty="0" err="1" smtClean="0"/>
              <a:t>telco</a:t>
            </a:r>
            <a:r>
              <a:rPr lang="hr-HR" dirty="0" smtClean="0"/>
              <a:t> i </a:t>
            </a:r>
            <a:r>
              <a:rPr lang="hr-HR" dirty="0" err="1" smtClean="0"/>
              <a:t>print</a:t>
            </a:r>
            <a:r>
              <a:rPr lang="hr-HR" dirty="0" smtClean="0"/>
              <a:t> management</a:t>
            </a:r>
          </a:p>
          <a:p>
            <a:pPr lvl="0"/>
            <a:r>
              <a:rPr lang="hr-HR" dirty="0" err="1" smtClean="0"/>
              <a:t>Outsourcing</a:t>
            </a:r>
            <a:endParaRPr lang="hr-HR" dirty="0" smtClean="0"/>
          </a:p>
          <a:p>
            <a:pPr lvl="0"/>
            <a:r>
              <a:rPr lang="hr-HR" dirty="0" err="1" smtClean="0"/>
              <a:t>Spin</a:t>
            </a:r>
            <a:r>
              <a:rPr lang="hr-HR" dirty="0" smtClean="0"/>
              <a:t>-off: KBSD-</a:t>
            </a:r>
            <a:r>
              <a:rPr lang="hr-HR" dirty="0" err="1" smtClean="0"/>
              <a:t>Atos</a:t>
            </a:r>
            <a:r>
              <a:rPr lang="hr-HR" dirty="0" smtClean="0"/>
              <a:t>, Zadar-ENT, Pula-IN2?</a:t>
            </a:r>
          </a:p>
          <a:p>
            <a:pPr lvl="0"/>
            <a:r>
              <a:rPr lang="hr-HR" dirty="0" smtClean="0"/>
              <a:t>Shared </a:t>
            </a:r>
            <a:r>
              <a:rPr lang="hr-HR" dirty="0" err="1" smtClean="0"/>
              <a:t>services</a:t>
            </a:r>
            <a:r>
              <a:rPr lang="hr-HR" dirty="0" smtClean="0"/>
              <a:t>: BAZIS, </a:t>
            </a:r>
            <a:r>
              <a:rPr lang="hr-HR" dirty="0" err="1" smtClean="0"/>
              <a:t>KAGes</a:t>
            </a:r>
            <a:endParaRPr lang="hr-HR" dirty="0" smtClean="0"/>
          </a:p>
          <a:p>
            <a:r>
              <a:rPr lang="hr-HR" dirty="0" smtClean="0"/>
              <a:t> </a:t>
            </a:r>
          </a:p>
          <a:p>
            <a:r>
              <a:rPr lang="hr-HR" dirty="0" smtClean="0"/>
              <a:t>Pokazujem rasprostranjenost dokumentima o tome na Google, te dajem:</a:t>
            </a:r>
          </a:p>
          <a:p>
            <a:pPr lvl="0"/>
            <a:r>
              <a:rPr lang="hr-HR" dirty="0" smtClean="0"/>
              <a:t>Definicije,</a:t>
            </a:r>
          </a:p>
          <a:p>
            <a:pPr lvl="0"/>
            <a:r>
              <a:rPr lang="hr-HR" dirty="0" smtClean="0"/>
              <a:t>Konzultanti (</a:t>
            </a:r>
            <a:r>
              <a:rPr lang="hr-HR" dirty="0" err="1" smtClean="0"/>
              <a:t>kpmg</a:t>
            </a:r>
            <a:r>
              <a:rPr lang="hr-HR" dirty="0" smtClean="0"/>
              <a:t>, </a:t>
            </a:r>
            <a:r>
              <a:rPr lang="hr-HR" dirty="0" err="1" smtClean="0"/>
              <a:t>deloitte</a:t>
            </a:r>
            <a:r>
              <a:rPr lang="hr-HR" dirty="0" smtClean="0"/>
              <a:t>, </a:t>
            </a:r>
            <a:r>
              <a:rPr lang="hr-HR" dirty="0" err="1" smtClean="0"/>
              <a:t>pwc</a:t>
            </a:r>
            <a:r>
              <a:rPr lang="hr-HR" dirty="0" smtClean="0"/>
              <a:t>, </a:t>
            </a:r>
            <a:r>
              <a:rPr lang="hr-HR" dirty="0" err="1" smtClean="0"/>
              <a:t>gartner</a:t>
            </a:r>
            <a:r>
              <a:rPr lang="hr-HR" dirty="0" smtClean="0"/>
              <a:t>) vlastita iskustva (, JPP za </a:t>
            </a:r>
            <a:r>
              <a:rPr lang="hr-HR" dirty="0" err="1" smtClean="0"/>
              <a:t>telco</a:t>
            </a:r>
            <a:r>
              <a:rPr lang="hr-HR" dirty="0" smtClean="0"/>
              <a:t> i </a:t>
            </a:r>
            <a:r>
              <a:rPr lang="hr-HR" dirty="0" err="1" smtClean="0"/>
              <a:t>print</a:t>
            </a:r>
            <a:r>
              <a:rPr lang="hr-HR" dirty="0" smtClean="0"/>
              <a:t> management).</a:t>
            </a:r>
          </a:p>
          <a:p>
            <a:pPr lvl="0"/>
            <a:r>
              <a:rPr lang="hr-HR" dirty="0" err="1" smtClean="0"/>
              <a:t>Swot</a:t>
            </a:r>
            <a:r>
              <a:rPr lang="hr-HR" dirty="0" smtClean="0"/>
              <a:t> ili pro/</a:t>
            </a:r>
            <a:r>
              <a:rPr lang="hr-HR" dirty="0" err="1" smtClean="0"/>
              <a:t>con</a:t>
            </a:r>
            <a:r>
              <a:rPr lang="hr-HR" dirty="0" smtClean="0"/>
              <a:t> za svaki model, varijante modela, kombinacije modela, redoslijed (npr sada bolnice nemaju kapaciteta)</a:t>
            </a:r>
            <a:r>
              <a:rPr lang="hr-HR" dirty="0" err="1" smtClean="0"/>
              <a:t>..</a:t>
            </a:r>
            <a:r>
              <a:rPr lang="hr-HR" dirty="0" smtClean="0"/>
              <a:t>.</a:t>
            </a:r>
          </a:p>
          <a:p>
            <a:pPr marL="787097" indent="-787097" eaLnBrk="1" hangingPunct="1"/>
            <a:endParaRPr lang="hr-H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3</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Anketa za Deklaraciju, koristi je i Strategija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4</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5</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Nizak inovacijski kapacitet,</a:t>
            </a:r>
            <a:r>
              <a:rPr lang="hr-HR" baseline="0" dirty="0" smtClean="0"/>
              <a:t> KBC Zagreb inovacijska anketa</a:t>
            </a:r>
            <a:r>
              <a:rPr lang="hr-HR" baseline="0" dirty="0" smtClean="0"/>
              <a:t>!</a:t>
            </a:r>
          </a:p>
          <a:p>
            <a:pPr marL="787097" indent="-787097" eaLnBrk="1" hangingPunct="1"/>
            <a:r>
              <a:rPr lang="hr-HR" baseline="0" dirty="0" smtClean="0"/>
              <a:t>SMS pozivanje pacijenata pokazuje 61,5% uštede, sveukupno oko 30.000 kn/</a:t>
            </a:r>
            <a:r>
              <a:rPr lang="hr-HR" baseline="0" dirty="0" err="1" smtClean="0"/>
              <a:t>mj</a:t>
            </a:r>
            <a:r>
              <a:rPr lang="hr-HR" baseline="0" dirty="0" smtClean="0"/>
              <a:t>, što donosi </a:t>
            </a:r>
            <a:r>
              <a:rPr lang="hr-HR" baseline="0" dirty="0" err="1" smtClean="0"/>
              <a:t>payback</a:t>
            </a:r>
            <a:r>
              <a:rPr lang="hr-HR" baseline="0" dirty="0" smtClean="0"/>
              <a:t> za manje od 6 mjeseci. Ipak se s odlukom i nakon uspješnog pilota koji je dokazao </a:t>
            </a:r>
            <a:r>
              <a:rPr lang="hr-HR" baseline="0" dirty="0" err="1" smtClean="0"/>
              <a:t>feasibility</a:t>
            </a:r>
            <a:r>
              <a:rPr lang="hr-HR" baseline="0" dirty="0" smtClean="0"/>
              <a:t> </a:t>
            </a:r>
            <a:r>
              <a:rPr lang="hr-HR" baseline="0" smtClean="0"/>
              <a:t>i isplativost čeka </a:t>
            </a:r>
            <a:r>
              <a:rPr lang="hr-HR" baseline="0" dirty="0" smtClean="0"/>
              <a:t>mjesecima!</a:t>
            </a:r>
            <a:endParaRPr lang="hr-H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6</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7</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endParaRPr lang="hr-H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8</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U varijantama</a:t>
            </a:r>
            <a:r>
              <a:rPr lang="hr-HR" baseline="0" dirty="0" smtClean="0"/>
              <a:t> raspraviti slične aktivnosti kao što je </a:t>
            </a:r>
            <a:r>
              <a:rPr lang="hr-HR" dirty="0" smtClean="0"/>
              <a:t>Prodaja SW iz KBSD,</a:t>
            </a:r>
            <a:r>
              <a:rPr lang="hr-HR" baseline="0" dirty="0" smtClean="0"/>
              <a:t> Zadar, (Pula?).</a:t>
            </a:r>
          </a:p>
          <a:p>
            <a:pPr marL="787097" indent="-787097" eaLnBrk="1" hangingPunct="1"/>
            <a:r>
              <a:rPr lang="hr-HR" baseline="0" dirty="0" smtClean="0"/>
              <a:t>Primjer </a:t>
            </a:r>
            <a:r>
              <a:rPr lang="hr-HR" baseline="0" dirty="0" err="1" smtClean="0"/>
              <a:t>Compfab</a:t>
            </a:r>
            <a:r>
              <a:rPr lang="hr-HR" baseline="0" dirty="0" smtClean="0"/>
              <a:t> iz ABB!</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F717156-2F05-4F9D-9E93-D6F8B8D305CA}" type="slidenum">
              <a:rPr lang="en-US" smtClean="0"/>
              <a:pPr/>
              <a:t>9</a:t>
            </a:fld>
            <a:endParaRPr lang="en-US" smtClean="0"/>
          </a:p>
        </p:txBody>
      </p:sp>
      <p:sp>
        <p:nvSpPr>
          <p:cNvPr id="14339" name="Rectangle 2"/>
          <p:cNvSpPr>
            <a:spLocks noGrp="1" noRot="1" noChangeAspect="1" noChangeArrowheads="1" noTextEdit="1"/>
          </p:cNvSpPr>
          <p:nvPr>
            <p:ph type="sldImg"/>
          </p:nvPr>
        </p:nvSpPr>
        <p:spPr>
          <a:xfrm>
            <a:off x="896938" y="731838"/>
            <a:ext cx="4875212" cy="3657600"/>
          </a:xfrm>
          <a:ln/>
        </p:spPr>
      </p:sp>
      <p:sp>
        <p:nvSpPr>
          <p:cNvPr id="14340" name="Rectangle 3"/>
          <p:cNvSpPr>
            <a:spLocks noGrp="1" noChangeArrowheads="1"/>
          </p:cNvSpPr>
          <p:nvPr>
            <p:ph type="body" idx="1"/>
          </p:nvPr>
        </p:nvSpPr>
        <p:spPr>
          <a:xfrm>
            <a:off x="364448" y="4631947"/>
            <a:ext cx="6010279" cy="4390212"/>
          </a:xfrm>
          <a:noFill/>
          <a:ln/>
        </p:spPr>
        <p:txBody>
          <a:bodyPr/>
          <a:lstStyle/>
          <a:p>
            <a:pPr marL="787097" indent="-787097" eaLnBrk="1" hangingPunct="1"/>
            <a:r>
              <a:rPr lang="hr-HR" dirty="0" smtClean="0"/>
              <a:t>Učinkovitost javnog sektora: </a:t>
            </a:r>
            <a:r>
              <a:rPr lang="hr-HR" dirty="0" err="1" smtClean="0"/>
              <a:t>spin</a:t>
            </a:r>
            <a:r>
              <a:rPr lang="hr-HR" baseline="0" dirty="0" smtClean="0"/>
              <a:t> “Država je loš gospodar!”. </a:t>
            </a:r>
            <a:r>
              <a:rPr lang="hr-HR" baseline="0" dirty="0" err="1" smtClean="0"/>
              <a:t>Kkao</a:t>
            </a:r>
            <a:r>
              <a:rPr lang="hr-HR" baseline="0" dirty="0" smtClean="0"/>
              <a:t> onda država </a:t>
            </a:r>
            <a:r>
              <a:rPr lang="hr-HR" baseline="0" dirty="0" err="1" smtClean="0"/>
              <a:t>goispodari</a:t>
            </a:r>
            <a:r>
              <a:rPr lang="hr-HR" baseline="0" dirty="0" smtClean="0"/>
              <a:t> samom sobom?</a:t>
            </a:r>
          </a:p>
          <a:p>
            <a:pPr marL="787097" indent="-787097" eaLnBrk="1" hangingPunct="1"/>
            <a:endParaRPr lang="hr-HR" baseline="0" dirty="0" smtClean="0"/>
          </a:p>
          <a:p>
            <a:pPr marL="787097" indent="-787097" eaLnBrk="1" hangingPunct="1"/>
            <a:r>
              <a:rPr lang="hr-HR" baseline="0" dirty="0" smtClean="0"/>
              <a:t>Provokacija s jedinom državnom firmom koja u jednom svojem dijelu uistinu profesionalno upravlja: Croatia Airlines!</a:t>
            </a:r>
          </a:p>
          <a:p>
            <a:pPr marL="787097" indent="-787097" eaLnBrk="1" hangingPunct="1"/>
            <a:r>
              <a:rPr lang="hr-HR" baseline="0" dirty="0" smtClean="0"/>
              <a:t>Zašto: avionima upravljaju PILOTI!</a:t>
            </a:r>
          </a:p>
          <a:p>
            <a:pPr marL="787097" indent="-787097" eaLnBrk="1" hangingPunct="1"/>
            <a:endParaRPr lang="hr-HR" baseline="0" dirty="0" smtClean="0"/>
          </a:p>
          <a:p>
            <a:r>
              <a:rPr lang="hr-HR" baseline="0" dirty="0" smtClean="0"/>
              <a:t>PWC (</a:t>
            </a:r>
            <a:r>
              <a:rPr lang="en-US" sz="1200" kern="1200" baseline="0" dirty="0" smtClean="0">
                <a:solidFill>
                  <a:schemeClr val="tx1"/>
                </a:solidFill>
                <a:latin typeface="Arial" charset="0"/>
                <a:ea typeface="+mn-ea"/>
                <a:cs typeface="+mn-cs"/>
              </a:rPr>
              <a:t>Build and Beyond: The (r)evolution of healthcare PPPs</a:t>
            </a:r>
            <a:r>
              <a:rPr lang="hr-HR" sz="1200" kern="1200" baseline="0" dirty="0" smtClean="0">
                <a:solidFill>
                  <a:schemeClr val="tx1"/>
                </a:solidFill>
                <a:latin typeface="Arial" charset="0"/>
                <a:ea typeface="+mn-ea"/>
                <a:cs typeface="+mn-cs"/>
              </a:rPr>
              <a:t>, </a:t>
            </a:r>
            <a:r>
              <a:rPr lang="hr-HR" sz="1200" kern="1200" baseline="0" dirty="0" err="1" smtClean="0">
                <a:solidFill>
                  <a:schemeClr val="tx1"/>
                </a:solidFill>
                <a:latin typeface="Arial" charset="0"/>
                <a:ea typeface="+mn-ea"/>
                <a:cs typeface="+mn-cs"/>
              </a:rPr>
              <a:t>Dec</a:t>
            </a:r>
            <a:r>
              <a:rPr lang="hr-HR" sz="1200" kern="1200" baseline="0" dirty="0" smtClean="0">
                <a:solidFill>
                  <a:schemeClr val="tx1"/>
                </a:solidFill>
                <a:latin typeface="Arial" charset="0"/>
                <a:ea typeface="+mn-ea"/>
                <a:cs typeface="+mn-cs"/>
              </a:rPr>
              <a:t>. 2011</a:t>
            </a:r>
            <a:r>
              <a:rPr lang="hr-HR" baseline="0" dirty="0" smtClean="0"/>
              <a:t>): “</a:t>
            </a:r>
            <a:r>
              <a:rPr lang="en-US" sz="1200" kern="1200" baseline="0" dirty="0" smtClean="0">
                <a:solidFill>
                  <a:schemeClr val="tx1"/>
                </a:solidFill>
                <a:latin typeface="Arial" charset="0"/>
                <a:ea typeface="+mn-ea"/>
                <a:cs typeface="+mn-cs"/>
              </a:rPr>
              <a:t>Competition and later reductions</a:t>
            </a:r>
            <a:r>
              <a:rPr lang="hr-HR" sz="1200" kern="1200" baseline="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in government payments are then used to generate long-term savings</a:t>
            </a:r>
            <a:r>
              <a:rPr lang="hr-HR" sz="1200" kern="1200" baseline="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and improve quality.</a:t>
            </a:r>
            <a:r>
              <a:rPr lang="hr-HR" sz="1200" kern="1200" baseline="0" dirty="0" smtClean="0">
                <a:solidFill>
                  <a:schemeClr val="tx1"/>
                </a:solidFill>
                <a:latin typeface="Arial" charset="0"/>
                <a:ea typeface="+mn-ea"/>
                <a:cs typeface="+mn-cs"/>
              </a:rPr>
              <a:t>”</a:t>
            </a:r>
            <a:endParaRPr lang="hr-HR"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2008_0325_165610AA"/>
          <p:cNvPicPr>
            <a:picLocks noChangeAspect="1" noChangeArrowheads="1"/>
          </p:cNvPicPr>
          <p:nvPr userDrawn="1"/>
        </p:nvPicPr>
        <p:blipFill>
          <a:blip r:embed="rId2">
            <a:lum bright="14000"/>
          </a:blip>
          <a:srcRect/>
          <a:stretch>
            <a:fillRect/>
          </a:stretch>
        </p:blipFill>
        <p:spPr bwMode="auto">
          <a:xfrm>
            <a:off x="0" y="-26988"/>
            <a:ext cx="9180513" cy="6884988"/>
          </a:xfrm>
          <a:prstGeom prst="rect">
            <a:avLst/>
          </a:prstGeom>
          <a:noFill/>
          <a:ln w="9525">
            <a:noFill/>
            <a:miter lim="800000"/>
            <a:headEnd/>
            <a:tailEnd/>
          </a:ln>
        </p:spPr>
      </p:pic>
      <p:sp>
        <p:nvSpPr>
          <p:cNvPr id="5"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ftr" sz="quarter" idx="10"/>
          </p:nvPr>
        </p:nvSpPr>
        <p:spPr>
          <a:xfrm>
            <a:off x="2786051" y="6371606"/>
            <a:ext cx="5857915" cy="476250"/>
          </a:xfrm>
        </p:spPr>
        <p:txBody>
          <a:bodyPr/>
          <a:lstStyle>
            <a:lvl1pPr>
              <a:defRPr>
                <a:solidFill>
                  <a:schemeClr val="accent4">
                    <a:lumMod val="25000"/>
                  </a:schemeClr>
                </a:solidFill>
              </a:defRPr>
            </a:lvl1pPr>
          </a:lstStyle>
          <a:p>
            <a:pPr>
              <a:defRPr/>
            </a:pPr>
            <a:r>
              <a:rPr lang="vi-VN" dirty="0" smtClean="0"/>
              <a:t>Mađarić: Novi poslovni i organizacijski modeli IT službi u zdravstvu</a:t>
            </a:r>
            <a:endParaRPr lang="en-US" dirty="0"/>
          </a:p>
        </p:txBody>
      </p:sp>
      <p:sp>
        <p:nvSpPr>
          <p:cNvPr id="7" name="Rectangle 6"/>
          <p:cNvSpPr>
            <a:spLocks noGrp="1" noChangeArrowheads="1"/>
          </p:cNvSpPr>
          <p:nvPr>
            <p:ph type="sldNum" sz="quarter" idx="11"/>
          </p:nvPr>
        </p:nvSpPr>
        <p:spPr>
          <a:xfrm>
            <a:off x="7010432" y="6407150"/>
            <a:ext cx="2133600" cy="476250"/>
          </a:xfrm>
        </p:spPr>
        <p:txBody>
          <a:bodyPr/>
          <a:lstStyle>
            <a:lvl1pPr>
              <a:defRPr>
                <a:solidFill>
                  <a:schemeClr val="accent4">
                    <a:lumMod val="25000"/>
                  </a:schemeClr>
                </a:solidFill>
              </a:defRPr>
            </a:lvl1pPr>
          </a:lstStyle>
          <a:p>
            <a:pPr>
              <a:defRPr/>
            </a:pPr>
            <a:fld id="{0FDA8457-11AF-4491-95F9-6B5B36072F88}" type="slidenum">
              <a:rPr lang="en-US" smtClean="0"/>
              <a:pPr>
                <a:defRPr/>
              </a:pPr>
              <a:t>‹#›</a:t>
            </a:fld>
            <a:r>
              <a:rPr lang="hr-HR" dirty="0" smtClean="0"/>
              <a:t>/18</a:t>
            </a:r>
            <a:endParaRPr lang="en-US" dirty="0"/>
          </a:p>
        </p:txBody>
      </p:sp>
      <p:sp>
        <p:nvSpPr>
          <p:cNvPr id="8" name="Rectangle 7"/>
          <p:cNvSpPr>
            <a:spLocks noGrp="1" noChangeArrowheads="1"/>
          </p:cNvSpPr>
          <p:nvPr>
            <p:ph type="dt" sz="quarter" idx="12"/>
          </p:nvPr>
        </p:nvSpPr>
        <p:spPr>
          <a:xfrm>
            <a:off x="-61930" y="6381774"/>
            <a:ext cx="3205170" cy="476250"/>
          </a:xfrm>
        </p:spPr>
        <p:txBody>
          <a:bodyPr/>
          <a:lstStyle>
            <a:lvl1pPr>
              <a:defRPr>
                <a:solidFill>
                  <a:schemeClr val="accent4">
                    <a:lumMod val="25000"/>
                  </a:schemeClr>
                </a:solidFill>
              </a:defRPr>
            </a:lvl1pPr>
          </a:lstStyle>
          <a:p>
            <a:pPr>
              <a:defRPr/>
            </a:pPr>
            <a:r>
              <a:rPr lang="sr-Latn-CS" smtClean="0"/>
              <a:t>HospITal days Tuhelj 15-16.11.2012.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ABFB27-DCCB-42B7-A20C-4D55E26FB4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D7F201-2350-4E9A-8A9C-936B20E94E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789C20-3E2B-43A9-A79E-1DAD812834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338B4C-68E6-4344-92E9-042523C8E8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8F32FC-5207-4409-9444-F6D68D430E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31DD7F-FD6C-4219-8F34-969D636C66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CE082C5-1099-4D7A-84AE-C66165CFD0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DE0F704-0BA7-4020-802E-1A015355A8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BADE7A-553C-46EC-84CE-77E4C38CAF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sr-Latn-CS" smtClean="0"/>
              <a:t>HospITal days Tuhelj 15-16.11.2012.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vi-VN" smtClean="0"/>
              <a:t>Mađarić: Novi poslovni i organizacijski modeli IT službi u zdravstvu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4DC99C-053C-4F37-99D5-832A52ABB7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C0C0C0"/>
                  </a:outerShdw>
                </a:effectLst>
                <a:latin typeface="Arial" charset="0"/>
              </a:defRPr>
            </a:lvl1pPr>
          </a:lstStyle>
          <a:p>
            <a:pPr>
              <a:defRPr/>
            </a:pPr>
            <a:r>
              <a:rPr lang="sr-Latn-CS" smtClean="0"/>
              <a:t>HospITal days Tuhelj 15-16.11.2012.</a:t>
            </a:r>
            <a:endParaRPr lang="en-US"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C0C0C0"/>
                  </a:outerShdw>
                </a:effectLst>
                <a:latin typeface="Arial" charset="0"/>
              </a:defRPr>
            </a:lvl1pPr>
          </a:lstStyle>
          <a:p>
            <a:pPr>
              <a:defRPr/>
            </a:pPr>
            <a:r>
              <a:rPr lang="vi-VN" smtClean="0"/>
              <a:t>Mađarić: Novi poslovni i organizacijski modeli IT službi u zdravstvu</a:t>
            </a:r>
            <a:endParaRPr lang="en-US"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charset="0"/>
              </a:defRPr>
            </a:lvl1pPr>
          </a:lstStyle>
          <a:p>
            <a:pPr>
              <a:defRPr/>
            </a:pPr>
            <a:fld id="{2A75895D-F486-4685-B578-910BBCDB547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1500174"/>
            <a:ext cx="9144000" cy="2016125"/>
          </a:xfrm>
        </p:spPr>
        <p:txBody>
          <a:bodyPr anchor="t" anchorCtr="0"/>
          <a:lstStyle/>
          <a:p>
            <a:pPr eaLnBrk="1" hangingPunct="1">
              <a:lnSpc>
                <a:spcPct val="120000"/>
              </a:lnSpc>
              <a:spcBef>
                <a:spcPct val="20000"/>
              </a:spcBef>
              <a:buClr>
                <a:schemeClr val="hlink"/>
              </a:buClr>
              <a:buSzPct val="120000"/>
              <a:defRPr/>
            </a:pPr>
            <a:r>
              <a:rPr lang="hr-HR" sz="2400" b="1" i="1" noProof="0" dirty="0" err="1" smtClean="0">
                <a:solidFill>
                  <a:srgbClr val="000000"/>
                </a:solidFill>
              </a:rPr>
              <a:t>hospITal</a:t>
            </a:r>
            <a:r>
              <a:rPr lang="hr-HR" sz="2400" b="1" i="1" noProof="0" dirty="0" smtClean="0">
                <a:solidFill>
                  <a:srgbClr val="000000"/>
                </a:solidFill>
              </a:rPr>
              <a:t> </a:t>
            </a:r>
            <a:r>
              <a:rPr lang="hr-HR" sz="2400" b="1" i="1" noProof="0" dirty="0" err="1" smtClean="0">
                <a:solidFill>
                  <a:srgbClr val="000000"/>
                </a:solidFill>
              </a:rPr>
              <a:t>days</a:t>
            </a:r>
            <a:r>
              <a:rPr lang="en-US" sz="2400" noProof="0" dirty="0" smtClean="0"/>
              <a:t/>
            </a:r>
            <a:br>
              <a:rPr lang="en-US" sz="2400" noProof="0" dirty="0" smtClean="0"/>
            </a:br>
            <a:r>
              <a:rPr lang="en-US" sz="3600" noProof="0" dirty="0" smtClean="0">
                <a:solidFill>
                  <a:srgbClr val="000000"/>
                </a:solidFill>
              </a:rPr>
              <a:t/>
            </a:r>
            <a:br>
              <a:rPr lang="en-US" sz="3600" noProof="0" dirty="0" smtClean="0">
                <a:solidFill>
                  <a:srgbClr val="000000"/>
                </a:solidFill>
              </a:rPr>
            </a:br>
            <a:r>
              <a:rPr lang="hr-HR" sz="3600" b="1" dirty="0" smtClean="0">
                <a:solidFill>
                  <a:srgbClr val="000000"/>
                </a:solidFill>
              </a:rPr>
              <a:t>Novi poslovni i organizacijski modeli IT službi u zdravstvu</a:t>
            </a:r>
            <a:endParaRPr lang="en-US" sz="2400" b="1" noProof="0" dirty="0" smtClean="0">
              <a:solidFill>
                <a:srgbClr val="000000"/>
              </a:solidFill>
            </a:endParaRPr>
          </a:p>
        </p:txBody>
      </p:sp>
      <p:sp>
        <p:nvSpPr>
          <p:cNvPr id="37891" name="Rectangle 3"/>
          <p:cNvSpPr>
            <a:spLocks noGrp="1" noChangeArrowheads="1"/>
          </p:cNvSpPr>
          <p:nvPr>
            <p:ph type="subTitle" idx="1"/>
          </p:nvPr>
        </p:nvSpPr>
        <p:spPr>
          <a:xfrm>
            <a:off x="107950" y="3962400"/>
            <a:ext cx="8496300" cy="1752600"/>
          </a:xfrm>
        </p:spPr>
        <p:txBody>
          <a:bodyPr/>
          <a:lstStyle/>
          <a:p>
            <a:pPr eaLnBrk="1" hangingPunct="1">
              <a:lnSpc>
                <a:spcPct val="90000"/>
              </a:lnSpc>
              <a:defRPr/>
            </a:pPr>
            <a:endParaRPr lang="en-US" sz="4000" b="1" dirty="0" smtClean="0">
              <a:solidFill>
                <a:srgbClr val="000000"/>
              </a:solidFill>
            </a:endParaRPr>
          </a:p>
          <a:p>
            <a:pPr eaLnBrk="1" hangingPunct="1">
              <a:lnSpc>
                <a:spcPct val="80000"/>
              </a:lnSpc>
              <a:defRPr/>
            </a:pPr>
            <a:endParaRPr lang="en-US" sz="4000" b="1" dirty="0" smtClean="0">
              <a:solidFill>
                <a:srgbClr val="000000"/>
              </a:solidFill>
            </a:endParaRPr>
          </a:p>
          <a:p>
            <a:pPr marL="1828800" lvl="4" indent="0" eaLnBrk="1" hangingPunct="1">
              <a:lnSpc>
                <a:spcPct val="80000"/>
              </a:lnSpc>
              <a:buFont typeface="Wingdings" pitchFamily="2" charset="2"/>
              <a:buNone/>
              <a:defRPr/>
            </a:pPr>
            <a:r>
              <a:rPr lang="hr-HR" sz="2800" b="1" dirty="0" smtClean="0">
                <a:solidFill>
                  <a:srgbClr val="000000"/>
                </a:solidFill>
              </a:rPr>
              <a:t>Dr.sc. M</a:t>
            </a:r>
            <a:r>
              <a:rPr lang="en-US" sz="2800" b="1" dirty="0" err="1" smtClean="0">
                <a:solidFill>
                  <a:srgbClr val="000000"/>
                </a:solidFill>
              </a:rPr>
              <a:t>iroslav</a:t>
            </a:r>
            <a:r>
              <a:rPr lang="en-US" sz="2800" b="1" dirty="0" smtClean="0">
                <a:solidFill>
                  <a:srgbClr val="000000"/>
                </a:solidFill>
              </a:rPr>
              <a:t> </a:t>
            </a:r>
            <a:r>
              <a:rPr lang="en-US" sz="2800" b="1" dirty="0" err="1" smtClean="0">
                <a:solidFill>
                  <a:srgbClr val="000000"/>
                </a:solidFill>
              </a:rPr>
              <a:t>Mađarić</a:t>
            </a:r>
            <a:endParaRPr lang="en-US" b="1" dirty="0" smtClean="0">
              <a:solidFill>
                <a:srgbClr val="000000"/>
              </a:solidFill>
            </a:endParaRPr>
          </a:p>
          <a:p>
            <a:pPr marL="1828800" lvl="4" indent="0" eaLnBrk="1" hangingPunct="1">
              <a:lnSpc>
                <a:spcPct val="80000"/>
              </a:lnSpc>
              <a:buFont typeface="Wingdings" pitchFamily="2" charset="2"/>
              <a:buNone/>
              <a:defRPr/>
            </a:pPr>
            <a:r>
              <a:rPr lang="hr-HR" b="1" dirty="0" smtClean="0">
                <a:solidFill>
                  <a:srgbClr val="000000"/>
                </a:solidFill>
              </a:rPr>
              <a:t>Klinički bolnički centar Zagreb </a:t>
            </a:r>
            <a:r>
              <a:rPr lang="en-US" b="1" dirty="0" smtClean="0">
                <a:solidFill>
                  <a:srgbClr val="000000"/>
                </a:solidFill>
              </a:rPr>
              <a:t>		</a:t>
            </a:r>
            <a:endParaRPr lang="hr-HR" b="1" dirty="0" smtClean="0">
              <a:solidFill>
                <a:srgbClr val="000000"/>
              </a:solidFill>
            </a:endParaRPr>
          </a:p>
          <a:p>
            <a:pPr marL="1828800" lvl="4" indent="0" eaLnBrk="1" hangingPunct="1">
              <a:lnSpc>
                <a:spcPct val="80000"/>
              </a:lnSpc>
              <a:buFont typeface="Wingdings" pitchFamily="2" charset="2"/>
              <a:buNone/>
              <a:defRPr/>
            </a:pPr>
            <a:r>
              <a:rPr lang="hr-HR" b="1" dirty="0" smtClean="0">
                <a:solidFill>
                  <a:srgbClr val="000000"/>
                </a:solidFill>
              </a:rPr>
              <a:t>Savjetnik ravnatelja za informatiku</a:t>
            </a:r>
          </a:p>
          <a:p>
            <a:pPr algn="l" eaLnBrk="1" hangingPunct="1">
              <a:lnSpc>
                <a:spcPct val="80000"/>
              </a:lnSpc>
              <a:defRPr/>
            </a:pPr>
            <a:r>
              <a:rPr lang="en-US" b="1" dirty="0" smtClean="0">
                <a:solidFill>
                  <a:srgbClr val="000000"/>
                </a:solidFill>
              </a:rPr>
              <a:t>      </a:t>
            </a:r>
            <a:endParaRPr lang="en-US" sz="4000" b="1" dirty="0" smtClean="0">
              <a:solidFill>
                <a:srgbClr val="000000"/>
              </a:solidFill>
            </a:endParaRPr>
          </a:p>
        </p:txBody>
      </p:sp>
      <p:pic>
        <p:nvPicPr>
          <p:cNvPr id="3077" name="Picture 6" descr="M"/>
          <p:cNvPicPr>
            <a:picLocks noChangeAspect="1" noChangeArrowheads="1"/>
          </p:cNvPicPr>
          <p:nvPr/>
        </p:nvPicPr>
        <p:blipFill>
          <a:blip r:embed="rId3"/>
          <a:srcRect/>
          <a:stretch>
            <a:fillRect/>
          </a:stretch>
        </p:blipFill>
        <p:spPr bwMode="auto">
          <a:xfrm>
            <a:off x="107950" y="4268788"/>
            <a:ext cx="1643063" cy="2232025"/>
          </a:xfrm>
          <a:prstGeom prst="rect">
            <a:avLst/>
          </a:prstGeom>
          <a:noFill/>
          <a:ln w="9525">
            <a:noFill/>
            <a:miter lim="800000"/>
            <a:headEnd/>
            <a:tailEnd/>
          </a:ln>
        </p:spPr>
      </p:pic>
      <p:pic>
        <p:nvPicPr>
          <p:cNvPr id="3078" name="Picture 13"/>
          <p:cNvPicPr>
            <a:picLocks noChangeAspect="1" noChangeArrowheads="1"/>
          </p:cNvPicPr>
          <p:nvPr/>
        </p:nvPicPr>
        <p:blipFill>
          <a:blip r:embed="rId4" cstate="print"/>
          <a:srcRect/>
          <a:stretch>
            <a:fillRect/>
          </a:stretch>
        </p:blipFill>
        <p:spPr bwMode="auto">
          <a:xfrm>
            <a:off x="7215206" y="0"/>
            <a:ext cx="1928794" cy="1152959"/>
          </a:xfrm>
          <a:prstGeom prst="rect">
            <a:avLst/>
          </a:prstGeom>
          <a:noFill/>
          <a:ln w="9525">
            <a:noFill/>
            <a:miter lim="800000"/>
            <a:headEnd/>
            <a:tailEnd/>
          </a:ln>
        </p:spPr>
      </p:pic>
      <p:sp>
        <p:nvSpPr>
          <p:cNvPr id="11" name="Date Placeholder 10"/>
          <p:cNvSpPr>
            <a:spLocks noGrp="1"/>
          </p:cNvSpPr>
          <p:nvPr>
            <p:ph type="dt" sz="quarter" idx="12"/>
          </p:nvPr>
        </p:nvSpPr>
        <p:spPr/>
        <p:txBody>
          <a:bodyPr/>
          <a:lstStyle/>
          <a:p>
            <a:pPr>
              <a:defRPr/>
            </a:pPr>
            <a:r>
              <a:rPr lang="sr-Latn-CS" smtClean="0"/>
              <a:t>HospITal days Tuhelj 15-16.11.2012.</a:t>
            </a:r>
            <a:endParaRPr lang="en-US" dirty="0"/>
          </a:p>
        </p:txBody>
      </p:sp>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2" name="Slide Number Placeholder 11"/>
          <p:cNvSpPr>
            <a:spLocks noGrp="1"/>
          </p:cNvSpPr>
          <p:nvPr>
            <p:ph type="sldNum" sz="quarter" idx="11"/>
          </p:nvPr>
        </p:nvSpPr>
        <p:spPr/>
        <p:txBody>
          <a:bodyPr/>
          <a:lstStyle/>
          <a:p>
            <a:pPr>
              <a:defRPr/>
            </a:pPr>
            <a:fld id="{0FDA8457-11AF-4491-95F9-6B5B36072F88}" type="slidenum">
              <a:rPr lang="en-US" smtClean="0"/>
              <a:pPr>
                <a:defRPr/>
              </a:pPr>
              <a:t>1</a:t>
            </a:fld>
            <a:r>
              <a:rPr lang="hr-HR" smtClean="0"/>
              <a:t>/18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24"/>
            <a:ext cx="6767513" cy="820738"/>
          </a:xfrm>
        </p:spPr>
        <p:txBody>
          <a:bodyPr anchor="t" anchorCtr="0"/>
          <a:lstStyle/>
          <a:p>
            <a:pPr algn="l" eaLnBrk="1" hangingPunct="1">
              <a:defRPr/>
            </a:pPr>
            <a:r>
              <a:rPr lang="hr-HR" sz="3600" b="1" dirty="0" smtClean="0">
                <a:solidFill>
                  <a:srgbClr val="000000"/>
                </a:solidFill>
              </a:rPr>
              <a:t>Shared </a:t>
            </a:r>
            <a:r>
              <a:rPr lang="hr-HR" sz="3600" b="1" dirty="0" err="1" smtClean="0">
                <a:solidFill>
                  <a:srgbClr val="000000"/>
                </a:solidFill>
              </a:rPr>
              <a:t>services</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1031894"/>
            <a:ext cx="9144000" cy="3540114"/>
          </a:xfrm>
        </p:spPr>
        <p:txBody>
          <a:bodyPr/>
          <a:lstStyle/>
          <a:p>
            <a:pPr marL="269875" lvl="1" indent="-269875">
              <a:spcBef>
                <a:spcPts val="600"/>
              </a:spcBef>
            </a:pPr>
            <a:r>
              <a:rPr lang="hr-HR" sz="2400" dirty="0" smtClean="0">
                <a:solidFill>
                  <a:srgbClr val="000000"/>
                </a:solidFill>
              </a:rPr>
              <a:t>Središnje davanje usluga cijeloj organizaciji od strane:</a:t>
            </a:r>
          </a:p>
          <a:p>
            <a:pPr marL="719138" lvl="1" indent="-269875">
              <a:spcBef>
                <a:spcPts val="600"/>
              </a:spcBef>
              <a:buFont typeface="Arial" pitchFamily="34" charset="0"/>
              <a:buChar char="•"/>
            </a:pPr>
            <a:r>
              <a:rPr lang="hr-HR" sz="2000" dirty="0" smtClean="0">
                <a:solidFill>
                  <a:srgbClr val="000000"/>
                </a:solidFill>
              </a:rPr>
              <a:t>dijela organizacije (SSO) ili od strane</a:t>
            </a:r>
          </a:p>
          <a:p>
            <a:pPr marL="719138" lvl="1" indent="-269875">
              <a:spcBef>
                <a:spcPts val="600"/>
              </a:spcBef>
              <a:buFont typeface="Arial" pitchFamily="34" charset="0"/>
              <a:buChar char="•"/>
            </a:pPr>
            <a:r>
              <a:rPr lang="hr-HR" sz="2000" dirty="0" smtClean="0">
                <a:solidFill>
                  <a:srgbClr val="000000"/>
                </a:solidFill>
              </a:rPr>
              <a:t>kooperativne strukture </a:t>
            </a:r>
          </a:p>
          <a:p>
            <a:pPr marL="719138" lvl="1" indent="-269875">
              <a:spcBef>
                <a:spcPts val="600"/>
              </a:spcBef>
              <a:buFont typeface="Arial" pitchFamily="34" charset="0"/>
              <a:buChar char="•"/>
            </a:pPr>
            <a:r>
              <a:rPr lang="hr-HR" sz="2000" dirty="0" smtClean="0">
                <a:solidFill>
                  <a:srgbClr val="000000"/>
                </a:solidFill>
              </a:rPr>
              <a:t>za više nezavisnih organizacija</a:t>
            </a:r>
          </a:p>
          <a:p>
            <a:pPr marL="269875" lvl="1" indent="-269875">
              <a:spcBef>
                <a:spcPts val="600"/>
              </a:spcBef>
            </a:pPr>
            <a:r>
              <a:rPr lang="hr-HR" sz="2400" dirty="0" err="1" smtClean="0">
                <a:solidFill>
                  <a:srgbClr val="000000"/>
                </a:solidFill>
              </a:rPr>
              <a:t>Deloitte</a:t>
            </a:r>
            <a:r>
              <a:rPr lang="hr-HR" sz="2400" dirty="0" smtClean="0">
                <a:solidFill>
                  <a:srgbClr val="000000"/>
                </a:solidFill>
              </a:rPr>
              <a:t> (“</a:t>
            </a:r>
            <a:r>
              <a:rPr lang="en-US" sz="2400" kern="1200" dirty="0" smtClean="0">
                <a:solidFill>
                  <a:srgbClr val="000000"/>
                </a:solidFill>
                <a:latin typeface="Arial" charset="0"/>
              </a:rPr>
              <a:t>Shared services for hospital systems</a:t>
            </a:r>
            <a:r>
              <a:rPr lang="hr-HR" sz="2400" kern="1200" dirty="0" smtClean="0">
                <a:solidFill>
                  <a:srgbClr val="000000"/>
                </a:solidFill>
                <a:latin typeface="Arial" charset="0"/>
              </a:rPr>
              <a:t>”, 2</a:t>
            </a:r>
            <a:r>
              <a:rPr lang="hr-HR" sz="2400" dirty="0" smtClean="0">
                <a:solidFill>
                  <a:srgbClr val="000000"/>
                </a:solidFill>
              </a:rPr>
              <a:t>009):</a:t>
            </a:r>
          </a:p>
          <a:p>
            <a:pPr marL="669925" lvl="2" indent="-269875">
              <a:spcBef>
                <a:spcPts val="600"/>
              </a:spcBef>
            </a:pPr>
            <a:r>
              <a:rPr lang="en-US" sz="2000" kern="1200" dirty="0" smtClean="0">
                <a:solidFill>
                  <a:srgbClr val="000000"/>
                </a:solidFill>
                <a:latin typeface="Arial" charset="0"/>
              </a:rPr>
              <a:t>Done well, the use of shared services can greatly help hospital systems in their efforts to </a:t>
            </a:r>
            <a:r>
              <a:rPr lang="en-US" sz="2000" u="sng" kern="1200" dirty="0" smtClean="0">
                <a:solidFill>
                  <a:srgbClr val="000000"/>
                </a:solidFill>
                <a:latin typeface="Arial" charset="0"/>
              </a:rPr>
              <a:t>navigate a challenging economic landscape </a:t>
            </a:r>
            <a:r>
              <a:rPr lang="en-US" sz="2000" kern="1200" dirty="0" smtClean="0">
                <a:solidFill>
                  <a:srgbClr val="000000"/>
                </a:solidFill>
                <a:latin typeface="Arial" charset="0"/>
              </a:rPr>
              <a:t>without forcing them to compromise the quality of patient care.</a:t>
            </a:r>
            <a:endParaRPr lang="hr-HR" sz="2000" dirty="0" smtClean="0">
              <a:solidFill>
                <a:srgbClr val="000000"/>
              </a:solidFill>
            </a:endParaRPr>
          </a:p>
          <a:p>
            <a:pPr marL="669925" lvl="2" indent="-269875">
              <a:spcBef>
                <a:spcPts val="600"/>
              </a:spcBef>
            </a:pPr>
            <a:r>
              <a:rPr lang="en-US" sz="2000" dirty="0" smtClean="0">
                <a:solidFill>
                  <a:srgbClr val="000000"/>
                </a:solidFill>
              </a:rPr>
              <a:t>Managing IT from a single centralized organization is usually </a:t>
            </a:r>
            <a:r>
              <a:rPr lang="en-US" sz="2000" u="sng" dirty="0" smtClean="0">
                <a:solidFill>
                  <a:srgbClr val="000000"/>
                </a:solidFill>
              </a:rPr>
              <a:t>far more economical</a:t>
            </a:r>
            <a:r>
              <a:rPr lang="en-US" sz="2000" dirty="0" smtClean="0">
                <a:solidFill>
                  <a:srgbClr val="000000"/>
                </a:solidFill>
              </a:rPr>
              <a:t> than maintaining multiple data centers, a diverse application portfolio, and in-house support organizations at each hospital. </a:t>
            </a:r>
            <a:endParaRPr lang="hr-HR" sz="2000" dirty="0" smtClean="0">
              <a:solidFill>
                <a:srgbClr val="000000"/>
              </a:solidFill>
            </a:endParaRPr>
          </a:p>
          <a:p>
            <a:pPr marL="269875" lvl="1" indent="-269875">
              <a:spcBef>
                <a:spcPts val="600"/>
              </a:spcBef>
            </a:pPr>
            <a:r>
              <a:rPr lang="hr-HR" sz="2400" b="1" dirty="0" err="1" smtClean="0">
                <a:solidFill>
                  <a:srgbClr val="000000"/>
                </a:solidFill>
              </a:rPr>
              <a:t>Pros</a:t>
            </a:r>
            <a:r>
              <a:rPr lang="hr-HR" sz="2400" dirty="0" smtClean="0">
                <a:solidFill>
                  <a:srgbClr val="000000"/>
                </a:solidFill>
              </a:rPr>
              <a:t>: 360° nezavisnost, ekspertiza prema dobavljačima, “economy of scale”, homogenost IT servisa, SRM </a:t>
            </a:r>
            <a:r>
              <a:rPr lang="hr-HR" sz="2400" dirty="0" smtClean="0">
                <a:solidFill>
                  <a:srgbClr val="000000"/>
                </a:solidFill>
                <a:sym typeface="Wingdings" pitchFamily="2" charset="2"/>
              </a:rPr>
              <a:t></a:t>
            </a:r>
            <a:endParaRPr lang="hr-HR" sz="2400" dirty="0" smtClean="0">
              <a:solidFill>
                <a:srgbClr val="000000"/>
              </a:solidFill>
            </a:endParaRPr>
          </a:p>
          <a:p>
            <a:pPr marL="269875" lvl="1" indent="-269875">
              <a:spcBef>
                <a:spcPts val="600"/>
              </a:spcBef>
            </a:pPr>
            <a:r>
              <a:rPr lang="hr-HR" sz="2400" b="1" dirty="0" err="1" smtClean="0">
                <a:solidFill>
                  <a:srgbClr val="000000"/>
                </a:solidFill>
              </a:rPr>
              <a:t>Cons</a:t>
            </a:r>
            <a:r>
              <a:rPr lang="hr-HR" sz="2400" dirty="0" smtClean="0">
                <a:solidFill>
                  <a:srgbClr val="000000"/>
                </a:solidFill>
              </a:rPr>
              <a:t>: </a:t>
            </a:r>
            <a:r>
              <a:rPr lang="hr-HR" sz="2400" dirty="0" err="1" smtClean="0">
                <a:solidFill>
                  <a:srgbClr val="000000"/>
                </a:solidFill>
              </a:rPr>
              <a:t>mindset</a:t>
            </a:r>
            <a:r>
              <a:rPr lang="hr-HR" sz="2400" dirty="0" smtClean="0">
                <a:solidFill>
                  <a:srgbClr val="000000"/>
                </a:solidFill>
              </a:rPr>
              <a:t> (spremnost na promjene)</a:t>
            </a:r>
            <a:endParaRPr lang="hr-HR" sz="200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pic>
        <p:nvPicPr>
          <p:cNvPr id="6151" name="Picture 7" descr="C:\Users\mmadjari\AppData\Local\Microsoft\Windows\Temporary Internet Files\Content.IE5\YHD2J7UK\MP910220975[1].jpg"/>
          <p:cNvPicPr>
            <a:picLocks noChangeAspect="1" noChangeArrowheads="1"/>
          </p:cNvPicPr>
          <p:nvPr/>
        </p:nvPicPr>
        <p:blipFill>
          <a:blip r:embed="rId3" cstate="print"/>
          <a:srcRect/>
          <a:stretch>
            <a:fillRect/>
          </a:stretch>
        </p:blipFill>
        <p:spPr bwMode="auto">
          <a:xfrm>
            <a:off x="8214659" y="0"/>
            <a:ext cx="929341" cy="928670"/>
          </a:xfrm>
          <a:prstGeom prst="rect">
            <a:avLst/>
          </a:prstGeom>
          <a:noFill/>
        </p:spPr>
      </p:pic>
      <p:sp>
        <p:nvSpPr>
          <p:cNvPr id="9" name="Slide Number Placeholder 8"/>
          <p:cNvSpPr>
            <a:spLocks noGrp="1"/>
          </p:cNvSpPr>
          <p:nvPr>
            <p:ph type="sldNum" sz="quarter" idx="11"/>
          </p:nvPr>
        </p:nvSpPr>
        <p:spPr/>
        <p:txBody>
          <a:bodyPr/>
          <a:lstStyle/>
          <a:p>
            <a:pPr>
              <a:defRPr/>
            </a:pPr>
            <a:fld id="{0FDA8457-11AF-4491-95F9-6B5B36072F88}" type="slidenum">
              <a:rPr lang="en-US" smtClean="0"/>
              <a:pPr>
                <a:defRPr/>
              </a:pPr>
              <a:t>10</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198">
                                            <p:txEl>
                                              <p:pRg st="5" end="5"/>
                                            </p:txEl>
                                          </p:spTgt>
                                        </p:tgtEl>
                                        <p:attrNameLst>
                                          <p:attrName>style.visibility</p:attrName>
                                        </p:attrNameLst>
                                      </p:cBhvr>
                                      <p:to>
                                        <p:strVal val="visible"/>
                                      </p:to>
                                    </p:set>
                                    <p:animEffect transition="in" filter="wipe(left)">
                                      <p:cBhvr>
                                        <p:cTn id="30" dur="500"/>
                                        <p:tgtEl>
                                          <p:spTgt spid="8198">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8198">
                                            <p:txEl>
                                              <p:pRg st="6" end="6"/>
                                            </p:txEl>
                                          </p:spTgt>
                                        </p:tgtEl>
                                        <p:attrNameLst>
                                          <p:attrName>style.visibility</p:attrName>
                                        </p:attrNameLst>
                                      </p:cBhvr>
                                      <p:to>
                                        <p:strVal val="visible"/>
                                      </p:to>
                                    </p:set>
                                    <p:animEffect transition="in" filter="wipe(left)">
                                      <p:cBhvr>
                                        <p:cTn id="33" dur="500"/>
                                        <p:tgtEl>
                                          <p:spTgt spid="8198">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198">
                                            <p:txEl>
                                              <p:pRg st="7" end="7"/>
                                            </p:txEl>
                                          </p:spTgt>
                                        </p:tgtEl>
                                        <p:attrNameLst>
                                          <p:attrName>style.visibility</p:attrName>
                                        </p:attrNameLst>
                                      </p:cBhvr>
                                      <p:to>
                                        <p:strVal val="visible"/>
                                      </p:to>
                                    </p:set>
                                    <p:animEffect transition="in" filter="wipe(left)">
                                      <p:cBhvr>
                                        <p:cTn id="38" dur="500"/>
                                        <p:tgtEl>
                                          <p:spTgt spid="8198">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198">
                                            <p:txEl>
                                              <p:pRg st="8" end="8"/>
                                            </p:txEl>
                                          </p:spTgt>
                                        </p:tgtEl>
                                        <p:attrNameLst>
                                          <p:attrName>style.visibility</p:attrName>
                                        </p:attrNameLst>
                                      </p:cBhvr>
                                      <p:to>
                                        <p:strVal val="visible"/>
                                      </p:to>
                                    </p:set>
                                    <p:animEffect transition="in" filter="wipe(left)">
                                      <p:cBhvr>
                                        <p:cTn id="43"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6382"/>
            <a:ext cx="7929587" cy="820738"/>
          </a:xfrm>
        </p:spPr>
        <p:txBody>
          <a:bodyPr anchor="t" anchorCtr="0"/>
          <a:lstStyle/>
          <a:p>
            <a:pPr marL="269875" lvl="1" indent="-269875">
              <a:spcBef>
                <a:spcPts val="600"/>
              </a:spcBef>
            </a:pPr>
            <a:r>
              <a:rPr lang="hr-HR" sz="2800" b="1" dirty="0" smtClean="0">
                <a:solidFill>
                  <a:srgbClr val="000000"/>
                </a:solidFill>
              </a:rPr>
              <a:t>Zamisliv Shared </a:t>
            </a:r>
            <a:r>
              <a:rPr lang="hr-HR" sz="2800" b="1" dirty="0" err="1" smtClean="0">
                <a:solidFill>
                  <a:srgbClr val="000000"/>
                </a:solidFill>
              </a:rPr>
              <a:t>Services</a:t>
            </a:r>
            <a:r>
              <a:rPr lang="hr-HR" sz="2800" b="1" dirty="0" smtClean="0">
                <a:solidFill>
                  <a:srgbClr val="000000"/>
                </a:solidFill>
              </a:rPr>
              <a:t> </a:t>
            </a:r>
            <a:r>
              <a:rPr lang="hr-HR" sz="2800" b="1" dirty="0" err="1" smtClean="0">
                <a:solidFill>
                  <a:srgbClr val="000000"/>
                </a:solidFill>
              </a:rPr>
              <a:t>scenario</a:t>
            </a:r>
            <a:r>
              <a:rPr lang="hr-HR" sz="2800" b="1" dirty="0" smtClean="0">
                <a:solidFill>
                  <a:srgbClr val="000000"/>
                </a:solidFill>
              </a:rPr>
              <a:t> u hrvatskom eZdravlju</a:t>
            </a:r>
          </a:p>
        </p:txBody>
      </p:sp>
      <p:sp>
        <p:nvSpPr>
          <p:cNvPr id="8198" name="Rectangle 6"/>
          <p:cNvSpPr>
            <a:spLocks noGrp="1" noChangeArrowheads="1"/>
          </p:cNvSpPr>
          <p:nvPr>
            <p:ph type="subTitle" idx="1"/>
          </p:nvPr>
        </p:nvSpPr>
        <p:spPr>
          <a:xfrm>
            <a:off x="-32" y="889018"/>
            <a:ext cx="9144000" cy="3540114"/>
          </a:xfrm>
        </p:spPr>
        <p:txBody>
          <a:bodyPr/>
          <a:lstStyle/>
          <a:p>
            <a:pPr marL="719138" lvl="1" indent="-269875">
              <a:spcBef>
                <a:spcPts val="600"/>
              </a:spcBef>
              <a:buFont typeface="Arial" pitchFamily="34" charset="0"/>
              <a:buChar char="•"/>
            </a:pPr>
            <a:r>
              <a:rPr lang="hr-HR" dirty="0" smtClean="0">
                <a:solidFill>
                  <a:srgbClr val="000000"/>
                </a:solidFill>
              </a:rPr>
              <a:t>Stvaranje zajedničke organizacije za eZdravlje</a:t>
            </a:r>
          </a:p>
          <a:p>
            <a:pPr marL="719138" lvl="1" indent="-269875">
              <a:spcBef>
                <a:spcPts val="600"/>
              </a:spcBef>
              <a:buFont typeface="Arial" pitchFamily="34" charset="0"/>
              <a:buChar char="•"/>
            </a:pPr>
            <a:r>
              <a:rPr lang="hr-HR" dirty="0" smtClean="0">
                <a:solidFill>
                  <a:srgbClr val="000000"/>
                </a:solidFill>
              </a:rPr>
              <a:t>Uvjeti u Deklaraciji AMZH: “financiranje, stručnost, nezavisnost”</a:t>
            </a:r>
          </a:p>
          <a:p>
            <a:pPr marL="719138" lvl="1" indent="-269875">
              <a:spcBef>
                <a:spcPts val="600"/>
              </a:spcBef>
              <a:buFont typeface="Arial" pitchFamily="34" charset="0"/>
              <a:buChar char="•"/>
            </a:pPr>
            <a:r>
              <a:rPr lang="hr-HR" dirty="0" smtClean="0">
                <a:solidFill>
                  <a:srgbClr val="000000"/>
                </a:solidFill>
              </a:rPr>
              <a:t>Dio postojećih 180 IT djelatnika iz bolnica i &gt;100 iz HZZO-a:</a:t>
            </a:r>
          </a:p>
          <a:p>
            <a:pPr marL="1119188" lvl="2" indent="-269875">
              <a:spcBef>
                <a:spcPts val="600"/>
              </a:spcBef>
              <a:buFont typeface="Arial" pitchFamily="34" charset="0"/>
              <a:buChar char="•"/>
            </a:pPr>
            <a:r>
              <a:rPr lang="hr-HR" dirty="0" smtClean="0">
                <a:solidFill>
                  <a:srgbClr val="000000"/>
                </a:solidFill>
              </a:rPr>
              <a:t>Uključiti u središnju instituciju </a:t>
            </a:r>
            <a:r>
              <a:rPr lang="hr-HR" dirty="0" err="1" smtClean="0">
                <a:solidFill>
                  <a:srgbClr val="000000"/>
                </a:solidFill>
              </a:rPr>
              <a:t>eZdravlja</a:t>
            </a:r>
            <a:r>
              <a:rPr lang="hr-HR" dirty="0" smtClean="0">
                <a:solidFill>
                  <a:srgbClr val="000000"/>
                </a:solidFill>
              </a:rPr>
              <a:t> (novu ili neku od postojećih koje se transformiraju).</a:t>
            </a:r>
          </a:p>
          <a:p>
            <a:pPr marL="1119188" lvl="2" indent="-269875">
              <a:spcBef>
                <a:spcPts val="600"/>
              </a:spcBef>
              <a:buFont typeface="Arial" pitchFamily="34" charset="0"/>
              <a:buChar char="•"/>
            </a:pPr>
            <a:r>
              <a:rPr lang="hr-HR" dirty="0" smtClean="0">
                <a:solidFill>
                  <a:srgbClr val="000000"/>
                </a:solidFill>
              </a:rPr>
              <a:t>Preostale IT djelatnike raspodijeliti na druge poslove u bolnicama</a:t>
            </a:r>
          </a:p>
          <a:p>
            <a:pPr marL="1119188" lvl="2" indent="-269875">
              <a:spcBef>
                <a:spcPts val="600"/>
              </a:spcBef>
              <a:buFont typeface="Arial" pitchFamily="34" charset="0"/>
              <a:buChar char="•"/>
            </a:pPr>
            <a:r>
              <a:rPr lang="hr-HR" dirty="0" smtClean="0">
                <a:solidFill>
                  <a:srgbClr val="000000"/>
                </a:solidFill>
              </a:rPr>
              <a:t>Lokalne poslove obavlja “IT domar” ili lokalna IT firma</a:t>
            </a:r>
          </a:p>
          <a:p>
            <a:pPr marL="719138" lvl="1" indent="-269875">
              <a:spcBef>
                <a:spcPts val="600"/>
              </a:spcBef>
              <a:buFont typeface="Arial" pitchFamily="34" charset="0"/>
              <a:buChar char="•"/>
            </a:pPr>
            <a:r>
              <a:rPr lang="hr-HR" dirty="0" smtClean="0">
                <a:solidFill>
                  <a:srgbClr val="000000"/>
                </a:solidFill>
              </a:rPr>
              <a:t>Blizak uzor: </a:t>
            </a:r>
            <a:r>
              <a:rPr lang="hr-HR" dirty="0" err="1" smtClean="0">
                <a:solidFill>
                  <a:srgbClr val="000000"/>
                </a:solidFill>
              </a:rPr>
              <a:t>Krankenanstaltenges.mbH</a:t>
            </a:r>
            <a:r>
              <a:rPr lang="hr-HR" dirty="0" smtClean="0">
                <a:solidFill>
                  <a:srgbClr val="000000"/>
                </a:solidFill>
              </a:rPr>
              <a:t>, </a:t>
            </a:r>
            <a:r>
              <a:rPr lang="hr-HR" dirty="0" err="1" smtClean="0">
                <a:solidFill>
                  <a:srgbClr val="000000"/>
                </a:solidFill>
              </a:rPr>
              <a:t>Graz</a:t>
            </a:r>
            <a:r>
              <a:rPr lang="hr-HR" dirty="0" smtClean="0">
                <a:solidFill>
                  <a:srgbClr val="000000"/>
                </a:solidFill>
              </a:rPr>
              <a:t>, Austrija (19 javnih bolnica u pokrajini Štajerskoj za oko 2.000.000 stanovnika)</a:t>
            </a: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pic>
        <p:nvPicPr>
          <p:cNvPr id="6151" name="Picture 7" descr="C:\Users\mmadjari\AppData\Local\Microsoft\Windows\Temporary Internet Files\Content.IE5\YHD2J7UK\MP910220975[1].jpg"/>
          <p:cNvPicPr>
            <a:picLocks noChangeAspect="1" noChangeArrowheads="1"/>
          </p:cNvPicPr>
          <p:nvPr/>
        </p:nvPicPr>
        <p:blipFill>
          <a:blip r:embed="rId3" cstate="print"/>
          <a:srcRect/>
          <a:stretch>
            <a:fillRect/>
          </a:stretch>
        </p:blipFill>
        <p:spPr bwMode="auto">
          <a:xfrm>
            <a:off x="8214659" y="0"/>
            <a:ext cx="929341" cy="928670"/>
          </a:xfrm>
          <a:prstGeom prst="rect">
            <a:avLst/>
          </a:prstGeom>
          <a:noFill/>
        </p:spPr>
      </p:pic>
      <p:sp>
        <p:nvSpPr>
          <p:cNvPr id="9" name="Slide Number Placeholder 8"/>
          <p:cNvSpPr>
            <a:spLocks noGrp="1"/>
          </p:cNvSpPr>
          <p:nvPr>
            <p:ph type="sldNum" sz="quarter" idx="11"/>
          </p:nvPr>
        </p:nvSpPr>
        <p:spPr/>
        <p:txBody>
          <a:bodyPr/>
          <a:lstStyle/>
          <a:p>
            <a:pPr>
              <a:defRPr/>
            </a:pPr>
            <a:fld id="{0FDA8457-11AF-4491-95F9-6B5B36072F88}" type="slidenum">
              <a:rPr lang="en-US" smtClean="0"/>
              <a:pPr>
                <a:defRPr/>
              </a:pPr>
              <a:t>11</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8">
                                            <p:txEl>
                                              <p:pRg st="3" end="3"/>
                                            </p:txEl>
                                          </p:spTgt>
                                        </p:tgtEl>
                                        <p:attrNameLst>
                                          <p:attrName>style.visibility</p:attrName>
                                        </p:attrNameLst>
                                      </p:cBhvr>
                                      <p:to>
                                        <p:strVal val="visible"/>
                                      </p:to>
                                    </p:set>
                                    <p:animEffect transition="in" filter="wipe(left)">
                                      <p:cBhvr>
                                        <p:cTn id="20" dur="500"/>
                                        <p:tgtEl>
                                          <p:spTgt spid="8198">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198">
                                            <p:txEl>
                                              <p:pRg st="4" end="4"/>
                                            </p:txEl>
                                          </p:spTgt>
                                        </p:tgtEl>
                                        <p:attrNameLst>
                                          <p:attrName>style.visibility</p:attrName>
                                        </p:attrNameLst>
                                      </p:cBhvr>
                                      <p:to>
                                        <p:strVal val="visible"/>
                                      </p:to>
                                    </p:set>
                                    <p:animEffect transition="in" filter="wipe(left)">
                                      <p:cBhvr>
                                        <p:cTn id="23" dur="500"/>
                                        <p:tgtEl>
                                          <p:spTgt spid="8198">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198">
                                            <p:txEl>
                                              <p:pRg st="5" end="5"/>
                                            </p:txEl>
                                          </p:spTgt>
                                        </p:tgtEl>
                                        <p:attrNameLst>
                                          <p:attrName>style.visibility</p:attrName>
                                        </p:attrNameLst>
                                      </p:cBhvr>
                                      <p:to>
                                        <p:strVal val="visible"/>
                                      </p:to>
                                    </p:set>
                                    <p:animEffect transition="in" filter="wipe(left)">
                                      <p:cBhvr>
                                        <p:cTn id="26" dur="500"/>
                                        <p:tgtEl>
                                          <p:spTgt spid="819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198">
                                            <p:txEl>
                                              <p:pRg st="6" end="6"/>
                                            </p:txEl>
                                          </p:spTgt>
                                        </p:tgtEl>
                                        <p:attrNameLst>
                                          <p:attrName>style.visibility</p:attrName>
                                        </p:attrNameLst>
                                      </p:cBhvr>
                                      <p:to>
                                        <p:strVal val="visible"/>
                                      </p:to>
                                    </p:set>
                                    <p:animEffect transition="in" filter="wipe(left)">
                                      <p:cBhvr>
                                        <p:cTn id="31" dur="500"/>
                                        <p:tgtEl>
                                          <p:spTgt spid="81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24"/>
            <a:ext cx="7572397" cy="820738"/>
          </a:xfrm>
        </p:spPr>
        <p:txBody>
          <a:bodyPr anchor="t" anchorCtr="0"/>
          <a:lstStyle/>
          <a:p>
            <a:pPr algn="l" eaLnBrk="1" hangingPunct="1">
              <a:defRPr/>
            </a:pPr>
            <a:r>
              <a:rPr lang="hr-HR" sz="3600" b="1" dirty="0" err="1" smtClean="0">
                <a:solidFill>
                  <a:srgbClr val="000000"/>
                </a:solidFill>
              </a:rPr>
              <a:t>Supplier</a:t>
            </a:r>
            <a:r>
              <a:rPr lang="hr-HR" sz="3600" b="1" dirty="0" smtClean="0">
                <a:solidFill>
                  <a:srgbClr val="000000"/>
                </a:solidFill>
              </a:rPr>
              <a:t> </a:t>
            </a:r>
            <a:r>
              <a:rPr lang="hr-HR" sz="3600" b="1" dirty="0" err="1" smtClean="0">
                <a:solidFill>
                  <a:srgbClr val="000000"/>
                </a:solidFill>
              </a:rPr>
              <a:t>Relation</a:t>
            </a:r>
            <a:r>
              <a:rPr lang="hr-HR" sz="3600" b="1" dirty="0" smtClean="0">
                <a:solidFill>
                  <a:srgbClr val="000000"/>
                </a:solidFill>
              </a:rPr>
              <a:t> Management</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714356"/>
            <a:ext cx="9144000" cy="3540114"/>
          </a:xfrm>
        </p:spPr>
        <p:txBody>
          <a:bodyPr/>
          <a:lstStyle/>
          <a:p>
            <a:pPr marL="269875" lvl="1" indent="-269875">
              <a:spcBef>
                <a:spcPts val="600"/>
              </a:spcBef>
            </a:pPr>
            <a:r>
              <a:rPr lang="hr-HR" sz="2400" dirty="0" smtClean="0">
                <a:solidFill>
                  <a:srgbClr val="000000"/>
                </a:solidFill>
              </a:rPr>
              <a:t>Shared </a:t>
            </a:r>
            <a:r>
              <a:rPr lang="hr-HR" sz="2400" dirty="0" err="1" smtClean="0">
                <a:solidFill>
                  <a:srgbClr val="000000"/>
                </a:solidFill>
              </a:rPr>
              <a:t>services</a:t>
            </a:r>
            <a:r>
              <a:rPr lang="hr-HR" sz="2400" dirty="0" smtClean="0">
                <a:solidFill>
                  <a:srgbClr val="000000"/>
                </a:solidFill>
              </a:rPr>
              <a:t> rješava jedan od nerješivih problema u </a:t>
            </a:r>
            <a:r>
              <a:rPr lang="hr-HR" sz="2400" dirty="0" err="1" smtClean="0">
                <a:solidFill>
                  <a:srgbClr val="000000"/>
                </a:solidFill>
              </a:rPr>
              <a:t>insourcing</a:t>
            </a:r>
            <a:r>
              <a:rPr lang="hr-HR" sz="2400" dirty="0" smtClean="0">
                <a:solidFill>
                  <a:srgbClr val="000000"/>
                </a:solidFill>
              </a:rPr>
              <a:t>-u – odnos s dobavljačima</a:t>
            </a:r>
          </a:p>
          <a:p>
            <a:pPr marL="269875" lvl="1" indent="-269875">
              <a:spcBef>
                <a:spcPts val="600"/>
              </a:spcBef>
            </a:pPr>
            <a:r>
              <a:rPr lang="hr-HR" sz="2400" dirty="0" smtClean="0">
                <a:solidFill>
                  <a:srgbClr val="000000"/>
                </a:solidFill>
              </a:rPr>
              <a:t>Zašto: jer SSO ima kapacitet i ekspertizu za partnerstvo</a:t>
            </a:r>
          </a:p>
          <a:p>
            <a:pPr marL="269875" lvl="1" indent="-269875">
              <a:spcBef>
                <a:spcPts val="600"/>
              </a:spcBef>
            </a:pPr>
            <a:r>
              <a:rPr lang="hr-HR" sz="2400" dirty="0" smtClean="0">
                <a:solidFill>
                  <a:srgbClr val="000000"/>
                </a:solidFill>
              </a:rPr>
              <a:t>Kupoprodajni </a:t>
            </a:r>
            <a:r>
              <a:rPr lang="hr-HR" sz="2400" dirty="0" smtClean="0">
                <a:solidFill>
                  <a:srgbClr val="000000"/>
                </a:solidFill>
                <a:sym typeface="Wingdings" pitchFamily="2" charset="2"/>
              </a:rPr>
              <a:t> partnerski odnos:</a:t>
            </a:r>
          </a:p>
          <a:p>
            <a:pPr marL="669925" lvl="2" indent="-269875">
              <a:spcBef>
                <a:spcPts val="600"/>
              </a:spcBef>
            </a:pPr>
            <a:r>
              <a:rPr lang="hr-HR" sz="2000" dirty="0" smtClean="0">
                <a:solidFill>
                  <a:srgbClr val="000000"/>
                </a:solidFill>
                <a:sym typeface="Wingdings" pitchFamily="2" charset="2"/>
              </a:rPr>
              <a:t>Kupoprodajni odnos je teško definirati u javnoj nabavi</a:t>
            </a:r>
            <a:endParaRPr lang="hr-HR" sz="1600" dirty="0" smtClean="0">
              <a:solidFill>
                <a:srgbClr val="000000"/>
              </a:solidFill>
            </a:endParaRPr>
          </a:p>
          <a:p>
            <a:pPr marL="669925" lvl="2" indent="-269875">
              <a:spcBef>
                <a:spcPts val="600"/>
              </a:spcBef>
            </a:pPr>
            <a:r>
              <a:rPr lang="hr-HR" sz="2000" dirty="0" smtClean="0">
                <a:solidFill>
                  <a:srgbClr val="000000"/>
                </a:solidFill>
                <a:sym typeface="Wingdings" pitchFamily="2" charset="2"/>
              </a:rPr>
              <a:t>Partnerstvo omogućuje povrat uloženog “procesnog znanja”</a:t>
            </a:r>
          </a:p>
          <a:p>
            <a:pPr marL="269875" lvl="1" indent="-269875">
              <a:spcBef>
                <a:spcPts val="600"/>
              </a:spcBef>
            </a:pPr>
            <a:r>
              <a:rPr lang="hr-HR" sz="2400" dirty="0" smtClean="0">
                <a:solidFill>
                  <a:srgbClr val="000000"/>
                </a:solidFill>
                <a:sym typeface="Wingdings" pitchFamily="2" charset="2"/>
              </a:rPr>
              <a:t>KBC Zagreb model: </a:t>
            </a:r>
          </a:p>
          <a:p>
            <a:pPr marL="669925" lvl="2" indent="-269875">
              <a:spcBef>
                <a:spcPts val="600"/>
              </a:spcBef>
            </a:pPr>
            <a:r>
              <a:rPr lang="hr-HR" sz="2000" dirty="0" smtClean="0">
                <a:solidFill>
                  <a:srgbClr val="000000"/>
                </a:solidFill>
                <a:sym typeface="Wingdings" pitchFamily="2" charset="2"/>
              </a:rPr>
              <a:t>povrat investicije u perfektivni “</a:t>
            </a:r>
            <a:r>
              <a:rPr lang="hr-HR" sz="2000" dirty="0" err="1" smtClean="0">
                <a:solidFill>
                  <a:srgbClr val="000000"/>
                </a:solidFill>
                <a:sym typeface="Wingdings" pitchFamily="2" charset="2"/>
              </a:rPr>
              <a:t>added</a:t>
            </a:r>
            <a:r>
              <a:rPr lang="hr-HR" sz="2000" dirty="0" smtClean="0">
                <a:solidFill>
                  <a:srgbClr val="000000"/>
                </a:solidFill>
                <a:sym typeface="Wingdings" pitchFamily="2" charset="2"/>
              </a:rPr>
              <a:t> </a:t>
            </a:r>
            <a:r>
              <a:rPr lang="hr-HR" sz="2000" dirty="0" err="1" smtClean="0">
                <a:solidFill>
                  <a:srgbClr val="000000"/>
                </a:solidFill>
                <a:sym typeface="Wingdings" pitchFamily="2" charset="2"/>
              </a:rPr>
              <a:t>value</a:t>
            </a:r>
            <a:r>
              <a:rPr lang="hr-HR" sz="2000" dirty="0" smtClean="0">
                <a:solidFill>
                  <a:srgbClr val="000000"/>
                </a:solidFill>
                <a:sym typeface="Wingdings" pitchFamily="2" charset="2"/>
              </a:rPr>
              <a:t>”</a:t>
            </a:r>
          </a:p>
          <a:p>
            <a:pPr marL="669925" lvl="2" indent="-269875">
              <a:spcBef>
                <a:spcPts val="600"/>
              </a:spcBef>
            </a:pPr>
            <a:r>
              <a:rPr lang="hr-HR" sz="2000" dirty="0" smtClean="0">
                <a:solidFill>
                  <a:srgbClr val="000000"/>
                </a:solidFill>
                <a:sym typeface="Wingdings" pitchFamily="2" charset="2"/>
              </a:rPr>
              <a:t>Kroz sudjelovanje u dobiti prodajom drugim korisnicima</a:t>
            </a:r>
          </a:p>
          <a:p>
            <a:pPr marL="669925" lvl="2" indent="-269875">
              <a:spcBef>
                <a:spcPts val="600"/>
              </a:spcBef>
            </a:pPr>
            <a:r>
              <a:rPr lang="hr-HR" sz="2000" dirty="0" smtClean="0">
                <a:solidFill>
                  <a:srgbClr val="000000"/>
                </a:solidFill>
                <a:sym typeface="Wingdings" pitchFamily="2" charset="2"/>
              </a:rPr>
              <a:t>Uvjeti:</a:t>
            </a:r>
          </a:p>
          <a:p>
            <a:pPr marL="1127125" lvl="3" indent="-269875">
              <a:spcBef>
                <a:spcPts val="600"/>
              </a:spcBef>
            </a:pPr>
            <a:r>
              <a:rPr lang="hr-HR" sz="1600" dirty="0" smtClean="0">
                <a:solidFill>
                  <a:srgbClr val="000000"/>
                </a:solidFill>
                <a:sym typeface="Wingdings" pitchFamily="2" charset="2"/>
              </a:rPr>
              <a:t>Kapacitet i ekspertiza (SSO &gt; KBC Zagreb)</a:t>
            </a:r>
          </a:p>
          <a:p>
            <a:pPr marL="1127125" lvl="3" indent="-269875">
              <a:spcBef>
                <a:spcPts val="600"/>
              </a:spcBef>
            </a:pPr>
            <a:r>
              <a:rPr lang="hr-HR" sz="1600" dirty="0" smtClean="0">
                <a:solidFill>
                  <a:srgbClr val="000000"/>
                </a:solidFill>
                <a:sym typeface="Wingdings" pitchFamily="2" charset="2"/>
              </a:rPr>
              <a:t>Odgovarajuća arhitektura SW rješenja</a:t>
            </a:r>
          </a:p>
          <a:p>
            <a:pPr marL="669925" lvl="2" indent="-269875">
              <a:spcBef>
                <a:spcPts val="600"/>
              </a:spcBef>
            </a:pPr>
            <a:r>
              <a:rPr lang="hr-HR" sz="2000" dirty="0" smtClean="0">
                <a:solidFill>
                  <a:srgbClr val="000000"/>
                </a:solidFill>
                <a:sym typeface="Wingdings" pitchFamily="2" charset="2"/>
              </a:rPr>
              <a:t>Primjeri: e-vizita, automatizacija dokumentacije, e-prehrana</a:t>
            </a:r>
          </a:p>
          <a:p>
            <a:pPr marL="669925" lvl="2" indent="-269875">
              <a:spcBef>
                <a:spcPts val="600"/>
              </a:spcBef>
            </a:pPr>
            <a:r>
              <a:rPr lang="hr-HR" sz="2000" dirty="0" smtClean="0">
                <a:solidFill>
                  <a:srgbClr val="000000"/>
                </a:solidFill>
                <a:sym typeface="Wingdings" pitchFamily="2" charset="2"/>
              </a:rPr>
              <a:t>Dodatni efekt: Podizanje inovacijskog potencijala zaposlenika</a:t>
            </a:r>
          </a:p>
          <a:p>
            <a:pPr marL="669925" lvl="2" indent="-269875">
              <a:spcBef>
                <a:spcPts val="600"/>
              </a:spcBef>
            </a:pPr>
            <a:r>
              <a:rPr lang="hr-HR" sz="2000" dirty="0" smtClean="0">
                <a:solidFill>
                  <a:srgbClr val="000000"/>
                </a:solidFill>
                <a:sym typeface="Wingdings" pitchFamily="2" charset="2"/>
              </a:rPr>
              <a:t>Mogući uzor: </a:t>
            </a:r>
            <a:r>
              <a:rPr lang="hr-HR" sz="2000" dirty="0" err="1" smtClean="0">
                <a:solidFill>
                  <a:srgbClr val="000000"/>
                </a:solidFill>
                <a:sym typeface="Wingdings" pitchFamily="2" charset="2"/>
              </a:rPr>
              <a:t>Cleveland</a:t>
            </a:r>
            <a:r>
              <a:rPr lang="hr-HR" sz="2000" dirty="0" smtClean="0">
                <a:solidFill>
                  <a:srgbClr val="000000"/>
                </a:solidFill>
                <a:sym typeface="Wingdings" pitchFamily="2" charset="2"/>
              </a:rPr>
              <a:t> </a:t>
            </a:r>
            <a:r>
              <a:rPr lang="hr-HR" sz="2000" dirty="0" err="1" smtClean="0">
                <a:solidFill>
                  <a:srgbClr val="000000"/>
                </a:solidFill>
                <a:sym typeface="Wingdings" pitchFamily="2" charset="2"/>
              </a:rPr>
              <a:t>Clinic</a:t>
            </a:r>
            <a:r>
              <a:rPr lang="hr-HR" sz="2000" dirty="0" smtClean="0">
                <a:solidFill>
                  <a:srgbClr val="000000"/>
                </a:solidFill>
                <a:sym typeface="Wingdings" pitchFamily="2" charset="2"/>
              </a:rPr>
              <a:t> </a:t>
            </a:r>
            <a:r>
              <a:rPr lang="hr-HR" sz="2000" dirty="0" err="1" smtClean="0">
                <a:solidFill>
                  <a:srgbClr val="000000"/>
                </a:solidFill>
                <a:sym typeface="Wingdings" pitchFamily="2" charset="2"/>
              </a:rPr>
              <a:t>Innovations</a:t>
            </a:r>
            <a:r>
              <a:rPr lang="hr-HR" sz="2000" dirty="0" smtClean="0">
                <a:solidFill>
                  <a:srgbClr val="000000"/>
                </a:solidFill>
                <a:sym typeface="Wingdings" pitchFamily="2" charset="2"/>
              </a:rPr>
              <a:t> ( </a:t>
            </a:r>
            <a:r>
              <a:rPr lang="hr-HR" sz="2000" dirty="0" err="1" smtClean="0">
                <a:solidFill>
                  <a:srgbClr val="000000"/>
                </a:solidFill>
                <a:sym typeface="Wingdings" pitchFamily="2" charset="2"/>
              </a:rPr>
              <a:t>spin</a:t>
            </a:r>
            <a:r>
              <a:rPr lang="hr-HR" sz="2000" dirty="0" smtClean="0">
                <a:solidFill>
                  <a:srgbClr val="000000"/>
                </a:solidFill>
                <a:sym typeface="Wingdings" pitchFamily="2" charset="2"/>
              </a:rPr>
              <a:t>-off, &gt;500 M$ </a:t>
            </a:r>
            <a:r>
              <a:rPr lang="hr-HR" sz="2000" dirty="0" err="1" smtClean="0">
                <a:solidFill>
                  <a:srgbClr val="000000"/>
                </a:solidFill>
                <a:sym typeface="Wingdings" pitchFamily="2" charset="2"/>
              </a:rPr>
              <a:t>invest</a:t>
            </a:r>
            <a:r>
              <a:rPr lang="hr-HR" sz="2000" dirty="0" smtClean="0">
                <a:solidFill>
                  <a:srgbClr val="000000"/>
                </a:solidFill>
                <a:sym typeface="Wingdings" pitchFamily="2" charset="2"/>
              </a:rPr>
              <a:t>.)</a:t>
            </a:r>
            <a:endParaRPr lang="hr-HR" dirty="0" smtClean="0">
              <a:solidFill>
                <a:srgbClr val="000000"/>
              </a:solidFill>
              <a:sym typeface="Wingdings" pitchFamily="2" charset="2"/>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dirty="0" smtClean="0"/>
              <a:t>Mađarić: Novi poslovni i organizacijski modeli IT službi u zdravstvu</a:t>
            </a:r>
            <a:endParaRPr lang="en-US" dirty="0"/>
          </a:p>
        </p:txBody>
      </p:sp>
      <p:pic>
        <p:nvPicPr>
          <p:cNvPr id="6151" name="Picture 7" descr="C:\Users\mmadjari\AppData\Local\Microsoft\Windows\Temporary Internet Files\Content.IE5\YHD2J7UK\MP910220975[1].jpg"/>
          <p:cNvPicPr>
            <a:picLocks noChangeAspect="1" noChangeArrowheads="1"/>
          </p:cNvPicPr>
          <p:nvPr/>
        </p:nvPicPr>
        <p:blipFill>
          <a:blip r:embed="rId3" cstate="print"/>
          <a:srcRect/>
          <a:stretch>
            <a:fillRect/>
          </a:stretch>
        </p:blipFill>
        <p:spPr bwMode="auto">
          <a:xfrm>
            <a:off x="8214659" y="0"/>
            <a:ext cx="929341" cy="928670"/>
          </a:xfrm>
          <a:prstGeom prst="rect">
            <a:avLst/>
          </a:prstGeom>
          <a:noFill/>
        </p:spPr>
      </p:pic>
      <p:sp>
        <p:nvSpPr>
          <p:cNvPr id="9" name="Slide Number Placeholder 8"/>
          <p:cNvSpPr>
            <a:spLocks noGrp="1"/>
          </p:cNvSpPr>
          <p:nvPr>
            <p:ph type="sldNum" sz="quarter" idx="11"/>
          </p:nvPr>
        </p:nvSpPr>
        <p:spPr/>
        <p:txBody>
          <a:bodyPr/>
          <a:lstStyle/>
          <a:p>
            <a:pPr>
              <a:defRPr/>
            </a:pPr>
            <a:fld id="{0FDA8457-11AF-4491-95F9-6B5B36072F88}" type="slidenum">
              <a:rPr lang="en-US" smtClean="0"/>
              <a:pPr>
                <a:defRPr/>
              </a:pPr>
              <a:t>12</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8">
                                            <p:txEl>
                                              <p:pRg st="3" end="3"/>
                                            </p:txEl>
                                          </p:spTgt>
                                        </p:tgtEl>
                                        <p:attrNameLst>
                                          <p:attrName>style.visibility</p:attrName>
                                        </p:attrNameLst>
                                      </p:cBhvr>
                                      <p:to>
                                        <p:strVal val="visible"/>
                                      </p:to>
                                    </p:set>
                                    <p:animEffect transition="in" filter="wipe(left)">
                                      <p:cBhvr>
                                        <p:cTn id="20" dur="500"/>
                                        <p:tgtEl>
                                          <p:spTgt spid="8198">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198">
                                            <p:txEl>
                                              <p:pRg st="4" end="4"/>
                                            </p:txEl>
                                          </p:spTgt>
                                        </p:tgtEl>
                                        <p:attrNameLst>
                                          <p:attrName>style.visibility</p:attrName>
                                        </p:attrNameLst>
                                      </p:cBhvr>
                                      <p:to>
                                        <p:strVal val="visible"/>
                                      </p:to>
                                    </p:set>
                                    <p:animEffect transition="in" filter="wipe(left)">
                                      <p:cBhvr>
                                        <p:cTn id="23" dur="500"/>
                                        <p:tgtEl>
                                          <p:spTgt spid="819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198">
                                            <p:txEl>
                                              <p:pRg st="5" end="5"/>
                                            </p:txEl>
                                          </p:spTgt>
                                        </p:tgtEl>
                                        <p:attrNameLst>
                                          <p:attrName>style.visibility</p:attrName>
                                        </p:attrNameLst>
                                      </p:cBhvr>
                                      <p:to>
                                        <p:strVal val="visible"/>
                                      </p:to>
                                    </p:set>
                                    <p:animEffect transition="in" filter="wipe(left)">
                                      <p:cBhvr>
                                        <p:cTn id="28" dur="500"/>
                                        <p:tgtEl>
                                          <p:spTgt spid="8198">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198">
                                            <p:txEl>
                                              <p:pRg st="6" end="6"/>
                                            </p:txEl>
                                          </p:spTgt>
                                        </p:tgtEl>
                                        <p:attrNameLst>
                                          <p:attrName>style.visibility</p:attrName>
                                        </p:attrNameLst>
                                      </p:cBhvr>
                                      <p:to>
                                        <p:strVal val="visible"/>
                                      </p:to>
                                    </p:set>
                                    <p:animEffect transition="in" filter="wipe(left)">
                                      <p:cBhvr>
                                        <p:cTn id="31" dur="500"/>
                                        <p:tgtEl>
                                          <p:spTgt spid="8198">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198">
                                            <p:txEl>
                                              <p:pRg st="7" end="7"/>
                                            </p:txEl>
                                          </p:spTgt>
                                        </p:tgtEl>
                                        <p:attrNameLst>
                                          <p:attrName>style.visibility</p:attrName>
                                        </p:attrNameLst>
                                      </p:cBhvr>
                                      <p:to>
                                        <p:strVal val="visible"/>
                                      </p:to>
                                    </p:set>
                                    <p:animEffect transition="in" filter="wipe(left)">
                                      <p:cBhvr>
                                        <p:cTn id="34" dur="500"/>
                                        <p:tgtEl>
                                          <p:spTgt spid="8198">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198">
                                            <p:txEl>
                                              <p:pRg st="8" end="8"/>
                                            </p:txEl>
                                          </p:spTgt>
                                        </p:tgtEl>
                                        <p:attrNameLst>
                                          <p:attrName>style.visibility</p:attrName>
                                        </p:attrNameLst>
                                      </p:cBhvr>
                                      <p:to>
                                        <p:strVal val="visible"/>
                                      </p:to>
                                    </p:set>
                                    <p:animEffect transition="in" filter="wipe(left)">
                                      <p:cBhvr>
                                        <p:cTn id="37" dur="500"/>
                                        <p:tgtEl>
                                          <p:spTgt spid="8198">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8198">
                                            <p:txEl>
                                              <p:pRg st="9" end="9"/>
                                            </p:txEl>
                                          </p:spTgt>
                                        </p:tgtEl>
                                        <p:attrNameLst>
                                          <p:attrName>style.visibility</p:attrName>
                                        </p:attrNameLst>
                                      </p:cBhvr>
                                      <p:to>
                                        <p:strVal val="visible"/>
                                      </p:to>
                                    </p:set>
                                    <p:animEffect transition="in" filter="wipe(left)">
                                      <p:cBhvr>
                                        <p:cTn id="40" dur="500"/>
                                        <p:tgtEl>
                                          <p:spTgt spid="8198">
                                            <p:txEl>
                                              <p:pRg st="9" end="9"/>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8198">
                                            <p:txEl>
                                              <p:pRg st="10" end="10"/>
                                            </p:txEl>
                                          </p:spTgt>
                                        </p:tgtEl>
                                        <p:attrNameLst>
                                          <p:attrName>style.visibility</p:attrName>
                                        </p:attrNameLst>
                                      </p:cBhvr>
                                      <p:to>
                                        <p:strVal val="visible"/>
                                      </p:to>
                                    </p:set>
                                    <p:animEffect transition="in" filter="wipe(left)">
                                      <p:cBhvr>
                                        <p:cTn id="43" dur="500"/>
                                        <p:tgtEl>
                                          <p:spTgt spid="8198">
                                            <p:txEl>
                                              <p:pRg st="10" end="10"/>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8198">
                                            <p:txEl>
                                              <p:pRg st="11" end="11"/>
                                            </p:txEl>
                                          </p:spTgt>
                                        </p:tgtEl>
                                        <p:attrNameLst>
                                          <p:attrName>style.visibility</p:attrName>
                                        </p:attrNameLst>
                                      </p:cBhvr>
                                      <p:to>
                                        <p:strVal val="visible"/>
                                      </p:to>
                                    </p:set>
                                    <p:animEffect transition="in" filter="wipe(left)">
                                      <p:cBhvr>
                                        <p:cTn id="46" dur="500"/>
                                        <p:tgtEl>
                                          <p:spTgt spid="8198">
                                            <p:txEl>
                                              <p:pRg st="11" end="11"/>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8198">
                                            <p:txEl>
                                              <p:pRg st="12" end="12"/>
                                            </p:txEl>
                                          </p:spTgt>
                                        </p:tgtEl>
                                        <p:attrNameLst>
                                          <p:attrName>style.visibility</p:attrName>
                                        </p:attrNameLst>
                                      </p:cBhvr>
                                      <p:to>
                                        <p:strVal val="visible"/>
                                      </p:to>
                                    </p:set>
                                    <p:animEffect transition="in" filter="wipe(left)">
                                      <p:cBhvr>
                                        <p:cTn id="49" dur="500"/>
                                        <p:tgtEl>
                                          <p:spTgt spid="8198">
                                            <p:txEl>
                                              <p:pRg st="12" end="12"/>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8198">
                                            <p:txEl>
                                              <p:pRg st="13" end="13"/>
                                            </p:txEl>
                                          </p:spTgt>
                                        </p:tgtEl>
                                        <p:attrNameLst>
                                          <p:attrName>style.visibility</p:attrName>
                                        </p:attrNameLst>
                                      </p:cBhvr>
                                      <p:to>
                                        <p:strVal val="visible"/>
                                      </p:to>
                                    </p:set>
                                    <p:animEffect transition="in" filter="wipe(left)">
                                      <p:cBhvr>
                                        <p:cTn id="52" dur="500"/>
                                        <p:tgtEl>
                                          <p:spTgt spid="819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200" b="1" dirty="0" smtClean="0">
                <a:solidFill>
                  <a:srgbClr val="000000"/>
                </a:solidFill>
              </a:rPr>
              <a:t>Da li resursi diferenciraju modele?</a:t>
            </a:r>
            <a:endParaRPr lang="en-US" sz="3200" b="1" noProof="0" dirty="0" smtClean="0">
              <a:solidFill>
                <a:srgbClr val="000000"/>
              </a:solidFill>
            </a:endParaRPr>
          </a:p>
        </p:txBody>
      </p:sp>
      <p:sp>
        <p:nvSpPr>
          <p:cNvPr id="8198" name="Rectangle 6"/>
          <p:cNvSpPr>
            <a:spLocks noGrp="1" noChangeArrowheads="1"/>
          </p:cNvSpPr>
          <p:nvPr>
            <p:ph type="subTitle" idx="1"/>
          </p:nvPr>
        </p:nvSpPr>
        <p:spPr>
          <a:xfrm>
            <a:off x="-32" y="1246208"/>
            <a:ext cx="9144000" cy="3540114"/>
          </a:xfrm>
        </p:spPr>
        <p:txBody>
          <a:bodyPr/>
          <a:lstStyle/>
          <a:p>
            <a:pPr marL="450850" lvl="1" indent="-450850">
              <a:spcBef>
                <a:spcPts val="600"/>
              </a:spcBef>
              <a:buClr>
                <a:schemeClr val="hlink"/>
              </a:buClr>
              <a:buSzPct val="120000"/>
              <a:buFont typeface="Arial" pitchFamily="34" charset="0"/>
              <a:buChar char="•"/>
            </a:pPr>
            <a:r>
              <a:rPr lang="hr-HR" sz="3000" dirty="0" smtClean="0">
                <a:solidFill>
                  <a:srgbClr val="000000"/>
                </a:solidFill>
                <a:ea typeface="+mn-ea"/>
                <a:cs typeface="+mn-cs"/>
              </a:rPr>
              <a:t>ICT benchmark u zdravstvu:</a:t>
            </a:r>
          </a:p>
          <a:p>
            <a:pPr marL="719138" lvl="1" indent="-269875">
              <a:spcBef>
                <a:spcPts val="600"/>
              </a:spcBef>
              <a:buFont typeface="Arial" pitchFamily="34" charset="0"/>
              <a:buChar char="•"/>
            </a:pPr>
            <a:r>
              <a:rPr lang="hr-HR" sz="2400" dirty="0" smtClean="0">
                <a:solidFill>
                  <a:srgbClr val="000000"/>
                </a:solidFill>
              </a:rPr>
              <a:t>Kadrovski resursi: Hrvatska 0,4% vs. </a:t>
            </a:r>
            <a:r>
              <a:rPr lang="hr-HR" sz="2400" dirty="0" err="1" smtClean="0">
                <a:solidFill>
                  <a:srgbClr val="000000"/>
                </a:solidFill>
              </a:rPr>
              <a:t>Gartner</a:t>
            </a:r>
            <a:r>
              <a:rPr lang="hr-HR" sz="2400" dirty="0" smtClean="0">
                <a:solidFill>
                  <a:srgbClr val="000000"/>
                </a:solidFill>
              </a:rPr>
              <a:t> 3%*</a:t>
            </a:r>
          </a:p>
          <a:p>
            <a:pPr marL="719138" lvl="1" indent="-269875">
              <a:spcBef>
                <a:spcPts val="600"/>
              </a:spcBef>
              <a:buFont typeface="Arial" pitchFamily="34" charset="0"/>
              <a:buChar char="•"/>
            </a:pPr>
            <a:r>
              <a:rPr lang="hr-HR" sz="2400" dirty="0" smtClean="0">
                <a:solidFill>
                  <a:srgbClr val="000000"/>
                </a:solidFill>
              </a:rPr>
              <a:t>Financijski resursi: Hrvatska 0,9% vs. </a:t>
            </a:r>
            <a:r>
              <a:rPr lang="hr-HR" sz="2400" dirty="0" err="1" smtClean="0">
                <a:solidFill>
                  <a:srgbClr val="000000"/>
                </a:solidFill>
              </a:rPr>
              <a:t>Gartner</a:t>
            </a:r>
            <a:r>
              <a:rPr lang="hr-HR" sz="2400" dirty="0" smtClean="0">
                <a:solidFill>
                  <a:srgbClr val="000000"/>
                </a:solidFill>
              </a:rPr>
              <a:t> 3,7%*</a:t>
            </a:r>
          </a:p>
          <a:p>
            <a:pPr marL="719138" lvl="1" indent="-269875">
              <a:spcBef>
                <a:spcPts val="600"/>
              </a:spcBef>
              <a:buFont typeface="Arial" pitchFamily="34" charset="0"/>
              <a:buChar char="•"/>
            </a:pPr>
            <a:r>
              <a:rPr lang="hr-HR" sz="2400" dirty="0" smtClean="0">
                <a:solidFill>
                  <a:srgbClr val="000000"/>
                </a:solidFill>
              </a:rPr>
              <a:t>Tipičan odgovor: “Svjetski benchmark ne vrijedi za Hrvatsku!”, “Uvažavajte naše specifičnosti!”</a:t>
            </a:r>
          </a:p>
          <a:p>
            <a:pPr marL="1119188" lvl="2" indent="-269875">
              <a:spcBef>
                <a:spcPts val="600"/>
              </a:spcBef>
              <a:buFont typeface="Arial" pitchFamily="34" charset="0"/>
              <a:buChar char="•"/>
            </a:pPr>
            <a:r>
              <a:rPr lang="hr-HR" sz="2000" dirty="0" smtClean="0">
                <a:solidFill>
                  <a:srgbClr val="000000"/>
                </a:solidFill>
                <a:sym typeface="Wingdings" pitchFamily="2" charset="2"/>
              </a:rPr>
              <a:t> to je d</a:t>
            </a:r>
            <a:r>
              <a:rPr lang="hr-HR" sz="2000" dirty="0" smtClean="0">
                <a:solidFill>
                  <a:srgbClr val="000000"/>
                </a:solidFill>
              </a:rPr>
              <a:t>okaz ministrove tvrdnje: “Upravljanje u zdravstvu ne valja!”</a:t>
            </a:r>
          </a:p>
          <a:p>
            <a:pPr marL="719138" lvl="1" indent="-269875">
              <a:spcBef>
                <a:spcPts val="600"/>
              </a:spcBef>
              <a:buFont typeface="Arial" pitchFamily="34" charset="0"/>
              <a:buChar char="•"/>
            </a:pPr>
            <a:r>
              <a:rPr lang="hr-HR" sz="2400" dirty="0" smtClean="0">
                <a:solidFill>
                  <a:srgbClr val="000000"/>
                </a:solidFill>
              </a:rPr>
              <a:t>Naime ovo je benchmark POSTOTAKA, a ne APSOLUTNOG!</a:t>
            </a:r>
          </a:p>
          <a:p>
            <a:pPr marL="719138" lvl="1" indent="-269875">
              <a:spcBef>
                <a:spcPts val="600"/>
              </a:spcBef>
              <a:buFont typeface="Arial" pitchFamily="34" charset="0"/>
              <a:buChar char="•"/>
            </a:pPr>
            <a:r>
              <a:rPr lang="hr-HR" sz="2400" dirty="0" smtClean="0">
                <a:solidFill>
                  <a:srgbClr val="000000"/>
                </a:solidFill>
              </a:rPr>
              <a:t>Apsolutni izdatak za ICT po zaposleniku: Hrvatska 2.667 kn vs. </a:t>
            </a:r>
            <a:r>
              <a:rPr lang="hr-HR" sz="2400" dirty="0" err="1" smtClean="0">
                <a:solidFill>
                  <a:srgbClr val="000000"/>
                </a:solidFill>
              </a:rPr>
              <a:t>Gartner</a:t>
            </a:r>
            <a:r>
              <a:rPr lang="hr-HR" sz="2400" dirty="0" smtClean="0">
                <a:solidFill>
                  <a:srgbClr val="000000"/>
                </a:solidFill>
              </a:rPr>
              <a:t> 28.500 kn ili LKH </a:t>
            </a:r>
            <a:r>
              <a:rPr lang="hr-HR" sz="2400" dirty="0" err="1" smtClean="0">
                <a:solidFill>
                  <a:srgbClr val="000000"/>
                </a:solidFill>
              </a:rPr>
              <a:t>Graz</a:t>
            </a:r>
            <a:r>
              <a:rPr lang="hr-HR" sz="2400" dirty="0" smtClean="0">
                <a:solidFill>
                  <a:srgbClr val="000000"/>
                </a:solidFill>
              </a:rPr>
              <a:t> 10.900 kn!</a:t>
            </a:r>
          </a:p>
          <a:p>
            <a:pPr marL="719138" lvl="1" indent="-269875">
              <a:spcBef>
                <a:spcPts val="600"/>
              </a:spcBef>
              <a:buFont typeface="Arial" pitchFamily="34" charset="0"/>
              <a:buChar char="•"/>
            </a:pPr>
            <a:r>
              <a:rPr lang="hr-HR" sz="2400" dirty="0" smtClean="0">
                <a:solidFill>
                  <a:srgbClr val="000000"/>
                </a:solidFill>
              </a:rPr>
              <a:t>To je razlog zbog kojega benchmark u eZdravlju u Hrvatskoj uistinu ne vrijedi – ICT TCO 3,7% od prihoda je PRENIZAK!</a:t>
            </a:r>
            <a:endParaRPr lang="hr-HR" sz="2000" dirty="0" smtClean="0">
              <a:solidFill>
                <a:srgbClr val="000000"/>
              </a:solidFill>
            </a:endParaRPr>
          </a:p>
          <a:p>
            <a:pPr marL="719138" lvl="1" indent="-269875">
              <a:spcBef>
                <a:spcPts val="600"/>
              </a:spcBef>
              <a:buFont typeface="Arial" pitchFamily="34" charset="0"/>
              <a:buChar char="•"/>
            </a:pPr>
            <a:endParaRPr lang="hr-HR" sz="2000" dirty="0" smtClean="0">
              <a:solidFill>
                <a:srgbClr val="000000"/>
              </a:solidFill>
            </a:endParaRPr>
          </a:p>
          <a:p>
            <a:pPr marL="719138" lvl="1" indent="-269875">
              <a:spcBef>
                <a:spcPts val="600"/>
              </a:spcBef>
              <a:buNone/>
            </a:pPr>
            <a:r>
              <a:rPr lang="hr-HR" sz="1400" dirty="0" smtClean="0">
                <a:solidFill>
                  <a:srgbClr val="000000"/>
                </a:solidFill>
              </a:rPr>
              <a:t>* anketa za Deklaraciju </a:t>
            </a:r>
            <a:r>
              <a:rPr lang="hr-HR" sz="1400" dirty="0" err="1" smtClean="0">
                <a:solidFill>
                  <a:srgbClr val="000000"/>
                </a:solidFill>
              </a:rPr>
              <a:t>eZdravlja</a:t>
            </a:r>
            <a:r>
              <a:rPr lang="hr-HR" sz="1400" dirty="0" smtClean="0">
                <a:solidFill>
                  <a:srgbClr val="000000"/>
                </a:solidFill>
              </a:rPr>
              <a:t> 2011. i </a:t>
            </a:r>
            <a:r>
              <a:rPr lang="hr-HR" sz="1400" dirty="0" err="1" smtClean="0">
                <a:solidFill>
                  <a:srgbClr val="000000"/>
                </a:solidFill>
              </a:rPr>
              <a:t>Gartner</a:t>
            </a:r>
            <a:r>
              <a:rPr lang="hr-HR" sz="1400" dirty="0" smtClean="0">
                <a:solidFill>
                  <a:srgbClr val="000000"/>
                </a:solidFill>
              </a:rPr>
              <a:t> </a:t>
            </a:r>
            <a:r>
              <a:rPr lang="hr-HR" sz="1400" dirty="0" err="1" smtClean="0">
                <a:solidFill>
                  <a:srgbClr val="000000"/>
                </a:solidFill>
              </a:rPr>
              <a:t>key</a:t>
            </a:r>
            <a:r>
              <a:rPr lang="hr-HR" sz="1400" dirty="0" smtClean="0">
                <a:solidFill>
                  <a:srgbClr val="000000"/>
                </a:solidFill>
              </a:rPr>
              <a:t> </a:t>
            </a:r>
            <a:r>
              <a:rPr lang="hr-HR" sz="1400" dirty="0" err="1" smtClean="0">
                <a:solidFill>
                  <a:srgbClr val="000000"/>
                </a:solidFill>
              </a:rPr>
              <a:t>metrics</a:t>
            </a:r>
            <a:r>
              <a:rPr lang="hr-HR" sz="1400" dirty="0" smtClean="0">
                <a:solidFill>
                  <a:srgbClr val="000000"/>
                </a:solidFill>
              </a:rPr>
              <a:t> 2010.</a:t>
            </a: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2" name="Picture 2" descr="C:\Users\mmadjari\AppData\Local\Microsoft\Windows\Temporary Internet Files\Content.IE5\W7IOWBNU\MM900283596[1].gif"/>
          <p:cNvPicPr>
            <a:picLocks noChangeAspect="1" noChangeArrowheads="1" noCrop="1"/>
          </p:cNvPicPr>
          <p:nvPr/>
        </p:nvPicPr>
        <p:blipFill>
          <a:blip r:embed="rId3"/>
          <a:srcRect/>
          <a:stretch>
            <a:fillRect/>
          </a:stretch>
        </p:blipFill>
        <p:spPr bwMode="auto">
          <a:xfrm>
            <a:off x="7929586" y="0"/>
            <a:ext cx="1214414" cy="1214414"/>
          </a:xfrm>
          <a:prstGeom prst="rect">
            <a:avLst/>
          </a:prstGeom>
          <a:noFill/>
        </p:spPr>
      </p:pic>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8" name="Slide Number Placeholder 7"/>
          <p:cNvSpPr>
            <a:spLocks noGrp="1"/>
          </p:cNvSpPr>
          <p:nvPr>
            <p:ph type="sldNum" sz="quarter" idx="11"/>
          </p:nvPr>
        </p:nvSpPr>
        <p:spPr/>
        <p:txBody>
          <a:bodyPr/>
          <a:lstStyle/>
          <a:p>
            <a:pPr>
              <a:defRPr/>
            </a:pPr>
            <a:fld id="{0FDA8457-11AF-4491-95F9-6B5B36072F88}" type="slidenum">
              <a:rPr lang="en-US" smtClean="0"/>
              <a:pPr>
                <a:defRPr/>
              </a:pPr>
              <a:t>13</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Effect transition="in" filter="wipe(left)">
                                      <p:cBhvr>
                                        <p:cTn id="25" dur="500"/>
                                        <p:tgtEl>
                                          <p:spTgt spid="819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198">
                                            <p:txEl>
                                              <p:pRg st="5" end="5"/>
                                            </p:txEl>
                                          </p:spTgt>
                                        </p:tgtEl>
                                        <p:attrNameLst>
                                          <p:attrName>style.visibility</p:attrName>
                                        </p:attrNameLst>
                                      </p:cBhvr>
                                      <p:to>
                                        <p:strVal val="visible"/>
                                      </p:to>
                                    </p:set>
                                    <p:animEffect transition="in" filter="wipe(left)">
                                      <p:cBhvr>
                                        <p:cTn id="30" dur="500"/>
                                        <p:tgtEl>
                                          <p:spTgt spid="819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198">
                                            <p:txEl>
                                              <p:pRg st="6" end="6"/>
                                            </p:txEl>
                                          </p:spTgt>
                                        </p:tgtEl>
                                        <p:attrNameLst>
                                          <p:attrName>style.visibility</p:attrName>
                                        </p:attrNameLst>
                                      </p:cBhvr>
                                      <p:to>
                                        <p:strVal val="visible"/>
                                      </p:to>
                                    </p:set>
                                    <p:animEffect transition="in" filter="wipe(left)">
                                      <p:cBhvr>
                                        <p:cTn id="35" dur="500"/>
                                        <p:tgtEl>
                                          <p:spTgt spid="8198">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198">
                                            <p:txEl>
                                              <p:pRg st="7" end="7"/>
                                            </p:txEl>
                                          </p:spTgt>
                                        </p:tgtEl>
                                        <p:attrNameLst>
                                          <p:attrName>style.visibility</p:attrName>
                                        </p:attrNameLst>
                                      </p:cBhvr>
                                      <p:to>
                                        <p:strVal val="visible"/>
                                      </p:to>
                                    </p:set>
                                    <p:animEffect transition="in" filter="wipe(left)">
                                      <p:cBhvr>
                                        <p:cTn id="40" dur="500"/>
                                        <p:tgtEl>
                                          <p:spTgt spid="8198">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198">
                                            <p:txEl>
                                              <p:pRg st="9" end="9"/>
                                            </p:txEl>
                                          </p:spTgt>
                                        </p:tgtEl>
                                        <p:attrNameLst>
                                          <p:attrName>style.visibility</p:attrName>
                                        </p:attrNameLst>
                                      </p:cBhvr>
                                      <p:to>
                                        <p:strVal val="visible"/>
                                      </p:to>
                                    </p:set>
                                    <p:animEffect transition="in" filter="wipe(left)">
                                      <p:cBhvr>
                                        <p:cTn id="45" dur="500"/>
                                        <p:tgtEl>
                                          <p:spTgt spid="819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200" b="1" dirty="0" smtClean="0">
                <a:solidFill>
                  <a:srgbClr val="000000"/>
                </a:solidFill>
              </a:rPr>
              <a:t>Financije u toku 5 godina</a:t>
            </a:r>
            <a:endParaRPr lang="en-US" sz="3200" b="1" noProof="0" dirty="0" smtClean="0">
              <a:solidFill>
                <a:srgbClr val="000000"/>
              </a:solidFill>
            </a:endParaRPr>
          </a:p>
        </p:txBody>
      </p:sp>
      <p:sp>
        <p:nvSpPr>
          <p:cNvPr id="8198" name="Rectangle 6"/>
          <p:cNvSpPr>
            <a:spLocks noGrp="1" noChangeArrowheads="1"/>
          </p:cNvSpPr>
          <p:nvPr>
            <p:ph type="subTitle" idx="1"/>
          </p:nvPr>
        </p:nvSpPr>
        <p:spPr>
          <a:xfrm>
            <a:off x="-32" y="785794"/>
            <a:ext cx="9144000" cy="539718"/>
          </a:xfrm>
        </p:spPr>
        <p:txBody>
          <a:bodyPr/>
          <a:lstStyle/>
          <a:p>
            <a:pPr marL="450850" lvl="1" indent="-450850">
              <a:spcBef>
                <a:spcPts val="600"/>
              </a:spcBef>
              <a:buClr>
                <a:schemeClr val="hlink"/>
              </a:buClr>
              <a:buSzPct val="120000"/>
              <a:buFont typeface="Arial" pitchFamily="34" charset="0"/>
              <a:buChar char="•"/>
            </a:pPr>
            <a:r>
              <a:rPr lang="hr-HR" sz="2400" dirty="0" smtClean="0">
                <a:solidFill>
                  <a:srgbClr val="000000"/>
                </a:solidFill>
                <a:ea typeface="+mn-ea"/>
                <a:cs typeface="+mn-cs"/>
              </a:rPr>
              <a:t>“Catch-up”: </a:t>
            </a:r>
          </a:p>
          <a:p>
            <a:pPr marL="450850" lvl="1" indent="-450850">
              <a:spcBef>
                <a:spcPts val="600"/>
              </a:spcBef>
              <a:buClr>
                <a:schemeClr val="hlink"/>
              </a:buClr>
              <a:buSzPct val="120000"/>
              <a:buFont typeface="Arial" pitchFamily="34" charset="0"/>
              <a:buChar char="•"/>
            </a:pPr>
            <a:r>
              <a:rPr lang="hr-HR" sz="2400" dirty="0" smtClean="0">
                <a:solidFill>
                  <a:srgbClr val="000000"/>
                </a:solidFill>
                <a:ea typeface="+mn-ea"/>
                <a:cs typeface="+mn-cs"/>
              </a:rPr>
              <a:t>u narednih 5 godina: 5,6% IT/ukupni budžet zdravstva</a:t>
            </a:r>
            <a:endParaRPr lang="hr-HR" sz="110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3074" name="Picture 2" descr="C:\Users\mmadjari\AppData\Local\Microsoft\Windows\Temporary Internet Files\Content.IE5\5K67783A\MC900019313[1].wmf"/>
          <p:cNvPicPr>
            <a:picLocks noChangeAspect="1" noChangeArrowheads="1"/>
          </p:cNvPicPr>
          <p:nvPr/>
        </p:nvPicPr>
        <p:blipFill>
          <a:blip r:embed="rId3"/>
          <a:srcRect/>
          <a:stretch>
            <a:fillRect/>
          </a:stretch>
        </p:blipFill>
        <p:spPr bwMode="auto">
          <a:xfrm>
            <a:off x="7143768" y="0"/>
            <a:ext cx="2000232" cy="1468067"/>
          </a:xfrm>
          <a:prstGeom prst="rect">
            <a:avLst/>
          </a:prstGeom>
          <a:noFill/>
        </p:spPr>
      </p:pic>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graphicFrame>
        <p:nvGraphicFramePr>
          <p:cNvPr id="15" name="Chart 14"/>
          <p:cNvGraphicFramePr/>
          <p:nvPr/>
        </p:nvGraphicFramePr>
        <p:xfrm>
          <a:off x="0" y="2071678"/>
          <a:ext cx="9144000" cy="4424522"/>
        </p:xfrm>
        <a:graphic>
          <a:graphicData uri="http://schemas.openxmlformats.org/drawingml/2006/chart">
            <c:chart xmlns:c="http://schemas.openxmlformats.org/drawingml/2006/chart" xmlns:r="http://schemas.openxmlformats.org/officeDocument/2006/relationships" r:id="rId4"/>
          </a:graphicData>
        </a:graphic>
      </p:graphicFrame>
      <p:sp>
        <p:nvSpPr>
          <p:cNvPr id="12" name="Slide Number Placeholder 11"/>
          <p:cNvSpPr>
            <a:spLocks noGrp="1"/>
          </p:cNvSpPr>
          <p:nvPr>
            <p:ph type="sldNum" sz="quarter" idx="11"/>
          </p:nvPr>
        </p:nvSpPr>
        <p:spPr/>
        <p:txBody>
          <a:bodyPr/>
          <a:lstStyle/>
          <a:p>
            <a:pPr>
              <a:defRPr/>
            </a:pPr>
            <a:fld id="{0FDA8457-11AF-4491-95F9-6B5B36072F88}" type="slidenum">
              <a:rPr lang="en-US" smtClean="0"/>
              <a:pPr>
                <a:defRPr/>
              </a:pPr>
              <a:t>14</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uiExpand="1" build="p" bldLvl="2"/>
      <p:bldGraphic spid="1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200" b="1" dirty="0" smtClean="0">
                <a:solidFill>
                  <a:srgbClr val="000000"/>
                </a:solidFill>
              </a:rPr>
              <a:t>Varijante i kombinacije modela</a:t>
            </a:r>
            <a:endParaRPr lang="en-US" sz="3200" b="1" noProof="0" dirty="0" smtClean="0">
              <a:solidFill>
                <a:srgbClr val="000000"/>
              </a:solidFill>
            </a:endParaRPr>
          </a:p>
        </p:txBody>
      </p:sp>
      <p:sp>
        <p:nvSpPr>
          <p:cNvPr id="8198" name="Rectangle 6"/>
          <p:cNvSpPr>
            <a:spLocks noGrp="1" noChangeArrowheads="1"/>
          </p:cNvSpPr>
          <p:nvPr>
            <p:ph type="subTitle" idx="1"/>
          </p:nvPr>
        </p:nvSpPr>
        <p:spPr>
          <a:xfrm>
            <a:off x="-32" y="1674836"/>
            <a:ext cx="9144000" cy="3540114"/>
          </a:xfrm>
        </p:spPr>
        <p:txBody>
          <a:bodyPr/>
          <a:lstStyle/>
          <a:p>
            <a:pPr marL="450850" lvl="1" indent="-450850">
              <a:spcBef>
                <a:spcPts val="600"/>
              </a:spcBef>
              <a:buClr>
                <a:schemeClr val="hlink"/>
              </a:buClr>
              <a:buSzPct val="120000"/>
              <a:buFont typeface="Arial" pitchFamily="34" charset="0"/>
              <a:buChar char="•"/>
            </a:pPr>
            <a:r>
              <a:rPr lang="hr-HR" sz="3000" dirty="0" smtClean="0">
                <a:solidFill>
                  <a:srgbClr val="000000"/>
                </a:solidFill>
                <a:ea typeface="+mn-ea"/>
                <a:cs typeface="+mn-cs"/>
              </a:rPr>
              <a:t>Varijante novih modela u eZdravlju:</a:t>
            </a:r>
          </a:p>
          <a:p>
            <a:pPr marL="719138" lvl="2" indent="-319088">
              <a:spcBef>
                <a:spcPts val="600"/>
              </a:spcBef>
              <a:buFont typeface="Arial" pitchFamily="34" charset="0"/>
              <a:buChar char="•"/>
            </a:pPr>
            <a:r>
              <a:rPr lang="hr-HR" sz="2000" dirty="0" err="1" smtClean="0">
                <a:solidFill>
                  <a:srgbClr val="000000"/>
                </a:solidFill>
                <a:ea typeface="+mn-ea"/>
                <a:cs typeface="+mn-cs"/>
              </a:rPr>
              <a:t>Insourcing</a:t>
            </a:r>
            <a:r>
              <a:rPr lang="hr-HR" sz="2000" dirty="0" smtClean="0">
                <a:solidFill>
                  <a:srgbClr val="000000"/>
                </a:solidFill>
                <a:ea typeface="+mn-ea"/>
                <a:cs typeface="+mn-cs"/>
              </a:rPr>
              <a:t>: razina udjela usluga dobavljača, težnje </a:t>
            </a:r>
            <a:r>
              <a:rPr lang="hr-HR" sz="2000" dirty="0" err="1" smtClean="0">
                <a:solidFill>
                  <a:srgbClr val="000000"/>
                </a:solidFill>
                <a:ea typeface="+mn-ea"/>
                <a:cs typeface="+mn-cs"/>
              </a:rPr>
              <a:t>reinsourcingu</a:t>
            </a:r>
            <a:r>
              <a:rPr lang="hr-HR" sz="2000" dirty="0" smtClean="0">
                <a:solidFill>
                  <a:srgbClr val="000000"/>
                </a:solidFill>
                <a:ea typeface="+mn-ea"/>
                <a:cs typeface="+mn-cs"/>
              </a:rPr>
              <a:t> (uključivo vlastiti razvoj ili sudjelovanje u razvoju)</a:t>
            </a:r>
          </a:p>
          <a:p>
            <a:pPr marL="719138" lvl="2" indent="-319088">
              <a:spcBef>
                <a:spcPts val="600"/>
              </a:spcBef>
              <a:buFont typeface="Arial" pitchFamily="34" charset="0"/>
              <a:buChar char="•"/>
            </a:pPr>
            <a:r>
              <a:rPr lang="hr-HR" sz="2000" dirty="0" err="1" smtClean="0">
                <a:solidFill>
                  <a:srgbClr val="000000"/>
                </a:solidFill>
                <a:ea typeface="+mn-ea"/>
                <a:cs typeface="+mn-cs"/>
              </a:rPr>
              <a:t>Outsourcing</a:t>
            </a:r>
            <a:r>
              <a:rPr lang="hr-HR" sz="2000" dirty="0" smtClean="0">
                <a:solidFill>
                  <a:srgbClr val="000000"/>
                </a:solidFill>
                <a:ea typeface="+mn-ea"/>
                <a:cs typeface="+mn-cs"/>
              </a:rPr>
              <a:t>: moguć djelomično, npr. </a:t>
            </a:r>
            <a:r>
              <a:rPr lang="hr-HR" sz="2000" dirty="0" err="1" smtClean="0">
                <a:solidFill>
                  <a:srgbClr val="000000"/>
                </a:solidFill>
                <a:ea typeface="+mn-ea"/>
                <a:cs typeface="+mn-cs"/>
              </a:rPr>
              <a:t>print</a:t>
            </a:r>
            <a:r>
              <a:rPr lang="hr-HR" sz="2000" dirty="0" smtClean="0">
                <a:solidFill>
                  <a:srgbClr val="000000"/>
                </a:solidFill>
                <a:ea typeface="+mn-ea"/>
                <a:cs typeface="+mn-cs"/>
              </a:rPr>
              <a:t> management u KBC-u Zagreb</a:t>
            </a:r>
            <a:endParaRPr lang="hr-HR" sz="1600" dirty="0" smtClean="0">
              <a:solidFill>
                <a:srgbClr val="000000"/>
              </a:solidFill>
            </a:endParaRPr>
          </a:p>
          <a:p>
            <a:pPr marL="719138" lvl="2" indent="-319088">
              <a:spcBef>
                <a:spcPts val="600"/>
              </a:spcBef>
              <a:buFont typeface="Arial" pitchFamily="34" charset="0"/>
              <a:buChar char="•"/>
            </a:pPr>
            <a:r>
              <a:rPr lang="hr-HR" sz="2000" dirty="0" err="1" smtClean="0">
                <a:solidFill>
                  <a:srgbClr val="000000"/>
                </a:solidFill>
                <a:ea typeface="+mn-ea"/>
                <a:cs typeface="+mn-cs"/>
              </a:rPr>
              <a:t>Spin</a:t>
            </a:r>
            <a:r>
              <a:rPr lang="hr-HR" sz="2000" dirty="0" smtClean="0">
                <a:solidFill>
                  <a:srgbClr val="000000"/>
                </a:solidFill>
                <a:ea typeface="+mn-ea"/>
                <a:cs typeface="+mn-cs"/>
              </a:rPr>
              <a:t>-off: moguća podvarijanta u obliku prodaje SW (Zadar, KB Sv. Duh)</a:t>
            </a:r>
          </a:p>
          <a:p>
            <a:pPr marL="719138" lvl="2" indent="-319088">
              <a:spcBef>
                <a:spcPts val="600"/>
              </a:spcBef>
              <a:buFont typeface="Arial" pitchFamily="34" charset="0"/>
              <a:buChar char="•"/>
            </a:pPr>
            <a:r>
              <a:rPr lang="hr-HR" sz="2000" dirty="0" smtClean="0">
                <a:solidFill>
                  <a:srgbClr val="000000"/>
                </a:solidFill>
                <a:ea typeface="+mn-ea"/>
                <a:cs typeface="+mn-cs"/>
              </a:rPr>
              <a:t>Shared </a:t>
            </a:r>
            <a:r>
              <a:rPr lang="hr-HR" sz="2000" dirty="0" err="1" smtClean="0">
                <a:solidFill>
                  <a:srgbClr val="000000"/>
                </a:solidFill>
                <a:ea typeface="+mn-ea"/>
                <a:cs typeface="+mn-cs"/>
              </a:rPr>
              <a:t>services</a:t>
            </a:r>
            <a:r>
              <a:rPr lang="hr-HR" sz="2000" dirty="0" smtClean="0">
                <a:solidFill>
                  <a:srgbClr val="000000"/>
                </a:solidFill>
                <a:ea typeface="+mn-ea"/>
                <a:cs typeface="+mn-cs"/>
              </a:rPr>
              <a:t>: može ići parcijalno, npr. po uzoru na zajedničku nabavu</a:t>
            </a:r>
          </a:p>
          <a:p>
            <a:pPr marL="450850" lvl="1" indent="-450850">
              <a:spcBef>
                <a:spcPts val="600"/>
              </a:spcBef>
              <a:buClr>
                <a:schemeClr val="hlink"/>
              </a:buClr>
              <a:buSzPct val="120000"/>
              <a:buFont typeface="Arial" pitchFamily="34" charset="0"/>
              <a:buChar char="•"/>
            </a:pPr>
            <a:r>
              <a:rPr lang="hr-HR" sz="3000" dirty="0" smtClean="0">
                <a:solidFill>
                  <a:srgbClr val="000000"/>
                </a:solidFill>
                <a:ea typeface="+mn-ea"/>
                <a:cs typeface="+mn-cs"/>
              </a:rPr>
              <a:t>Kombinacije novih modela u eZdravlju:</a:t>
            </a:r>
          </a:p>
          <a:p>
            <a:pPr marL="719138" lvl="2" indent="-319088">
              <a:spcBef>
                <a:spcPts val="600"/>
              </a:spcBef>
              <a:buFont typeface="Arial" pitchFamily="34" charset="0"/>
              <a:buChar char="•"/>
            </a:pPr>
            <a:r>
              <a:rPr lang="hr-HR" sz="2000" dirty="0" err="1" smtClean="0">
                <a:solidFill>
                  <a:srgbClr val="000000"/>
                </a:solidFill>
                <a:ea typeface="+mn-ea"/>
                <a:cs typeface="+mn-cs"/>
              </a:rPr>
              <a:t>Insourcing</a:t>
            </a:r>
            <a:r>
              <a:rPr lang="hr-HR" sz="2000" dirty="0" smtClean="0">
                <a:solidFill>
                  <a:srgbClr val="000000"/>
                </a:solidFill>
                <a:ea typeface="+mn-ea"/>
                <a:cs typeface="+mn-cs"/>
              </a:rPr>
              <a:t> + </a:t>
            </a:r>
            <a:r>
              <a:rPr lang="hr-HR" sz="2000" dirty="0" err="1" smtClean="0">
                <a:solidFill>
                  <a:srgbClr val="000000"/>
                </a:solidFill>
                <a:ea typeface="+mn-ea"/>
                <a:cs typeface="+mn-cs"/>
              </a:rPr>
              <a:t>Outsourcing</a:t>
            </a:r>
            <a:r>
              <a:rPr lang="hr-HR" sz="2000" dirty="0" smtClean="0">
                <a:solidFill>
                  <a:srgbClr val="000000"/>
                </a:solidFill>
                <a:ea typeface="+mn-ea"/>
                <a:cs typeface="+mn-cs"/>
              </a:rPr>
              <a:t>/Shared </a:t>
            </a:r>
            <a:r>
              <a:rPr lang="hr-HR" sz="2000" dirty="0" err="1" smtClean="0">
                <a:solidFill>
                  <a:srgbClr val="000000"/>
                </a:solidFill>
                <a:ea typeface="+mn-ea"/>
                <a:cs typeface="+mn-cs"/>
              </a:rPr>
              <a:t>services</a:t>
            </a:r>
            <a:r>
              <a:rPr lang="hr-HR" sz="2000" dirty="0" smtClean="0">
                <a:solidFill>
                  <a:srgbClr val="000000"/>
                </a:solidFill>
                <a:ea typeface="+mn-ea"/>
                <a:cs typeface="+mn-cs"/>
              </a:rPr>
              <a:t>: predaja dijela aktivnosti</a:t>
            </a:r>
          </a:p>
          <a:p>
            <a:pPr marL="719138" lvl="2" indent="-319088">
              <a:spcBef>
                <a:spcPts val="600"/>
              </a:spcBef>
              <a:buFont typeface="Arial" pitchFamily="34" charset="0"/>
              <a:buChar char="•"/>
            </a:pPr>
            <a:r>
              <a:rPr lang="hr-HR" sz="2000" dirty="0" err="1" smtClean="0">
                <a:solidFill>
                  <a:srgbClr val="000000"/>
                </a:solidFill>
                <a:ea typeface="+mn-ea"/>
                <a:cs typeface="+mn-cs"/>
              </a:rPr>
              <a:t>Insourcing</a:t>
            </a:r>
            <a:r>
              <a:rPr lang="hr-HR" sz="2000" dirty="0" smtClean="0">
                <a:solidFill>
                  <a:srgbClr val="000000"/>
                </a:solidFill>
                <a:ea typeface="+mn-ea"/>
                <a:cs typeface="+mn-cs"/>
              </a:rPr>
              <a:t> + </a:t>
            </a:r>
            <a:r>
              <a:rPr lang="hr-HR" sz="2000" dirty="0" err="1" smtClean="0">
                <a:solidFill>
                  <a:srgbClr val="000000"/>
                </a:solidFill>
                <a:ea typeface="+mn-ea"/>
                <a:cs typeface="+mn-cs"/>
              </a:rPr>
              <a:t>spin</a:t>
            </a:r>
            <a:r>
              <a:rPr lang="hr-HR" sz="2000" dirty="0" smtClean="0">
                <a:solidFill>
                  <a:srgbClr val="000000"/>
                </a:solidFill>
                <a:ea typeface="+mn-ea"/>
                <a:cs typeface="+mn-cs"/>
              </a:rPr>
              <a:t>-off: izdvajanje dijela koji može biti profitabilan</a:t>
            </a:r>
          </a:p>
          <a:p>
            <a:pPr marL="719138" lvl="2" indent="-319088">
              <a:spcBef>
                <a:spcPts val="600"/>
              </a:spcBef>
              <a:buFont typeface="Arial" pitchFamily="34" charset="0"/>
              <a:buChar char="•"/>
            </a:pPr>
            <a:r>
              <a:rPr lang="hr-HR" sz="2000" dirty="0" smtClean="0">
                <a:solidFill>
                  <a:srgbClr val="000000"/>
                </a:solidFill>
                <a:ea typeface="+mn-ea"/>
                <a:cs typeface="+mn-cs"/>
              </a:rPr>
              <a:t>Shared </a:t>
            </a:r>
            <a:r>
              <a:rPr lang="hr-HR" sz="2000" dirty="0" err="1" smtClean="0">
                <a:solidFill>
                  <a:srgbClr val="000000"/>
                </a:solidFill>
                <a:ea typeface="+mn-ea"/>
                <a:cs typeface="+mn-cs"/>
              </a:rPr>
              <a:t>services</a:t>
            </a:r>
            <a:r>
              <a:rPr lang="hr-HR" sz="2000" dirty="0" smtClean="0">
                <a:solidFill>
                  <a:srgbClr val="000000"/>
                </a:solidFill>
                <a:ea typeface="+mn-ea"/>
                <a:cs typeface="+mn-cs"/>
              </a:rPr>
              <a:t> + </a:t>
            </a:r>
            <a:r>
              <a:rPr lang="hr-HR" sz="2000" dirty="0" err="1" smtClean="0">
                <a:solidFill>
                  <a:srgbClr val="000000"/>
                </a:solidFill>
                <a:ea typeface="+mn-ea"/>
                <a:cs typeface="+mn-cs"/>
              </a:rPr>
              <a:t>outsourcing</a:t>
            </a:r>
            <a:r>
              <a:rPr lang="hr-HR" sz="2000" dirty="0" smtClean="0">
                <a:solidFill>
                  <a:srgbClr val="000000"/>
                </a:solidFill>
                <a:ea typeface="+mn-ea"/>
                <a:cs typeface="+mn-cs"/>
              </a:rPr>
              <a:t>/JPP: jedino realno zbog ekspertize i financiranja</a:t>
            </a:r>
            <a:endParaRPr lang="hr-HR" sz="200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pic>
        <p:nvPicPr>
          <p:cNvPr id="7170" name="Picture 2" descr="C:\Users\mmadjari\AppData\Local\Microsoft\Windows\Temporary Internet Files\Content.IE5\ETY0LVLV\MC900044899[1].wmf"/>
          <p:cNvPicPr>
            <a:picLocks noChangeAspect="1" noChangeArrowheads="1"/>
          </p:cNvPicPr>
          <p:nvPr/>
        </p:nvPicPr>
        <p:blipFill>
          <a:blip r:embed="rId3"/>
          <a:srcRect/>
          <a:stretch>
            <a:fillRect/>
          </a:stretch>
        </p:blipFill>
        <p:spPr bwMode="auto">
          <a:xfrm>
            <a:off x="7500958" y="0"/>
            <a:ext cx="1643042" cy="1366498"/>
          </a:xfrm>
          <a:prstGeom prst="rect">
            <a:avLst/>
          </a:prstGeom>
          <a:noFill/>
        </p:spPr>
      </p:pic>
      <p:sp>
        <p:nvSpPr>
          <p:cNvPr id="8" name="Slide Number Placeholder 7"/>
          <p:cNvSpPr>
            <a:spLocks noGrp="1"/>
          </p:cNvSpPr>
          <p:nvPr>
            <p:ph type="sldNum" sz="quarter" idx="11"/>
          </p:nvPr>
        </p:nvSpPr>
        <p:spPr/>
        <p:txBody>
          <a:bodyPr/>
          <a:lstStyle/>
          <a:p>
            <a:pPr>
              <a:defRPr/>
            </a:pPr>
            <a:fld id="{0FDA8457-11AF-4491-95F9-6B5B36072F88}" type="slidenum">
              <a:rPr lang="en-US" smtClean="0"/>
              <a:pPr>
                <a:defRPr/>
              </a:pPr>
              <a:t>15</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8">
                                            <p:txEl>
                                              <p:pRg st="1" end="1"/>
                                            </p:txEl>
                                          </p:spTgt>
                                        </p:tgtEl>
                                        <p:attrNameLst>
                                          <p:attrName>style.visibility</p:attrName>
                                        </p:attrNameLst>
                                      </p:cBhvr>
                                      <p:to>
                                        <p:strVal val="visible"/>
                                      </p:to>
                                    </p:set>
                                    <p:animEffect transition="in" filter="wipe(left)">
                                      <p:cBhvr>
                                        <p:cTn id="10" dur="500"/>
                                        <p:tgtEl>
                                          <p:spTgt spid="819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8">
                                            <p:txEl>
                                              <p:pRg st="2" end="2"/>
                                            </p:txEl>
                                          </p:spTgt>
                                        </p:tgtEl>
                                        <p:attrNameLst>
                                          <p:attrName>style.visibility</p:attrName>
                                        </p:attrNameLst>
                                      </p:cBhvr>
                                      <p:to>
                                        <p:strVal val="visible"/>
                                      </p:to>
                                    </p:set>
                                    <p:animEffect transition="in" filter="wipe(left)">
                                      <p:cBhvr>
                                        <p:cTn id="13" dur="500"/>
                                        <p:tgtEl>
                                          <p:spTgt spid="819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198">
                                            <p:txEl>
                                              <p:pRg st="3" end="3"/>
                                            </p:txEl>
                                          </p:spTgt>
                                        </p:tgtEl>
                                        <p:attrNameLst>
                                          <p:attrName>style.visibility</p:attrName>
                                        </p:attrNameLst>
                                      </p:cBhvr>
                                      <p:to>
                                        <p:strVal val="visible"/>
                                      </p:to>
                                    </p:set>
                                    <p:animEffect transition="in" filter="wipe(left)">
                                      <p:cBhvr>
                                        <p:cTn id="16" dur="500"/>
                                        <p:tgtEl>
                                          <p:spTgt spid="819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198">
                                            <p:txEl>
                                              <p:pRg st="4" end="4"/>
                                            </p:txEl>
                                          </p:spTgt>
                                        </p:tgtEl>
                                        <p:attrNameLst>
                                          <p:attrName>style.visibility</p:attrName>
                                        </p:attrNameLst>
                                      </p:cBhvr>
                                      <p:to>
                                        <p:strVal val="visible"/>
                                      </p:to>
                                    </p:set>
                                    <p:animEffect transition="in" filter="wipe(left)">
                                      <p:cBhvr>
                                        <p:cTn id="19" dur="500"/>
                                        <p:tgtEl>
                                          <p:spTgt spid="819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198">
                                            <p:txEl>
                                              <p:pRg st="5" end="5"/>
                                            </p:txEl>
                                          </p:spTgt>
                                        </p:tgtEl>
                                        <p:attrNameLst>
                                          <p:attrName>style.visibility</p:attrName>
                                        </p:attrNameLst>
                                      </p:cBhvr>
                                      <p:to>
                                        <p:strVal val="visible"/>
                                      </p:to>
                                    </p:set>
                                    <p:animEffect transition="in" filter="wipe(left)">
                                      <p:cBhvr>
                                        <p:cTn id="24" dur="500"/>
                                        <p:tgtEl>
                                          <p:spTgt spid="8198">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8198">
                                            <p:txEl>
                                              <p:pRg st="6" end="6"/>
                                            </p:txEl>
                                          </p:spTgt>
                                        </p:tgtEl>
                                        <p:attrNameLst>
                                          <p:attrName>style.visibility</p:attrName>
                                        </p:attrNameLst>
                                      </p:cBhvr>
                                      <p:to>
                                        <p:strVal val="visible"/>
                                      </p:to>
                                    </p:set>
                                    <p:animEffect transition="in" filter="wipe(left)">
                                      <p:cBhvr>
                                        <p:cTn id="27" dur="500"/>
                                        <p:tgtEl>
                                          <p:spTgt spid="8198">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198">
                                            <p:txEl>
                                              <p:pRg st="7" end="7"/>
                                            </p:txEl>
                                          </p:spTgt>
                                        </p:tgtEl>
                                        <p:attrNameLst>
                                          <p:attrName>style.visibility</p:attrName>
                                        </p:attrNameLst>
                                      </p:cBhvr>
                                      <p:to>
                                        <p:strVal val="visible"/>
                                      </p:to>
                                    </p:set>
                                    <p:animEffect transition="in" filter="wipe(left)">
                                      <p:cBhvr>
                                        <p:cTn id="30" dur="500"/>
                                        <p:tgtEl>
                                          <p:spTgt spid="8198">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8198">
                                            <p:txEl>
                                              <p:pRg st="8" end="8"/>
                                            </p:txEl>
                                          </p:spTgt>
                                        </p:tgtEl>
                                        <p:attrNameLst>
                                          <p:attrName>style.visibility</p:attrName>
                                        </p:attrNameLst>
                                      </p:cBhvr>
                                      <p:to>
                                        <p:strVal val="visible"/>
                                      </p:to>
                                    </p:set>
                                    <p:animEffect transition="in" filter="wipe(left)">
                                      <p:cBhvr>
                                        <p:cTn id="33"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200" b="1" dirty="0" smtClean="0">
                <a:solidFill>
                  <a:srgbClr val="000000"/>
                </a:solidFill>
              </a:rPr>
              <a:t>SWOT</a:t>
            </a:r>
            <a:endParaRPr lang="en-US" sz="3200" b="1" noProof="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2" name="Picture 2" descr="C:\Users\mmadjari\AppData\Local\Microsoft\Windows\Temporary Internet Files\Content.IE5\W7IOWBNU\MM900283596[1].gif"/>
          <p:cNvPicPr>
            <a:picLocks noChangeAspect="1" noChangeArrowheads="1" noCrop="1"/>
          </p:cNvPicPr>
          <p:nvPr/>
        </p:nvPicPr>
        <p:blipFill>
          <a:blip r:embed="rId3"/>
          <a:srcRect/>
          <a:stretch>
            <a:fillRect/>
          </a:stretch>
        </p:blipFill>
        <p:spPr bwMode="auto">
          <a:xfrm>
            <a:off x="7929586" y="0"/>
            <a:ext cx="1214414" cy="1214414"/>
          </a:xfrm>
          <a:prstGeom prst="rect">
            <a:avLst/>
          </a:prstGeom>
          <a:noFill/>
        </p:spPr>
      </p:pic>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graphicFrame>
        <p:nvGraphicFramePr>
          <p:cNvPr id="13" name="Table 12"/>
          <p:cNvGraphicFramePr>
            <a:graphicFrameLocks noGrp="1"/>
          </p:cNvGraphicFramePr>
          <p:nvPr/>
        </p:nvGraphicFramePr>
        <p:xfrm>
          <a:off x="71437" y="1397001"/>
          <a:ext cx="9001157" cy="3598156"/>
        </p:xfrm>
        <a:graphic>
          <a:graphicData uri="http://schemas.openxmlformats.org/drawingml/2006/table">
            <a:tbl>
              <a:tblPr firstRow="1" bandRow="1">
                <a:tableStyleId>{5C22544A-7EE6-4342-B048-85BDC9FD1C3A}</a:tableStyleId>
              </a:tblPr>
              <a:tblGrid>
                <a:gridCol w="1500193"/>
                <a:gridCol w="1500193"/>
                <a:gridCol w="1686167"/>
                <a:gridCol w="1413404"/>
                <a:gridCol w="1401007"/>
                <a:gridCol w="1500193"/>
              </a:tblGrid>
              <a:tr h="685564">
                <a:tc>
                  <a:txBody>
                    <a:bodyPr/>
                    <a:lstStyle/>
                    <a:p>
                      <a:r>
                        <a:rPr lang="hr-HR" sz="1600" dirty="0" smtClean="0"/>
                        <a:t>       Model:</a:t>
                      </a:r>
                    </a:p>
                    <a:p>
                      <a:endParaRPr lang="hr-HR" sz="1600" dirty="0" smtClean="0"/>
                    </a:p>
                    <a:p>
                      <a:r>
                        <a:rPr lang="hr-HR" sz="1600" dirty="0" smtClean="0"/>
                        <a:t>SWOT:</a:t>
                      </a:r>
                      <a:endParaRPr lang="en-US" sz="1600" dirty="0"/>
                    </a:p>
                  </a:txBody>
                  <a:tcPr/>
                </a:tc>
                <a:tc>
                  <a:txBody>
                    <a:bodyPr/>
                    <a:lstStyle/>
                    <a:p>
                      <a:r>
                        <a:rPr lang="hr-HR" sz="1600" dirty="0" err="1" smtClean="0"/>
                        <a:t>Insourcing</a:t>
                      </a:r>
                      <a:endParaRPr lang="en-US" sz="1600" dirty="0"/>
                    </a:p>
                  </a:txBody>
                  <a:tcPr/>
                </a:tc>
                <a:tc>
                  <a:txBody>
                    <a:bodyPr/>
                    <a:lstStyle/>
                    <a:p>
                      <a:r>
                        <a:rPr lang="hr-HR" sz="1600" dirty="0" err="1" smtClean="0"/>
                        <a:t>Outsourcing</a:t>
                      </a:r>
                      <a:endParaRPr lang="en-US" sz="1600" dirty="0"/>
                    </a:p>
                  </a:txBody>
                  <a:tcPr/>
                </a:tc>
                <a:tc>
                  <a:txBody>
                    <a:bodyPr/>
                    <a:lstStyle/>
                    <a:p>
                      <a:r>
                        <a:rPr lang="hr-HR" sz="1600" dirty="0" err="1" smtClean="0"/>
                        <a:t>Spin</a:t>
                      </a:r>
                      <a:r>
                        <a:rPr lang="hr-HR" sz="1600" dirty="0" smtClean="0"/>
                        <a:t>-off</a:t>
                      </a:r>
                      <a:endParaRPr lang="en-US" sz="1600" dirty="0"/>
                    </a:p>
                  </a:txBody>
                  <a:tcPr/>
                </a:tc>
                <a:tc>
                  <a:txBody>
                    <a:bodyPr/>
                    <a:lstStyle/>
                    <a:p>
                      <a:r>
                        <a:rPr lang="hr-HR" sz="1600" dirty="0" smtClean="0"/>
                        <a:t>JPP</a:t>
                      </a:r>
                      <a:endParaRPr lang="en-US" sz="1600" dirty="0"/>
                    </a:p>
                  </a:txBody>
                  <a:tcPr/>
                </a:tc>
                <a:tc>
                  <a:txBody>
                    <a:bodyPr/>
                    <a:lstStyle/>
                    <a:p>
                      <a:r>
                        <a:rPr lang="hr-HR" sz="1600" dirty="0" smtClean="0"/>
                        <a:t>Shared </a:t>
                      </a:r>
                      <a:r>
                        <a:rPr lang="hr-HR" sz="1600" dirty="0" err="1" smtClean="0"/>
                        <a:t>services</a:t>
                      </a:r>
                      <a:endParaRPr lang="en-US" sz="1600" dirty="0"/>
                    </a:p>
                  </a:txBody>
                  <a:tcPr/>
                </a:tc>
              </a:tr>
              <a:tr h="693799">
                <a:tc>
                  <a:txBody>
                    <a:bodyPr/>
                    <a:lstStyle/>
                    <a:p>
                      <a:pPr marL="0" algn="l" defTabSz="914400" rtl="0" eaLnBrk="1" latinLnBrk="0" hangingPunct="1"/>
                      <a:r>
                        <a:rPr lang="hr-HR" sz="1600" b="1" kern="1200" noProof="0" dirty="0" err="1" smtClean="0">
                          <a:solidFill>
                            <a:schemeClr val="dk1"/>
                          </a:solidFill>
                          <a:latin typeface="+mn-lt"/>
                          <a:ea typeface="+mn-ea"/>
                          <a:cs typeface="+mn-cs"/>
                        </a:rPr>
                        <a:t>Strength</a:t>
                      </a:r>
                      <a:endParaRPr lang="en-US" sz="1600" b="1" kern="1200" noProof="0" dirty="0" smtClean="0">
                        <a:solidFill>
                          <a:schemeClr val="dk1"/>
                        </a:solidFill>
                        <a:latin typeface="+mn-lt"/>
                        <a:ea typeface="+mn-ea"/>
                        <a:cs typeface="+mn-cs"/>
                      </a:endParaRPr>
                    </a:p>
                  </a:txBody>
                  <a:tcPr/>
                </a:tc>
                <a:tc>
                  <a:txBody>
                    <a:bodyPr/>
                    <a:lstStyle/>
                    <a:p>
                      <a:r>
                        <a:rPr lang="hr-HR" sz="1600" dirty="0" smtClean="0"/>
                        <a:t>nezavisnost</a:t>
                      </a:r>
                      <a:endParaRPr lang="en-US" sz="1600" dirty="0"/>
                    </a:p>
                  </a:txBody>
                  <a:tcPr/>
                </a:tc>
                <a:tc>
                  <a:txBody>
                    <a:bodyPr/>
                    <a:lstStyle/>
                    <a:p>
                      <a:r>
                        <a:rPr lang="hr-HR" sz="1600" dirty="0" smtClean="0"/>
                        <a:t>kapacitet</a:t>
                      </a:r>
                      <a:endParaRPr lang="en-US" sz="1600" dirty="0"/>
                    </a:p>
                  </a:txBody>
                  <a:tcPr/>
                </a:tc>
                <a:tc>
                  <a:txBody>
                    <a:bodyPr/>
                    <a:lstStyle/>
                    <a:p>
                      <a:r>
                        <a:rPr lang="hr-HR" sz="1600" dirty="0" smtClean="0"/>
                        <a:t>Fokus na </a:t>
                      </a:r>
                      <a:r>
                        <a:rPr lang="hr-HR" sz="1600" dirty="0" err="1" smtClean="0"/>
                        <a:t>core</a:t>
                      </a:r>
                      <a:r>
                        <a:rPr lang="hr-HR" sz="1600" dirty="0" smtClean="0"/>
                        <a:t> business</a:t>
                      </a:r>
                      <a:endParaRPr lang="en-US" sz="1600" dirty="0"/>
                    </a:p>
                  </a:txBody>
                  <a:tcPr/>
                </a:tc>
                <a:tc>
                  <a:txBody>
                    <a:bodyPr/>
                    <a:lstStyle/>
                    <a:p>
                      <a:r>
                        <a:rPr lang="hr-HR" sz="1600" dirty="0" smtClean="0"/>
                        <a:t>financiranje</a:t>
                      </a:r>
                      <a:endParaRPr lang="en-US" sz="1600" dirty="0"/>
                    </a:p>
                  </a:txBody>
                  <a:tcPr/>
                </a:tc>
                <a:tc>
                  <a:txBody>
                    <a:bodyPr/>
                    <a:lstStyle/>
                    <a:p>
                      <a:r>
                        <a:rPr lang="hr-HR" sz="1600" dirty="0" smtClean="0"/>
                        <a:t>Nezavisnost</a:t>
                      </a:r>
                      <a:endParaRPr lang="en-US" sz="1600" dirty="0"/>
                    </a:p>
                  </a:txBody>
                  <a:tcPr/>
                </a:tc>
              </a:tr>
              <a:tr h="693799">
                <a:tc>
                  <a:txBody>
                    <a:bodyPr/>
                    <a:lstStyle/>
                    <a:p>
                      <a:pPr marL="0" algn="l" defTabSz="914400" rtl="0" eaLnBrk="1" latinLnBrk="0" hangingPunct="1"/>
                      <a:r>
                        <a:rPr lang="hr-HR" sz="1600" b="1" kern="1200" noProof="0" dirty="0" err="1" smtClean="0">
                          <a:solidFill>
                            <a:schemeClr val="dk1"/>
                          </a:solidFill>
                          <a:latin typeface="+mn-lt"/>
                          <a:ea typeface="+mn-ea"/>
                          <a:cs typeface="+mn-cs"/>
                        </a:rPr>
                        <a:t>Weakness</a:t>
                      </a:r>
                      <a:endParaRPr lang="en-US" sz="1600" b="1" kern="1200" noProof="0" dirty="0" smtClean="0">
                        <a:solidFill>
                          <a:schemeClr val="dk1"/>
                        </a:solidFill>
                        <a:latin typeface="+mn-lt"/>
                        <a:ea typeface="+mn-ea"/>
                        <a:cs typeface="+mn-cs"/>
                      </a:endParaRPr>
                    </a:p>
                  </a:txBody>
                  <a:tcPr/>
                </a:tc>
                <a:tc>
                  <a:txBody>
                    <a:bodyPr/>
                    <a:lstStyle/>
                    <a:p>
                      <a:r>
                        <a:rPr lang="hr-HR" sz="1600" dirty="0" err="1" smtClean="0"/>
                        <a:t>neučinko</a:t>
                      </a:r>
                      <a:r>
                        <a:rPr lang="hr-HR" sz="1600" dirty="0" smtClean="0"/>
                        <a:t>-</a:t>
                      </a:r>
                      <a:r>
                        <a:rPr lang="hr-HR" sz="1600" dirty="0" err="1" smtClean="0"/>
                        <a:t>vitost</a:t>
                      </a:r>
                      <a:r>
                        <a:rPr lang="hr-HR" sz="1600" dirty="0" smtClean="0"/>
                        <a:t>, resursi</a:t>
                      </a:r>
                      <a:endParaRPr lang="en-US" sz="1600" dirty="0"/>
                    </a:p>
                  </a:txBody>
                  <a:tcPr/>
                </a:tc>
                <a:tc>
                  <a:txBody>
                    <a:bodyPr/>
                    <a:lstStyle/>
                    <a:p>
                      <a:r>
                        <a:rPr lang="hr-HR" sz="1600" dirty="0" smtClean="0"/>
                        <a:t>ugovaranje</a:t>
                      </a:r>
                      <a:endParaRPr lang="en-US" sz="1600" dirty="0"/>
                    </a:p>
                  </a:txBody>
                  <a:tcPr/>
                </a:tc>
                <a:tc>
                  <a:txBody>
                    <a:bodyPr/>
                    <a:lstStyle/>
                    <a:p>
                      <a:r>
                        <a:rPr lang="hr-HR" sz="1600" dirty="0" smtClean="0"/>
                        <a:t>nema kapaciteta</a:t>
                      </a:r>
                      <a:endParaRPr lang="en-US" sz="1600" dirty="0"/>
                    </a:p>
                  </a:txBody>
                  <a:tcPr/>
                </a:tc>
                <a:tc>
                  <a:txBody>
                    <a:bodyPr/>
                    <a:lstStyle/>
                    <a:p>
                      <a:r>
                        <a:rPr lang="hr-HR" sz="1600" dirty="0" smtClean="0"/>
                        <a:t>nabava</a:t>
                      </a:r>
                      <a:endParaRPr lang="en-US" sz="1600" dirty="0"/>
                    </a:p>
                  </a:txBody>
                  <a:tcPr/>
                </a:tc>
                <a:tc>
                  <a:txBody>
                    <a:bodyPr/>
                    <a:lstStyle/>
                    <a:p>
                      <a:r>
                        <a:rPr lang="hr-HR" sz="1600" dirty="0" err="1" smtClean="0"/>
                        <a:t>mindset</a:t>
                      </a:r>
                      <a:endParaRPr lang="en-US" sz="1600" dirty="0"/>
                    </a:p>
                  </a:txBody>
                  <a:tcPr/>
                </a:tc>
              </a:tr>
              <a:tr h="693799">
                <a:tc>
                  <a:txBody>
                    <a:bodyPr/>
                    <a:lstStyle/>
                    <a:p>
                      <a:pPr marL="0" algn="l" defTabSz="914400" rtl="0" eaLnBrk="1" latinLnBrk="0" hangingPunct="1"/>
                      <a:r>
                        <a:rPr lang="hr-HR" sz="1600" b="1" kern="1200" noProof="0" dirty="0" err="1" smtClean="0">
                          <a:solidFill>
                            <a:schemeClr val="dk1"/>
                          </a:solidFill>
                          <a:latin typeface="+mn-lt"/>
                          <a:ea typeface="+mn-ea"/>
                          <a:cs typeface="+mn-cs"/>
                        </a:rPr>
                        <a:t>Opportunity</a:t>
                      </a:r>
                      <a:endParaRPr lang="en-US" sz="1600" b="1" kern="1200" noProof="0" dirty="0" smtClean="0">
                        <a:solidFill>
                          <a:schemeClr val="dk1"/>
                        </a:solidFill>
                        <a:latin typeface="+mn-lt"/>
                        <a:ea typeface="+mn-ea"/>
                        <a:cs typeface="+mn-cs"/>
                      </a:endParaRPr>
                    </a:p>
                  </a:txBody>
                  <a:tcPr/>
                </a:tc>
                <a:tc>
                  <a:txBody>
                    <a:bodyPr/>
                    <a:lstStyle/>
                    <a:p>
                      <a:endParaRPr lang="en-US" sz="1600" dirty="0"/>
                    </a:p>
                  </a:txBody>
                  <a:tcPr/>
                </a:tc>
                <a:tc>
                  <a:txBody>
                    <a:bodyPr/>
                    <a:lstStyle/>
                    <a:p>
                      <a:r>
                        <a:rPr lang="hr-HR" sz="1600" dirty="0" smtClean="0"/>
                        <a:t>održivost</a:t>
                      </a:r>
                      <a:endParaRPr lang="en-US" sz="1600" dirty="0"/>
                    </a:p>
                  </a:txBody>
                  <a:tcPr/>
                </a:tc>
                <a:tc>
                  <a:txBody>
                    <a:bodyPr/>
                    <a:lstStyle/>
                    <a:p>
                      <a:r>
                        <a:rPr lang="hr-HR" sz="1600" dirty="0" smtClean="0"/>
                        <a:t>zarada</a:t>
                      </a:r>
                      <a:endParaRPr lang="en-US" sz="1600" dirty="0"/>
                    </a:p>
                  </a:txBody>
                  <a:tcPr/>
                </a:tc>
                <a:tc>
                  <a:txBody>
                    <a:bodyPr/>
                    <a:lstStyle/>
                    <a:p>
                      <a:r>
                        <a:rPr lang="hr-HR" sz="1600" dirty="0" smtClean="0"/>
                        <a:t>učinkovitost</a:t>
                      </a:r>
                      <a:endParaRPr lang="en-US" sz="1600" dirty="0"/>
                    </a:p>
                  </a:txBody>
                  <a:tcPr/>
                </a:tc>
                <a:tc>
                  <a:txBody>
                    <a:bodyPr/>
                    <a:lstStyle/>
                    <a:p>
                      <a:r>
                        <a:rPr lang="hr-HR" sz="1600" dirty="0" smtClean="0"/>
                        <a:t>Djelotvornost, SRM</a:t>
                      </a:r>
                      <a:endParaRPr lang="en-US" sz="1600" dirty="0"/>
                    </a:p>
                  </a:txBody>
                  <a:tcPr/>
                </a:tc>
              </a:tr>
              <a:tr h="693799">
                <a:tc>
                  <a:txBody>
                    <a:bodyPr/>
                    <a:lstStyle/>
                    <a:p>
                      <a:r>
                        <a:rPr lang="en-US" sz="1600" b="1" noProof="0" dirty="0" smtClean="0"/>
                        <a:t>Threat</a:t>
                      </a:r>
                      <a:endParaRPr lang="en-US" sz="1600" b="1" noProof="0" dirty="0"/>
                    </a:p>
                  </a:txBody>
                  <a:tcPr/>
                </a:tc>
                <a:tc>
                  <a:txBody>
                    <a:bodyPr/>
                    <a:lstStyle/>
                    <a:p>
                      <a:r>
                        <a:rPr lang="hr-HR" sz="1600" dirty="0" smtClean="0"/>
                        <a:t>neodrživost</a:t>
                      </a:r>
                      <a:endParaRPr lang="en-US" sz="1600" dirty="0"/>
                    </a:p>
                  </a:txBody>
                  <a:tcPr/>
                </a:tc>
                <a:tc>
                  <a:txBody>
                    <a:bodyPr/>
                    <a:lstStyle/>
                    <a:p>
                      <a:r>
                        <a:rPr lang="hr-HR" sz="1600" dirty="0" smtClean="0"/>
                        <a:t>zavisnost</a:t>
                      </a:r>
                      <a:endParaRPr lang="en-US" sz="1600" dirty="0"/>
                    </a:p>
                  </a:txBody>
                  <a:tcPr/>
                </a:tc>
                <a:tc>
                  <a:txBody>
                    <a:bodyPr/>
                    <a:lstStyle/>
                    <a:p>
                      <a:r>
                        <a:rPr lang="hr-HR" sz="1600" dirty="0" smtClean="0"/>
                        <a:t>ugovaranje</a:t>
                      </a:r>
                      <a:endParaRPr lang="en-US" sz="1600" dirty="0"/>
                    </a:p>
                  </a:txBody>
                  <a:tcPr/>
                </a:tc>
                <a:tc>
                  <a:txBody>
                    <a:bodyPr/>
                    <a:lstStyle/>
                    <a:p>
                      <a:r>
                        <a:rPr lang="hr-HR" sz="1600" dirty="0" smtClean="0"/>
                        <a:t>zavisnost</a:t>
                      </a:r>
                      <a:endParaRPr lang="en-US" sz="1600" dirty="0"/>
                    </a:p>
                  </a:txBody>
                  <a:tcPr/>
                </a:tc>
                <a:tc>
                  <a:txBody>
                    <a:bodyPr/>
                    <a:lstStyle/>
                    <a:p>
                      <a:r>
                        <a:rPr lang="hr-HR" sz="1600" dirty="0" smtClean="0"/>
                        <a:t>Promjena politike</a:t>
                      </a:r>
                      <a:endParaRPr lang="en-US" sz="1600" dirty="0"/>
                    </a:p>
                  </a:txBody>
                  <a:tcPr/>
                </a:tc>
              </a:tr>
            </a:tbl>
          </a:graphicData>
        </a:graphic>
      </p:graphicFrame>
      <p:sp>
        <p:nvSpPr>
          <p:cNvPr id="14" name="Subtitle 13"/>
          <p:cNvSpPr>
            <a:spLocks noGrp="1"/>
          </p:cNvSpPr>
          <p:nvPr>
            <p:ph type="subTitle" sz="quarter" idx="1"/>
          </p:nvPr>
        </p:nvSpPr>
        <p:spPr>
          <a:xfrm>
            <a:off x="142844" y="5105424"/>
            <a:ext cx="9001156" cy="1181096"/>
          </a:xfrm>
        </p:spPr>
        <p:txBody>
          <a:bodyPr/>
          <a:lstStyle/>
          <a:p>
            <a:pPr algn="l"/>
            <a:r>
              <a:rPr lang="hr-HR" dirty="0" smtClean="0">
                <a:solidFill>
                  <a:srgbClr val="000000"/>
                </a:solidFill>
              </a:rPr>
              <a:t>Zaključak o </a:t>
            </a:r>
            <a:r>
              <a:rPr lang="hr-HR" dirty="0" err="1" smtClean="0">
                <a:solidFill>
                  <a:srgbClr val="000000"/>
                </a:solidFill>
              </a:rPr>
              <a:t>pros</a:t>
            </a:r>
            <a:r>
              <a:rPr lang="hr-HR" dirty="0" smtClean="0">
                <a:solidFill>
                  <a:srgbClr val="000000"/>
                </a:solidFill>
              </a:rPr>
              <a:t>/</a:t>
            </a:r>
            <a:r>
              <a:rPr lang="hr-HR" dirty="0" err="1" smtClean="0">
                <a:solidFill>
                  <a:srgbClr val="000000"/>
                </a:solidFill>
              </a:rPr>
              <a:t>cons</a:t>
            </a:r>
            <a:r>
              <a:rPr lang="hr-HR" dirty="0" smtClean="0">
                <a:solidFill>
                  <a:srgbClr val="000000"/>
                </a:solidFill>
              </a:rPr>
              <a:t>: jedino shared </a:t>
            </a:r>
            <a:r>
              <a:rPr lang="hr-HR" dirty="0" err="1" smtClean="0">
                <a:solidFill>
                  <a:srgbClr val="000000"/>
                </a:solidFill>
              </a:rPr>
              <a:t>services</a:t>
            </a:r>
            <a:r>
              <a:rPr lang="hr-HR" dirty="0" smtClean="0">
                <a:solidFill>
                  <a:srgbClr val="000000"/>
                </a:solidFill>
              </a:rPr>
              <a:t> ima rizike koji su samo subjektivne prirode!</a:t>
            </a:r>
            <a:endParaRPr lang="en-US" dirty="0">
              <a:solidFill>
                <a:srgbClr val="000000"/>
              </a:solidFill>
            </a:endParaRPr>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16</a:t>
            </a:fld>
            <a:r>
              <a:rPr lang="hr-HR" smtClean="0"/>
              <a:t>/18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200" b="1" dirty="0" smtClean="0">
                <a:solidFill>
                  <a:srgbClr val="000000"/>
                </a:solidFill>
              </a:rPr>
              <a:t>Zaključci</a:t>
            </a:r>
            <a:endParaRPr lang="en-US" sz="3200" b="1" noProof="0" dirty="0" smtClean="0">
              <a:solidFill>
                <a:srgbClr val="000000"/>
              </a:solidFill>
            </a:endParaRPr>
          </a:p>
        </p:txBody>
      </p:sp>
      <p:sp>
        <p:nvSpPr>
          <p:cNvPr id="8198" name="Rectangle 6"/>
          <p:cNvSpPr>
            <a:spLocks noGrp="1" noChangeArrowheads="1"/>
          </p:cNvSpPr>
          <p:nvPr>
            <p:ph type="subTitle" idx="1"/>
          </p:nvPr>
        </p:nvSpPr>
        <p:spPr>
          <a:xfrm>
            <a:off x="-32" y="889018"/>
            <a:ext cx="8786874" cy="3540114"/>
          </a:xfrm>
        </p:spPr>
        <p:txBody>
          <a:bodyPr/>
          <a:lstStyle/>
          <a:p>
            <a:pPr marL="450850" lvl="1" indent="-450850">
              <a:spcBef>
                <a:spcPts val="600"/>
              </a:spcBef>
              <a:buClr>
                <a:schemeClr val="hlink"/>
              </a:buClr>
              <a:buSzPct val="120000"/>
              <a:buFont typeface="Arial" pitchFamily="34" charset="0"/>
              <a:buChar char="•"/>
            </a:pPr>
            <a:r>
              <a:rPr lang="hr-HR" sz="2400" dirty="0" smtClean="0">
                <a:solidFill>
                  <a:srgbClr val="000000"/>
                </a:solidFill>
                <a:ea typeface="+mn-ea"/>
                <a:cs typeface="+mn-cs"/>
              </a:rPr>
              <a:t>Najmanje  rizičan, ali  najviše  obećavajući  model  je Shared </a:t>
            </a:r>
            <a:r>
              <a:rPr lang="hr-HR" sz="2400" dirty="0" err="1" smtClean="0">
                <a:solidFill>
                  <a:srgbClr val="000000"/>
                </a:solidFill>
                <a:ea typeface="+mn-ea"/>
                <a:cs typeface="+mn-cs"/>
              </a:rPr>
              <a:t>Services</a:t>
            </a:r>
            <a:r>
              <a:rPr lang="hr-HR" sz="2400" dirty="0" smtClean="0">
                <a:solidFill>
                  <a:srgbClr val="000000"/>
                </a:solidFill>
                <a:ea typeface="+mn-ea"/>
                <a:cs typeface="+mn-cs"/>
              </a:rPr>
              <a:t>, u kombinaciji s parcijalnim </a:t>
            </a:r>
            <a:r>
              <a:rPr lang="hr-HR" sz="2400" dirty="0" err="1" smtClean="0">
                <a:solidFill>
                  <a:srgbClr val="000000"/>
                </a:solidFill>
                <a:ea typeface="+mn-ea"/>
                <a:cs typeface="+mn-cs"/>
              </a:rPr>
              <a:t>outsourcingom</a:t>
            </a:r>
            <a:r>
              <a:rPr lang="hr-HR" sz="2400" dirty="0" smtClean="0">
                <a:solidFill>
                  <a:srgbClr val="000000"/>
                </a:solidFill>
                <a:ea typeface="+mn-ea"/>
                <a:cs typeface="+mn-cs"/>
              </a:rPr>
              <a:t> (npr. cloud, mreža, periferija)</a:t>
            </a:r>
          </a:p>
          <a:p>
            <a:pPr marL="450850" lvl="1" indent="-450850">
              <a:spcBef>
                <a:spcPts val="600"/>
              </a:spcBef>
              <a:buClr>
                <a:schemeClr val="hlink"/>
              </a:buClr>
              <a:buSzPct val="120000"/>
              <a:buFont typeface="Arial" pitchFamily="34" charset="0"/>
              <a:buChar char="•"/>
            </a:pPr>
            <a:r>
              <a:rPr lang="hr-HR" sz="2400" dirty="0" smtClean="0">
                <a:solidFill>
                  <a:srgbClr val="000000"/>
                </a:solidFill>
                <a:ea typeface="+mn-ea"/>
                <a:cs typeface="+mn-cs"/>
              </a:rPr>
              <a:t>Zamjenjuje “Upravljanje” bez integrirane informatike </a:t>
            </a:r>
          </a:p>
          <a:p>
            <a:pPr marL="450850" lvl="1" indent="-450850">
              <a:spcBef>
                <a:spcPts val="600"/>
              </a:spcBef>
              <a:buClr>
                <a:schemeClr val="hlink"/>
              </a:buClr>
              <a:buSzPct val="120000"/>
              <a:buFont typeface="Arial" pitchFamily="34" charset="0"/>
              <a:buChar char="•"/>
            </a:pPr>
            <a:r>
              <a:rPr lang="hr-HR" sz="2400" dirty="0" smtClean="0">
                <a:solidFill>
                  <a:srgbClr val="000000"/>
                </a:solidFill>
              </a:rPr>
              <a:t>U skladu sa Strategijom zdravstva 2012-2020:</a:t>
            </a:r>
          </a:p>
          <a:p>
            <a:pPr lvl="0" algn="l"/>
            <a:r>
              <a:rPr lang="hr-HR" sz="1800" b="1" dirty="0" smtClean="0">
                <a:solidFill>
                  <a:srgbClr val="000000"/>
                </a:solidFill>
              </a:rPr>
              <a:t>1. Poboljšanje povezanosti i kontinuiteta u zdravstvu </a:t>
            </a:r>
            <a:endParaRPr lang="hr-HR" sz="1800" dirty="0" smtClean="0">
              <a:solidFill>
                <a:srgbClr val="000000"/>
              </a:solidFill>
            </a:endParaRPr>
          </a:p>
          <a:p>
            <a:pPr marL="266700" lvl="0" indent="-266700" algn="l">
              <a:buFont typeface="Arial" pitchFamily="34" charset="0"/>
              <a:buChar char="•"/>
            </a:pPr>
            <a:r>
              <a:rPr lang="hr-HR" sz="1800" dirty="0" smtClean="0">
                <a:solidFill>
                  <a:srgbClr val="000000"/>
                </a:solidFill>
              </a:rPr>
              <a:t>Ukida se rascjepkanost zemljopisna i vremenska</a:t>
            </a:r>
          </a:p>
          <a:p>
            <a:pPr algn="l"/>
            <a:r>
              <a:rPr lang="hr-HR" sz="1800" b="1" dirty="0" smtClean="0">
                <a:solidFill>
                  <a:srgbClr val="000000"/>
                </a:solidFill>
              </a:rPr>
              <a:t>2. Ujednačavanje i poboljšanje kvalitete zdravstvene zaštite </a:t>
            </a:r>
            <a:endParaRPr lang="hr-HR" sz="1800" dirty="0" smtClean="0">
              <a:solidFill>
                <a:srgbClr val="000000"/>
              </a:solidFill>
            </a:endParaRPr>
          </a:p>
          <a:p>
            <a:pPr marL="266700" indent="-266700" algn="l">
              <a:buFont typeface="Arial" pitchFamily="34" charset="0"/>
              <a:buChar char="•"/>
            </a:pPr>
            <a:r>
              <a:rPr lang="hr-HR" sz="1800" dirty="0" smtClean="0">
                <a:solidFill>
                  <a:srgbClr val="000000"/>
                </a:solidFill>
              </a:rPr>
              <a:t>Homogeni sustav osigurava podatke za upravljanje kvalitetom</a:t>
            </a:r>
          </a:p>
          <a:p>
            <a:pPr algn="l"/>
            <a:r>
              <a:rPr lang="hr-HR" sz="1800" b="1" dirty="0" smtClean="0">
                <a:solidFill>
                  <a:srgbClr val="000000"/>
                </a:solidFill>
              </a:rPr>
              <a:t>3. Povećanje učinkovitosti i djelotvornosti zdravstvenog sustava </a:t>
            </a:r>
            <a:endParaRPr lang="hr-HR" sz="1800" dirty="0" smtClean="0">
              <a:solidFill>
                <a:srgbClr val="000000"/>
              </a:solidFill>
            </a:endParaRPr>
          </a:p>
          <a:p>
            <a:pPr marL="266700" lvl="0" indent="-266700" algn="l">
              <a:buFont typeface="Arial" pitchFamily="34" charset="0"/>
              <a:buChar char="•"/>
            </a:pPr>
            <a:r>
              <a:rPr lang="hr-HR" sz="1800" dirty="0" smtClean="0">
                <a:solidFill>
                  <a:srgbClr val="000000"/>
                </a:solidFill>
              </a:rPr>
              <a:t>Središnje upravljanje IT sustavom omogućuje „evidence based“ UPRAVLJANJE. </a:t>
            </a:r>
          </a:p>
          <a:p>
            <a:pPr algn="l"/>
            <a:r>
              <a:rPr lang="hr-HR" sz="1800" b="1" dirty="0" smtClean="0">
                <a:solidFill>
                  <a:srgbClr val="000000"/>
                </a:solidFill>
              </a:rPr>
              <a:t>4. Povećanje dostupnosti zdravstvene zaštite </a:t>
            </a:r>
            <a:endParaRPr lang="hr-HR" sz="1800" dirty="0" smtClean="0">
              <a:solidFill>
                <a:srgbClr val="000000"/>
              </a:solidFill>
            </a:endParaRPr>
          </a:p>
          <a:p>
            <a:pPr marL="266700" indent="-266700" algn="l">
              <a:buFont typeface="Arial" pitchFamily="34" charset="0"/>
              <a:buChar char="•"/>
            </a:pPr>
            <a:r>
              <a:rPr lang="hr-HR" sz="1800" dirty="0" smtClean="0">
                <a:solidFill>
                  <a:srgbClr val="000000"/>
                </a:solidFill>
              </a:rPr>
              <a:t>Primjer: tek je središnji IT servis omogućio upravljanje listom čekanja</a:t>
            </a:r>
          </a:p>
          <a:p>
            <a:pPr algn="l"/>
            <a:r>
              <a:rPr lang="hr-HR" sz="1800" b="1" dirty="0" smtClean="0">
                <a:solidFill>
                  <a:srgbClr val="000000"/>
                </a:solidFill>
              </a:rPr>
              <a:t>5. Poboljšanje pokazatelja zdravlja </a:t>
            </a:r>
          </a:p>
          <a:p>
            <a:pPr marL="266700" lvl="0" indent="-266700" algn="l">
              <a:buFont typeface="Arial" pitchFamily="34" charset="0"/>
              <a:buChar char="•"/>
            </a:pPr>
            <a:r>
              <a:rPr lang="hr-HR" sz="1800" dirty="0" smtClean="0">
                <a:solidFill>
                  <a:srgbClr val="000000"/>
                </a:solidFill>
              </a:rPr>
              <a:t>Središnji ICT servisi omogućuju zahvat u izvorne podatke potrebne za pokazatelje.</a:t>
            </a:r>
          </a:p>
          <a:p>
            <a:pPr algn="l"/>
            <a:endParaRPr lang="hr-HR" sz="1800" dirty="0" smtClean="0">
              <a:solidFill>
                <a:srgbClr val="000000"/>
              </a:solidFill>
            </a:endParaRPr>
          </a:p>
          <a:p>
            <a:pPr marL="450850" lvl="1" indent="-450850">
              <a:spcBef>
                <a:spcPts val="600"/>
              </a:spcBef>
              <a:buClr>
                <a:schemeClr val="hlink"/>
              </a:buClr>
              <a:buSzPct val="120000"/>
              <a:buFont typeface="Arial" pitchFamily="34" charset="0"/>
              <a:buChar char="•"/>
            </a:pPr>
            <a:endParaRPr lang="hr-HR" sz="240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9" name="Footer Placeholder 8"/>
          <p:cNvSpPr>
            <a:spLocks noGrp="1"/>
          </p:cNvSpPr>
          <p:nvPr>
            <p:ph type="ftr" sz="quarter" idx="10"/>
          </p:nvPr>
        </p:nvSpPr>
        <p:spPr/>
        <p:txBody>
          <a:bodyPr/>
          <a:lstStyle/>
          <a:p>
            <a:pPr>
              <a:defRPr/>
            </a:pPr>
            <a:r>
              <a:rPr lang="vi-VN" dirty="0" smtClean="0"/>
              <a:t>Mađarić: Novi poslovni i organizacijski modeli IT službi u zdravstvu</a:t>
            </a:r>
            <a:endParaRPr lang="en-US" dirty="0"/>
          </a:p>
        </p:txBody>
      </p:sp>
      <p:pic>
        <p:nvPicPr>
          <p:cNvPr id="8195" name="Picture 3" descr="C:\Users\mmadjari\AppData\Local\Microsoft\Windows\Temporary Internet Files\Content.IE5\P2WFU0UW\MC900412796[1].wmf"/>
          <p:cNvPicPr>
            <a:picLocks noChangeAspect="1" noChangeArrowheads="1"/>
          </p:cNvPicPr>
          <p:nvPr/>
        </p:nvPicPr>
        <p:blipFill>
          <a:blip r:embed="rId3"/>
          <a:srcRect/>
          <a:stretch>
            <a:fillRect/>
          </a:stretch>
        </p:blipFill>
        <p:spPr bwMode="auto">
          <a:xfrm>
            <a:off x="7858148" y="0"/>
            <a:ext cx="1285852" cy="1282471"/>
          </a:xfrm>
          <a:prstGeom prst="rect">
            <a:avLst/>
          </a:prstGeom>
          <a:solidFill>
            <a:schemeClr val="accent1">
              <a:alpha val="63000"/>
            </a:schemeClr>
          </a:solidFill>
          <a:effectLst>
            <a:outerShdw blurRad="50800" dist="50800" dir="5400000" algn="ctr" rotWithShape="0">
              <a:srgbClr val="000000">
                <a:alpha val="37000"/>
              </a:srgbClr>
            </a:outerShdw>
          </a:effectLst>
        </p:spPr>
      </p:pic>
      <p:sp>
        <p:nvSpPr>
          <p:cNvPr id="8" name="Slide Number Placeholder 7"/>
          <p:cNvSpPr>
            <a:spLocks noGrp="1"/>
          </p:cNvSpPr>
          <p:nvPr>
            <p:ph type="sldNum" sz="quarter" idx="11"/>
          </p:nvPr>
        </p:nvSpPr>
        <p:spPr/>
        <p:txBody>
          <a:bodyPr/>
          <a:lstStyle/>
          <a:p>
            <a:pPr>
              <a:defRPr/>
            </a:pPr>
            <a:fld id="{0FDA8457-11AF-4491-95F9-6B5B36072F88}" type="slidenum">
              <a:rPr lang="en-US" smtClean="0"/>
              <a:pPr>
                <a:defRPr/>
              </a:pPr>
              <a:t>17</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198">
                                            <p:txEl>
                                              <p:pRg st="9" end="9"/>
                                            </p:txEl>
                                          </p:spTgt>
                                        </p:tgtEl>
                                        <p:attrNameLst>
                                          <p:attrName>style.visibility</p:attrName>
                                        </p:attrNameLst>
                                      </p:cBhvr>
                                      <p:to>
                                        <p:strVal val="visible"/>
                                      </p:to>
                                    </p:set>
                                    <p:animEffect transition="in" filter="wipe(left)">
                                      <p:cBhvr>
                                        <p:cTn id="52" dur="500"/>
                                        <p:tgtEl>
                                          <p:spTgt spid="81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0" end="10"/>
                                            </p:txEl>
                                          </p:spTgt>
                                        </p:tgtEl>
                                        <p:attrNameLst>
                                          <p:attrName>style.visibility</p:attrName>
                                        </p:attrNameLst>
                                      </p:cBhvr>
                                      <p:to>
                                        <p:strVal val="visible"/>
                                      </p:to>
                                    </p:set>
                                    <p:animEffect transition="in" filter="wipe(left)">
                                      <p:cBhvr>
                                        <p:cTn id="57" dur="500"/>
                                        <p:tgtEl>
                                          <p:spTgt spid="819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198">
                                            <p:txEl>
                                              <p:pRg st="11" end="11"/>
                                            </p:txEl>
                                          </p:spTgt>
                                        </p:tgtEl>
                                        <p:attrNameLst>
                                          <p:attrName>style.visibility</p:attrName>
                                        </p:attrNameLst>
                                      </p:cBhvr>
                                      <p:to>
                                        <p:strVal val="visible"/>
                                      </p:to>
                                    </p:set>
                                    <p:animEffect transition="in" filter="wipe(left)">
                                      <p:cBhvr>
                                        <p:cTn id="62" dur="500"/>
                                        <p:tgtEl>
                                          <p:spTgt spid="8198">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8198">
                                            <p:txEl>
                                              <p:pRg st="12" end="12"/>
                                            </p:txEl>
                                          </p:spTgt>
                                        </p:tgtEl>
                                        <p:attrNameLst>
                                          <p:attrName>style.visibility</p:attrName>
                                        </p:attrNameLst>
                                      </p:cBhvr>
                                      <p:to>
                                        <p:strVal val="visible"/>
                                      </p:to>
                                    </p:set>
                                    <p:animEffect transition="in" filter="wipe(left)">
                                      <p:cBhvr>
                                        <p:cTn id="67" dur="500"/>
                                        <p:tgtEl>
                                          <p:spTgt spid="819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0" y="87313"/>
            <a:ext cx="9144000" cy="1470025"/>
          </a:xfrm>
        </p:spPr>
        <p:txBody>
          <a:bodyPr anchor="t" anchorCtr="0"/>
          <a:lstStyle/>
          <a:p>
            <a:pPr eaLnBrk="1" hangingPunct="1">
              <a:defRPr/>
            </a:pPr>
            <a:r>
              <a:rPr lang="hr-HR" sz="3600" b="1" noProof="0" dirty="0" smtClean="0">
                <a:solidFill>
                  <a:srgbClr val="000000"/>
                </a:solidFill>
              </a:rPr>
              <a:t>Hvala na pažnji</a:t>
            </a:r>
            <a:r>
              <a:rPr lang="en-US" sz="3600" b="1" noProof="0" dirty="0" smtClean="0">
                <a:solidFill>
                  <a:srgbClr val="000000"/>
                </a:solidFill>
              </a:rPr>
              <a:t>!</a:t>
            </a:r>
          </a:p>
        </p:txBody>
      </p:sp>
      <p:sp>
        <p:nvSpPr>
          <p:cNvPr id="47107" name="Rectangle 3"/>
          <p:cNvSpPr>
            <a:spLocks noGrp="1" noChangeArrowheads="1"/>
          </p:cNvSpPr>
          <p:nvPr>
            <p:ph type="subTitle" idx="1"/>
          </p:nvPr>
        </p:nvSpPr>
        <p:spPr>
          <a:xfrm>
            <a:off x="0" y="3019425"/>
            <a:ext cx="9144000" cy="3505200"/>
          </a:xfrm>
        </p:spPr>
        <p:txBody>
          <a:bodyPr/>
          <a:lstStyle/>
          <a:p>
            <a:pPr marL="631825" indent="-631825" eaLnBrk="1" hangingPunct="1">
              <a:lnSpc>
                <a:spcPct val="110000"/>
              </a:lnSpc>
              <a:defRPr/>
            </a:pPr>
            <a:r>
              <a:rPr lang="hr-HR" sz="4800" noProof="0" dirty="0" smtClean="0">
                <a:solidFill>
                  <a:srgbClr val="000000"/>
                </a:solidFill>
              </a:rPr>
              <a:t>Pitanja</a:t>
            </a:r>
            <a:r>
              <a:rPr lang="en-US" sz="4800" noProof="0" dirty="0" smtClean="0">
                <a:solidFill>
                  <a:srgbClr val="000000"/>
                </a:solidFill>
              </a:rPr>
              <a:t>?</a:t>
            </a:r>
          </a:p>
          <a:p>
            <a:pPr marL="631825" indent="-631825" eaLnBrk="1" hangingPunct="1">
              <a:lnSpc>
                <a:spcPct val="110000"/>
              </a:lnSpc>
              <a:defRPr/>
            </a:pPr>
            <a:r>
              <a:rPr lang="en-US" noProof="0" dirty="0" smtClean="0">
                <a:solidFill>
                  <a:srgbClr val="000000"/>
                </a:solidFill>
              </a:rPr>
              <a:t>(</a:t>
            </a:r>
            <a:r>
              <a:rPr lang="hr-HR" noProof="0" dirty="0" smtClean="0">
                <a:solidFill>
                  <a:srgbClr val="000000"/>
                </a:solidFill>
              </a:rPr>
              <a:t>može i na: miroslav.</a:t>
            </a:r>
            <a:r>
              <a:rPr lang="en-US" noProof="0" dirty="0" smtClean="0">
                <a:solidFill>
                  <a:srgbClr val="000000"/>
                </a:solidFill>
              </a:rPr>
              <a:t>madjaric@kbc-zagreb.hr)</a:t>
            </a:r>
          </a:p>
          <a:p>
            <a:pPr marL="631825" indent="-631825" algn="l" eaLnBrk="1" hangingPunct="1">
              <a:lnSpc>
                <a:spcPct val="110000"/>
              </a:lnSpc>
              <a:buFontTx/>
              <a:buChar char="•"/>
              <a:defRPr/>
            </a:pPr>
            <a:endParaRPr lang="en-US" sz="4800" noProof="0" dirty="0" smtClean="0">
              <a:solidFill>
                <a:srgbClr val="000000"/>
              </a:solidFill>
            </a:endParaRPr>
          </a:p>
        </p:txBody>
      </p:sp>
      <p:pic>
        <p:nvPicPr>
          <p:cNvPr id="11269" name="Picture 7" descr="MC900347211[1]"/>
          <p:cNvPicPr>
            <a:picLocks noChangeAspect="1" noChangeArrowheads="1"/>
          </p:cNvPicPr>
          <p:nvPr/>
        </p:nvPicPr>
        <p:blipFill>
          <a:blip r:embed="rId3"/>
          <a:srcRect/>
          <a:stretch>
            <a:fillRect/>
          </a:stretch>
        </p:blipFill>
        <p:spPr bwMode="auto">
          <a:xfrm>
            <a:off x="7804150" y="0"/>
            <a:ext cx="1339850" cy="1827213"/>
          </a:xfrm>
          <a:prstGeom prst="rect">
            <a:avLst/>
          </a:prstGeom>
          <a:noFill/>
          <a:ln w="9525">
            <a:noFill/>
            <a:miter lim="800000"/>
            <a:headEnd/>
            <a:tailEnd/>
          </a:ln>
        </p:spPr>
      </p:pic>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18</a:t>
            </a:fld>
            <a:r>
              <a:rPr lang="hr-HR" smtClean="0"/>
              <a:t>/18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6767513" cy="820738"/>
          </a:xfrm>
        </p:spPr>
        <p:txBody>
          <a:bodyPr anchor="t" anchorCtr="0"/>
          <a:lstStyle/>
          <a:p>
            <a:pPr algn="l" eaLnBrk="1" hangingPunct="1">
              <a:defRPr/>
            </a:pPr>
            <a:r>
              <a:rPr lang="hr-HR" sz="3600" b="1" noProof="0" dirty="0" smtClean="0">
                <a:solidFill>
                  <a:srgbClr val="000000"/>
                </a:solidFill>
              </a:rPr>
              <a:t>Sadržaj</a:t>
            </a:r>
            <a:r>
              <a:rPr lang="en-US" sz="3600" b="1" noProof="0" dirty="0" smtClean="0">
                <a:solidFill>
                  <a:srgbClr val="000000"/>
                </a:solidFill>
              </a:rPr>
              <a:t>:</a:t>
            </a:r>
          </a:p>
        </p:txBody>
      </p:sp>
      <p:pic>
        <p:nvPicPr>
          <p:cNvPr id="4100" name="Picture 4" descr="Otvorena knjiga"/>
          <p:cNvPicPr>
            <a:picLocks noChangeAspect="1" noChangeArrowheads="1"/>
          </p:cNvPicPr>
          <p:nvPr/>
        </p:nvPicPr>
        <p:blipFill>
          <a:blip r:embed="rId3"/>
          <a:srcRect/>
          <a:stretch>
            <a:fillRect/>
          </a:stretch>
        </p:blipFill>
        <p:spPr bwMode="auto">
          <a:xfrm>
            <a:off x="7308850" y="-24"/>
            <a:ext cx="1843088" cy="1144588"/>
          </a:xfrm>
          <a:prstGeom prst="rect">
            <a:avLst/>
          </a:prstGeom>
          <a:noFill/>
          <a:ln w="9525">
            <a:noFill/>
            <a:miter lim="800000"/>
            <a:headEnd/>
            <a:tailEnd/>
          </a:ln>
        </p:spPr>
      </p:pic>
      <p:sp>
        <p:nvSpPr>
          <p:cNvPr id="8198" name="Rectangle 6"/>
          <p:cNvSpPr>
            <a:spLocks noGrp="1" noChangeArrowheads="1"/>
          </p:cNvSpPr>
          <p:nvPr>
            <p:ph type="subTitle" idx="1"/>
          </p:nvPr>
        </p:nvSpPr>
        <p:spPr>
          <a:xfrm>
            <a:off x="-32" y="1071546"/>
            <a:ext cx="9144000" cy="3540114"/>
          </a:xfrm>
        </p:spPr>
        <p:txBody>
          <a:bodyPr/>
          <a:lstStyle/>
          <a:p>
            <a:pPr marL="268288" indent="-268288" algn="l">
              <a:spcBef>
                <a:spcPts val="600"/>
              </a:spcBef>
              <a:buFont typeface="Arial" pitchFamily="34" charset="0"/>
              <a:buChar char="•"/>
            </a:pPr>
            <a:r>
              <a:rPr lang="hr-HR" dirty="0" smtClean="0">
                <a:solidFill>
                  <a:srgbClr val="000000"/>
                </a:solidFill>
              </a:rPr>
              <a:t>Sadašnji model: vlastita informatika (</a:t>
            </a:r>
            <a:r>
              <a:rPr lang="hr-HR" dirty="0" err="1" smtClean="0">
                <a:solidFill>
                  <a:srgbClr val="000000"/>
                </a:solidFill>
              </a:rPr>
              <a:t>insourcing</a:t>
            </a:r>
            <a:r>
              <a:rPr lang="hr-HR" dirty="0" smtClean="0">
                <a:solidFill>
                  <a:srgbClr val="000000"/>
                </a:solidFill>
              </a:rPr>
              <a:t>)</a:t>
            </a:r>
          </a:p>
          <a:p>
            <a:pPr marL="268288" indent="-268288" algn="l">
              <a:spcBef>
                <a:spcPts val="600"/>
              </a:spcBef>
              <a:buFont typeface="Arial" pitchFamily="34" charset="0"/>
              <a:buChar char="•"/>
            </a:pPr>
            <a:r>
              <a:rPr lang="hr-HR" dirty="0" smtClean="0">
                <a:solidFill>
                  <a:srgbClr val="000000"/>
                </a:solidFill>
              </a:rPr>
              <a:t>Novi modeli:</a:t>
            </a:r>
          </a:p>
          <a:p>
            <a:pPr marL="1011238" lvl="1" indent="-268288">
              <a:spcBef>
                <a:spcPts val="600"/>
              </a:spcBef>
              <a:buFont typeface="Arial" pitchFamily="34" charset="0"/>
              <a:buChar char="•"/>
            </a:pPr>
            <a:r>
              <a:rPr lang="hr-HR" sz="2400" dirty="0" err="1" smtClean="0">
                <a:solidFill>
                  <a:srgbClr val="000000"/>
                </a:solidFill>
              </a:rPr>
              <a:t>Outsourcing</a:t>
            </a:r>
            <a:endParaRPr lang="hr-HR" sz="2400" dirty="0" smtClean="0">
              <a:solidFill>
                <a:srgbClr val="000000"/>
              </a:solidFill>
            </a:endParaRPr>
          </a:p>
          <a:p>
            <a:pPr marL="1011238" lvl="1" indent="-268288">
              <a:spcBef>
                <a:spcPts val="600"/>
              </a:spcBef>
              <a:buFont typeface="Arial" pitchFamily="34" charset="0"/>
              <a:buChar char="•"/>
            </a:pPr>
            <a:r>
              <a:rPr lang="hr-HR" sz="2400" dirty="0" err="1" smtClean="0">
                <a:solidFill>
                  <a:srgbClr val="000000"/>
                </a:solidFill>
              </a:rPr>
              <a:t>Spin</a:t>
            </a:r>
            <a:r>
              <a:rPr lang="hr-HR" sz="2400" dirty="0" smtClean="0">
                <a:solidFill>
                  <a:srgbClr val="000000"/>
                </a:solidFill>
              </a:rPr>
              <a:t>-off</a:t>
            </a:r>
          </a:p>
          <a:p>
            <a:pPr marL="1011238" lvl="1" indent="-268288">
              <a:spcBef>
                <a:spcPts val="600"/>
              </a:spcBef>
              <a:buFont typeface="Arial" pitchFamily="34" charset="0"/>
              <a:buChar char="•"/>
            </a:pPr>
            <a:r>
              <a:rPr lang="hr-HR" sz="2400" dirty="0" smtClean="0">
                <a:solidFill>
                  <a:srgbClr val="000000"/>
                </a:solidFill>
              </a:rPr>
              <a:t>JPP</a:t>
            </a:r>
          </a:p>
          <a:p>
            <a:pPr marL="1011238" lvl="1" indent="-268288">
              <a:spcBef>
                <a:spcPts val="600"/>
              </a:spcBef>
              <a:buFont typeface="Arial" pitchFamily="34" charset="0"/>
              <a:buChar char="•"/>
            </a:pPr>
            <a:r>
              <a:rPr lang="hr-HR" sz="2400" dirty="0" smtClean="0">
                <a:solidFill>
                  <a:srgbClr val="000000"/>
                </a:solidFill>
              </a:rPr>
              <a:t>Shared </a:t>
            </a:r>
            <a:r>
              <a:rPr lang="hr-HR" sz="2400" dirty="0" err="1" smtClean="0">
                <a:solidFill>
                  <a:srgbClr val="000000"/>
                </a:solidFill>
              </a:rPr>
              <a:t>services</a:t>
            </a:r>
            <a:endParaRPr lang="hr-HR" sz="2400" dirty="0" smtClean="0">
              <a:solidFill>
                <a:srgbClr val="000000"/>
              </a:solidFill>
            </a:endParaRPr>
          </a:p>
          <a:p>
            <a:pPr marL="268288" indent="-268288" algn="l">
              <a:spcBef>
                <a:spcPts val="600"/>
              </a:spcBef>
              <a:buFont typeface="Arial" pitchFamily="34" charset="0"/>
              <a:buChar char="•"/>
            </a:pPr>
            <a:r>
              <a:rPr lang="hr-HR" dirty="0" smtClean="0">
                <a:solidFill>
                  <a:srgbClr val="000000"/>
                </a:solidFill>
              </a:rPr>
              <a:t>Sive zone:</a:t>
            </a:r>
          </a:p>
          <a:p>
            <a:pPr marL="1011238" lvl="1" indent="-268288">
              <a:spcBef>
                <a:spcPts val="600"/>
              </a:spcBef>
              <a:buFont typeface="Arial" pitchFamily="34" charset="0"/>
              <a:buChar char="•"/>
            </a:pPr>
            <a:r>
              <a:rPr lang="hr-HR" sz="2400" dirty="0" smtClean="0">
                <a:solidFill>
                  <a:srgbClr val="000000"/>
                </a:solidFill>
              </a:rPr>
              <a:t>Varijante modela</a:t>
            </a:r>
          </a:p>
          <a:p>
            <a:pPr marL="1011238" lvl="1" indent="-268288">
              <a:spcBef>
                <a:spcPts val="600"/>
              </a:spcBef>
              <a:buFont typeface="Arial" pitchFamily="34" charset="0"/>
              <a:buChar char="•"/>
            </a:pPr>
            <a:r>
              <a:rPr lang="hr-HR" sz="2400" dirty="0" smtClean="0">
                <a:solidFill>
                  <a:srgbClr val="000000"/>
                </a:solidFill>
              </a:rPr>
              <a:t>Kombinacije modela</a:t>
            </a:r>
          </a:p>
          <a:p>
            <a:pPr marL="268288" indent="-268288" algn="l">
              <a:spcBef>
                <a:spcPts val="600"/>
              </a:spcBef>
              <a:buFont typeface="Arial" pitchFamily="34" charset="0"/>
              <a:buChar char="•"/>
            </a:pPr>
            <a:r>
              <a:rPr lang="hr-HR" dirty="0" smtClean="0">
                <a:solidFill>
                  <a:srgbClr val="000000"/>
                </a:solidFill>
              </a:rPr>
              <a:t>Usporedna tablica svih modela (pro/</a:t>
            </a:r>
            <a:r>
              <a:rPr lang="hr-HR" dirty="0" err="1" smtClean="0">
                <a:solidFill>
                  <a:srgbClr val="000000"/>
                </a:solidFill>
              </a:rPr>
              <a:t>con</a:t>
            </a:r>
            <a:r>
              <a:rPr lang="hr-HR" dirty="0" smtClean="0">
                <a:solidFill>
                  <a:srgbClr val="000000"/>
                </a:solidFill>
              </a:rPr>
              <a:t>, SWOT)</a:t>
            </a:r>
          </a:p>
          <a:p>
            <a:pPr marL="268288" indent="-268288" algn="l">
              <a:spcBef>
                <a:spcPts val="600"/>
              </a:spcBef>
              <a:buFont typeface="Arial" pitchFamily="34" charset="0"/>
              <a:buChar char="•"/>
            </a:pPr>
            <a:r>
              <a:rPr lang="hr-HR" dirty="0" smtClean="0">
                <a:solidFill>
                  <a:srgbClr val="000000"/>
                </a:solidFill>
              </a:rPr>
              <a:t>Zaključak </a:t>
            </a:r>
          </a:p>
          <a:p>
            <a:pPr marL="514350" indent="-514350" algn="l" eaLnBrk="1" hangingPunct="1">
              <a:lnSpc>
                <a:spcPct val="90000"/>
              </a:lnSpc>
              <a:spcBef>
                <a:spcPts val="600"/>
              </a:spcBef>
              <a:buClrTx/>
              <a:buSzPct val="100000"/>
              <a:buFont typeface="Arial" pitchFamily="34" charset="0"/>
              <a:buChar char="•"/>
              <a:defRPr/>
            </a:pPr>
            <a:endParaRPr lang="en-US" noProof="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2</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198">
                                            <p:txEl>
                                              <p:pRg st="9" end="9"/>
                                            </p:txEl>
                                          </p:spTgt>
                                        </p:tgtEl>
                                        <p:attrNameLst>
                                          <p:attrName>style.visibility</p:attrName>
                                        </p:attrNameLst>
                                      </p:cBhvr>
                                      <p:to>
                                        <p:strVal val="visible"/>
                                      </p:to>
                                    </p:set>
                                    <p:animEffect transition="in" filter="wipe(left)">
                                      <p:cBhvr>
                                        <p:cTn id="52" dur="500"/>
                                        <p:tgtEl>
                                          <p:spTgt spid="81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0" end="10"/>
                                            </p:txEl>
                                          </p:spTgt>
                                        </p:tgtEl>
                                        <p:attrNameLst>
                                          <p:attrName>style.visibility</p:attrName>
                                        </p:attrNameLst>
                                      </p:cBhvr>
                                      <p:to>
                                        <p:strVal val="visible"/>
                                      </p:to>
                                    </p:set>
                                    <p:animEffect transition="in" filter="wipe(left)">
                                      <p:cBhvr>
                                        <p:cTn id="57" dur="500"/>
                                        <p:tgtEl>
                                          <p:spTgt spid="81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7715273" cy="820738"/>
          </a:xfrm>
        </p:spPr>
        <p:txBody>
          <a:bodyPr anchor="t" anchorCtr="0"/>
          <a:lstStyle/>
          <a:p>
            <a:pPr algn="l" eaLnBrk="1" hangingPunct="1">
              <a:defRPr/>
            </a:pPr>
            <a:r>
              <a:rPr lang="hr-HR" sz="3600" b="1" dirty="0" smtClean="0">
                <a:solidFill>
                  <a:srgbClr val="000000"/>
                </a:solidFill>
              </a:rPr>
              <a:t>Vlastita informatika (</a:t>
            </a:r>
            <a:r>
              <a:rPr lang="hr-HR" sz="3600" b="1" dirty="0" err="1" smtClean="0">
                <a:solidFill>
                  <a:srgbClr val="000000"/>
                </a:solidFill>
              </a:rPr>
              <a:t>insourcing</a:t>
            </a:r>
            <a:r>
              <a:rPr lang="hr-HR" sz="3600" b="1" dirty="0" smtClean="0">
                <a:solidFill>
                  <a:srgbClr val="000000"/>
                </a:solidFill>
              </a:rPr>
              <a:t>)</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1071546"/>
            <a:ext cx="9144000" cy="3540114"/>
          </a:xfrm>
        </p:spPr>
        <p:txBody>
          <a:bodyPr/>
          <a:lstStyle/>
          <a:p>
            <a:pPr marL="268288" indent="-268288" algn="l">
              <a:spcBef>
                <a:spcPts val="600"/>
              </a:spcBef>
            </a:pPr>
            <a:r>
              <a:rPr lang="hr-HR" dirty="0" smtClean="0">
                <a:solidFill>
                  <a:srgbClr val="000000"/>
                </a:solidFill>
              </a:rPr>
              <a:t>Stanje u bolničkim IT-ima se vidi iz ankete*:</a:t>
            </a:r>
          </a:p>
          <a:p>
            <a:pPr marL="450850" indent="-450850" algn="l">
              <a:lnSpc>
                <a:spcPct val="110000"/>
              </a:lnSpc>
              <a:buFont typeface="Arial" pitchFamily="34" charset="0"/>
              <a:buChar char="•"/>
            </a:pPr>
            <a:r>
              <a:rPr lang="hr-HR" dirty="0" smtClean="0">
                <a:solidFill>
                  <a:srgbClr val="000000"/>
                </a:solidFill>
              </a:rPr>
              <a:t>Bolnica </a:t>
            </a:r>
            <a:r>
              <a:rPr lang="hr-HR" dirty="0" err="1" smtClean="0">
                <a:solidFill>
                  <a:srgbClr val="000000"/>
                </a:solidFill>
              </a:rPr>
              <a:t>respondenata</a:t>
            </a:r>
            <a:r>
              <a:rPr lang="hr-HR" dirty="0" smtClean="0">
                <a:solidFill>
                  <a:srgbClr val="000000"/>
                </a:solidFill>
              </a:rPr>
              <a:t>: 29</a:t>
            </a:r>
          </a:p>
          <a:p>
            <a:pPr marL="450850" indent="-450850" algn="l">
              <a:lnSpc>
                <a:spcPct val="110000"/>
              </a:lnSpc>
              <a:buFont typeface="Arial" pitchFamily="34" charset="0"/>
              <a:buChar char="•"/>
            </a:pPr>
            <a:r>
              <a:rPr lang="hr-HR" dirty="0" smtClean="0">
                <a:solidFill>
                  <a:srgbClr val="000000"/>
                </a:solidFill>
              </a:rPr>
              <a:t>Zaposlenika: 24.152</a:t>
            </a:r>
          </a:p>
          <a:p>
            <a:pPr marL="450850" indent="-450850" algn="l">
              <a:lnSpc>
                <a:spcPct val="110000"/>
              </a:lnSpc>
              <a:buFont typeface="Arial" pitchFamily="34" charset="0"/>
              <a:buChar char="•"/>
            </a:pPr>
            <a:r>
              <a:rPr lang="hr-HR" dirty="0" smtClean="0">
                <a:solidFill>
                  <a:srgbClr val="000000"/>
                </a:solidFill>
              </a:rPr>
              <a:t>Radnih stanica: 9.202 (38,1%)</a:t>
            </a:r>
          </a:p>
          <a:p>
            <a:pPr marL="450850" indent="-450850" algn="l">
              <a:lnSpc>
                <a:spcPct val="110000"/>
              </a:lnSpc>
              <a:buFont typeface="Arial" pitchFamily="34" charset="0"/>
              <a:buChar char="•"/>
            </a:pPr>
            <a:r>
              <a:rPr lang="hr-HR" dirty="0" smtClean="0">
                <a:solidFill>
                  <a:srgbClr val="000000"/>
                </a:solidFill>
              </a:rPr>
              <a:t>Zaposlenih informatičara: 98 (0,4%)</a:t>
            </a:r>
          </a:p>
          <a:p>
            <a:pPr marL="450850" indent="-450850" algn="l">
              <a:lnSpc>
                <a:spcPct val="110000"/>
              </a:lnSpc>
              <a:buFont typeface="Arial" pitchFamily="34" charset="0"/>
              <a:buChar char="•"/>
            </a:pPr>
            <a:r>
              <a:rPr lang="hr-HR" dirty="0" smtClean="0">
                <a:solidFill>
                  <a:srgbClr val="000000"/>
                </a:solidFill>
              </a:rPr>
              <a:t>Broj krajnjih korisnika: 12.770 (52,9%)</a:t>
            </a:r>
          </a:p>
          <a:p>
            <a:pPr marL="450850" indent="-450850" algn="l">
              <a:lnSpc>
                <a:spcPct val="110000"/>
              </a:lnSpc>
              <a:buFont typeface="Arial" pitchFamily="34" charset="0"/>
              <a:buChar char="•"/>
            </a:pPr>
            <a:r>
              <a:rPr lang="hr-HR" dirty="0" smtClean="0">
                <a:solidFill>
                  <a:srgbClr val="000000"/>
                </a:solidFill>
              </a:rPr>
              <a:t>Prosječni ukupni prihod: 214,8 Mkn</a:t>
            </a:r>
          </a:p>
          <a:p>
            <a:pPr marL="450850" indent="-450850" algn="l">
              <a:lnSpc>
                <a:spcPct val="110000"/>
              </a:lnSpc>
              <a:buFont typeface="Arial" pitchFamily="34" charset="0"/>
              <a:buChar char="•"/>
            </a:pPr>
            <a:r>
              <a:rPr lang="hr-HR" dirty="0" err="1" smtClean="0">
                <a:solidFill>
                  <a:srgbClr val="000000"/>
                </a:solidFill>
              </a:rPr>
              <a:t>Prosj</a:t>
            </a:r>
            <a:r>
              <a:rPr lang="hr-HR" dirty="0" smtClean="0">
                <a:solidFill>
                  <a:srgbClr val="000000"/>
                </a:solidFill>
              </a:rPr>
              <a:t>. proračun IT u 2010: 1,98 Mkn (0,9%)</a:t>
            </a:r>
          </a:p>
          <a:p>
            <a:pPr marL="268288" indent="-268288" algn="l">
              <a:spcBef>
                <a:spcPts val="600"/>
              </a:spcBef>
            </a:pPr>
            <a:r>
              <a:rPr lang="hr-HR" sz="2000" dirty="0" smtClean="0">
                <a:solidFill>
                  <a:srgbClr val="000000"/>
                </a:solidFill>
              </a:rPr>
              <a:t>(* Anketa AMZH za izradu Deklaracije o e-Zdravlju, ožujak 2011)</a:t>
            </a:r>
          </a:p>
          <a:p>
            <a:pPr marL="514350" indent="-514350" algn="l" eaLnBrk="1" hangingPunct="1">
              <a:lnSpc>
                <a:spcPct val="90000"/>
              </a:lnSpc>
              <a:spcBef>
                <a:spcPts val="600"/>
              </a:spcBef>
              <a:buClrTx/>
              <a:buSzPct val="100000"/>
              <a:buFont typeface="Arial" pitchFamily="34" charset="0"/>
              <a:buChar char="•"/>
              <a:defRPr/>
            </a:pPr>
            <a:endParaRPr lang="en-US" noProof="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1029" name="Picture 5" descr="C:\Users\mmadjari\AppData\Local\Microsoft\Windows\Temporary Internet Files\Content.IE5\4VLZ787G\MP900422842[1].jpg"/>
          <p:cNvPicPr>
            <a:picLocks noChangeAspect="1" noChangeArrowheads="1"/>
          </p:cNvPicPr>
          <p:nvPr/>
        </p:nvPicPr>
        <p:blipFill>
          <a:blip r:embed="rId3" cstate="print"/>
          <a:srcRect t="11067" b="15147"/>
          <a:stretch>
            <a:fillRect/>
          </a:stretch>
        </p:blipFill>
        <p:spPr bwMode="auto">
          <a:xfrm>
            <a:off x="7922440" y="-71462"/>
            <a:ext cx="1221559" cy="1357322"/>
          </a:xfrm>
          <a:prstGeom prst="rect">
            <a:avLst/>
          </a:prstGeom>
          <a:noFill/>
        </p:spPr>
      </p:pic>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3</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6767513" cy="820738"/>
          </a:xfrm>
        </p:spPr>
        <p:txBody>
          <a:bodyPr anchor="t" anchorCtr="0"/>
          <a:lstStyle/>
          <a:p>
            <a:pPr algn="l" eaLnBrk="1" hangingPunct="1">
              <a:defRPr/>
            </a:pPr>
            <a:r>
              <a:rPr lang="hr-HR" sz="3600" dirty="0" smtClean="0">
                <a:solidFill>
                  <a:srgbClr val="000000"/>
                </a:solidFill>
              </a:rPr>
              <a:t>Vlastita informatika (</a:t>
            </a:r>
            <a:r>
              <a:rPr lang="hr-HR" sz="3600" dirty="0" err="1" smtClean="0">
                <a:solidFill>
                  <a:srgbClr val="000000"/>
                </a:solidFill>
              </a:rPr>
              <a:t>insourcing</a:t>
            </a:r>
            <a:r>
              <a:rPr lang="hr-HR" sz="3600" dirty="0" smtClean="0">
                <a:solidFill>
                  <a:srgbClr val="000000"/>
                </a:solidFill>
              </a:rPr>
              <a:t>)</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2428868"/>
            <a:ext cx="9144000" cy="3857652"/>
          </a:xfrm>
        </p:spPr>
        <p:txBody>
          <a:bodyPr/>
          <a:lstStyle/>
          <a:p>
            <a:pPr marL="514350" indent="-514350" algn="l" eaLnBrk="1" hangingPunct="1">
              <a:lnSpc>
                <a:spcPct val="90000"/>
              </a:lnSpc>
              <a:spcBef>
                <a:spcPts val="600"/>
              </a:spcBef>
              <a:buClrTx/>
              <a:buSzPct val="100000"/>
              <a:buFont typeface="Arial" pitchFamily="34" charset="0"/>
              <a:buChar char="•"/>
              <a:defRPr/>
            </a:pPr>
            <a:r>
              <a:rPr lang="hr-HR" dirty="0" smtClean="0">
                <a:solidFill>
                  <a:srgbClr val="000000"/>
                </a:solidFill>
              </a:rPr>
              <a:t>Dakle, resursi internog IT-a su nedovoljni:</a:t>
            </a:r>
          </a:p>
          <a:p>
            <a:pPr marL="1074738" lvl="1" indent="-514350" eaLnBrk="1" hangingPunct="1">
              <a:lnSpc>
                <a:spcPct val="90000"/>
              </a:lnSpc>
              <a:spcBef>
                <a:spcPts val="600"/>
              </a:spcBef>
              <a:buSzPct val="100000"/>
              <a:buFont typeface="Arial" pitchFamily="34" charset="0"/>
              <a:buChar char="•"/>
              <a:defRPr/>
            </a:pPr>
            <a:r>
              <a:rPr lang="hr-HR" noProof="0" dirty="0" smtClean="0">
                <a:solidFill>
                  <a:srgbClr val="000000"/>
                </a:solidFill>
              </a:rPr>
              <a:t>Ministar: “Najlošiji su informatizacija i upravljanje u zdravstvenim ustanovama!” (</a:t>
            </a:r>
            <a:r>
              <a:rPr lang="hr-HR" dirty="0" smtClean="0">
                <a:solidFill>
                  <a:srgbClr val="000000"/>
                </a:solidFill>
              </a:rPr>
              <a:t>15.6.2012)</a:t>
            </a:r>
            <a:endParaRPr lang="hr-HR" noProof="0" dirty="0" smtClean="0">
              <a:solidFill>
                <a:srgbClr val="000000"/>
              </a:solidFill>
            </a:endParaRPr>
          </a:p>
          <a:p>
            <a:pPr marL="1074738" lvl="1" indent="-514350" eaLnBrk="1" hangingPunct="1">
              <a:lnSpc>
                <a:spcPct val="90000"/>
              </a:lnSpc>
              <a:spcBef>
                <a:spcPts val="600"/>
              </a:spcBef>
              <a:buSzPct val="100000"/>
              <a:buFont typeface="Arial" pitchFamily="34" charset="0"/>
              <a:buChar char="•"/>
              <a:defRPr/>
            </a:pPr>
            <a:r>
              <a:rPr lang="hr-HR" dirty="0" smtClean="0">
                <a:solidFill>
                  <a:srgbClr val="000000"/>
                </a:solidFill>
              </a:rPr>
              <a:t>Pacijent, 2 godine star: “Teta doktor, a gdje ti je kompjuter?”)</a:t>
            </a:r>
          </a:p>
          <a:p>
            <a:pPr marL="1474788" lvl="2" indent="-514350" eaLnBrk="1" hangingPunct="1">
              <a:lnSpc>
                <a:spcPct val="90000"/>
              </a:lnSpc>
              <a:spcBef>
                <a:spcPts val="600"/>
              </a:spcBef>
              <a:buSzPct val="100000"/>
              <a:buFont typeface="Arial" pitchFamily="34" charset="0"/>
              <a:buChar char="•"/>
              <a:defRPr/>
            </a:pPr>
            <a:r>
              <a:rPr lang="hr-HR" sz="2000" dirty="0" smtClean="0">
                <a:solidFill>
                  <a:srgbClr val="000000"/>
                </a:solidFill>
              </a:rPr>
              <a:t>(primjer iz jednog KBC-a, 3/5 nemaju integrirani BIS!)</a:t>
            </a:r>
            <a:endParaRPr lang="hr-HR" dirty="0" smtClean="0">
              <a:solidFill>
                <a:srgbClr val="000000"/>
              </a:solidFill>
            </a:endParaRPr>
          </a:p>
          <a:p>
            <a:pPr marL="514350" indent="-514350" algn="l" eaLnBrk="1" hangingPunct="1">
              <a:lnSpc>
                <a:spcPct val="90000"/>
              </a:lnSpc>
              <a:spcBef>
                <a:spcPts val="600"/>
              </a:spcBef>
              <a:buClrTx/>
              <a:buSzPct val="100000"/>
              <a:buFont typeface="Arial" pitchFamily="34" charset="0"/>
              <a:buChar char="•"/>
              <a:defRPr/>
            </a:pPr>
            <a:r>
              <a:rPr lang="hr-HR" dirty="0" smtClean="0">
                <a:solidFill>
                  <a:srgbClr val="000000"/>
                </a:solidFill>
              </a:rPr>
              <a:t>Da li </a:t>
            </a:r>
            <a:r>
              <a:rPr lang="hr-HR" noProof="0" dirty="0" smtClean="0">
                <a:solidFill>
                  <a:srgbClr val="000000"/>
                </a:solidFill>
              </a:rPr>
              <a:t>resursi diferenciraju modele?</a:t>
            </a:r>
          </a:p>
          <a:p>
            <a:pPr marL="514350" indent="-514350" algn="l" eaLnBrk="1" hangingPunct="1">
              <a:lnSpc>
                <a:spcPct val="90000"/>
              </a:lnSpc>
              <a:spcBef>
                <a:spcPts val="600"/>
              </a:spcBef>
              <a:buClrTx/>
              <a:buSzPct val="100000"/>
              <a:buFont typeface="Arial" pitchFamily="34" charset="0"/>
              <a:buChar char="•"/>
              <a:defRPr/>
            </a:pPr>
            <a:r>
              <a:rPr lang="hr-HR" dirty="0" smtClean="0">
                <a:solidFill>
                  <a:srgbClr val="000000"/>
                </a:solidFill>
              </a:rPr>
              <a:t>Pro/</a:t>
            </a:r>
            <a:r>
              <a:rPr lang="hr-HR" dirty="0" err="1" smtClean="0">
                <a:solidFill>
                  <a:srgbClr val="000000"/>
                </a:solidFill>
              </a:rPr>
              <a:t>con</a:t>
            </a:r>
            <a:r>
              <a:rPr lang="hr-HR" dirty="0" smtClean="0">
                <a:solidFill>
                  <a:srgbClr val="000000"/>
                </a:solidFill>
              </a:rPr>
              <a:t> </a:t>
            </a:r>
            <a:r>
              <a:rPr lang="hr-HR" dirty="0" err="1" smtClean="0">
                <a:solidFill>
                  <a:srgbClr val="000000"/>
                </a:solidFill>
              </a:rPr>
              <a:t>Insourcing</a:t>
            </a:r>
            <a:r>
              <a:rPr lang="hr-HR" dirty="0" smtClean="0">
                <a:solidFill>
                  <a:srgbClr val="000000"/>
                </a:solidFill>
              </a:rPr>
              <a:t> modela </a:t>
            </a:r>
            <a:r>
              <a:rPr lang="hr-HR" dirty="0" smtClean="0">
                <a:solidFill>
                  <a:srgbClr val="000000"/>
                </a:solidFill>
                <a:sym typeface="Wingdings" pitchFamily="2" charset="2"/>
              </a:rPr>
              <a:t></a:t>
            </a:r>
          </a:p>
          <a:p>
            <a:pPr marL="514350" indent="-514350" algn="l" eaLnBrk="1" hangingPunct="1">
              <a:lnSpc>
                <a:spcPct val="90000"/>
              </a:lnSpc>
              <a:spcBef>
                <a:spcPts val="600"/>
              </a:spcBef>
              <a:buClrTx/>
              <a:buSzPct val="100000"/>
              <a:buFont typeface="Arial" pitchFamily="34" charset="0"/>
              <a:buChar char="•"/>
              <a:defRPr/>
            </a:pPr>
            <a:endParaRPr lang="hr-HR" sz="1200" dirty="0" smtClean="0">
              <a:solidFill>
                <a:srgbClr val="000000"/>
              </a:solidFill>
            </a:endParaRPr>
          </a:p>
          <a:p>
            <a:pPr marL="514350" indent="-514350" algn="l" eaLnBrk="1" hangingPunct="1">
              <a:lnSpc>
                <a:spcPct val="90000"/>
              </a:lnSpc>
              <a:spcBef>
                <a:spcPts val="600"/>
              </a:spcBef>
              <a:buClrTx/>
              <a:buSzPct val="100000"/>
              <a:defRPr/>
            </a:pPr>
            <a:r>
              <a:rPr lang="hr-HR" sz="2000" dirty="0" smtClean="0">
                <a:solidFill>
                  <a:srgbClr val="000000"/>
                </a:solidFill>
              </a:rPr>
              <a:t>(* Podaci za 2011 nisu značajno drugačiji!)</a:t>
            </a:r>
          </a:p>
          <a:p>
            <a:pPr marL="514350" indent="-514350" algn="l" eaLnBrk="1" hangingPunct="1">
              <a:lnSpc>
                <a:spcPct val="90000"/>
              </a:lnSpc>
              <a:spcBef>
                <a:spcPts val="600"/>
              </a:spcBef>
              <a:buClrTx/>
              <a:buSzPct val="100000"/>
              <a:buFont typeface="Arial" pitchFamily="34" charset="0"/>
              <a:buChar char="•"/>
              <a:defRPr/>
            </a:pPr>
            <a:endParaRPr lang="en-US" noProof="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1029" name="Picture 5" descr="C:\Users\mmadjari\AppData\Local\Microsoft\Windows\Temporary Internet Files\Content.IE5\4VLZ787G\MP900422842[1].jpg"/>
          <p:cNvPicPr>
            <a:picLocks noChangeAspect="1" noChangeArrowheads="1"/>
          </p:cNvPicPr>
          <p:nvPr/>
        </p:nvPicPr>
        <p:blipFill>
          <a:blip r:embed="rId3" cstate="print"/>
          <a:srcRect t="11067" b="15147"/>
          <a:stretch>
            <a:fillRect/>
          </a:stretch>
        </p:blipFill>
        <p:spPr bwMode="auto">
          <a:xfrm>
            <a:off x="7922440" y="-71462"/>
            <a:ext cx="1221559" cy="1357322"/>
          </a:xfrm>
          <a:prstGeom prst="rect">
            <a:avLst/>
          </a:prstGeom>
          <a:noFill/>
        </p:spPr>
      </p:pic>
      <p:graphicFrame>
        <p:nvGraphicFramePr>
          <p:cNvPr id="8" name="Table 7"/>
          <p:cNvGraphicFramePr>
            <a:graphicFrameLocks noGrp="1"/>
          </p:cNvGraphicFramePr>
          <p:nvPr/>
        </p:nvGraphicFramePr>
        <p:xfrm>
          <a:off x="106332" y="1285860"/>
          <a:ext cx="8929686" cy="1112520"/>
        </p:xfrm>
        <a:graphic>
          <a:graphicData uri="http://schemas.openxmlformats.org/drawingml/2006/table">
            <a:tbl>
              <a:tblPr firstRow="1" bandRow="1">
                <a:tableStyleId>{5C22544A-7EE6-4342-B048-85BDC9FD1C3A}</a:tableStyleId>
              </a:tblPr>
              <a:tblGrid>
                <a:gridCol w="4894296"/>
                <a:gridCol w="1428760"/>
                <a:gridCol w="2606630"/>
              </a:tblGrid>
              <a:tr h="370840">
                <a:tc>
                  <a:txBody>
                    <a:bodyPr/>
                    <a:lstStyle/>
                    <a:p>
                      <a:r>
                        <a:rPr lang="hr-HR" dirty="0" smtClean="0"/>
                        <a:t>2010.*</a:t>
                      </a:r>
                      <a:endParaRPr lang="en-US" dirty="0"/>
                    </a:p>
                  </a:txBody>
                  <a:tcPr/>
                </a:tc>
                <a:tc>
                  <a:txBody>
                    <a:bodyPr/>
                    <a:lstStyle/>
                    <a:p>
                      <a:pPr algn="ctr"/>
                      <a:r>
                        <a:rPr lang="hr-HR" dirty="0" smtClean="0"/>
                        <a:t>Hrvatska</a:t>
                      </a:r>
                      <a:endParaRPr lang="en-US" dirty="0"/>
                    </a:p>
                  </a:txBody>
                  <a:tcPr/>
                </a:tc>
                <a:tc>
                  <a:txBody>
                    <a:bodyPr/>
                    <a:lstStyle/>
                    <a:p>
                      <a:pPr algn="ctr"/>
                      <a:r>
                        <a:rPr lang="hr-HR" dirty="0" smtClean="0"/>
                        <a:t>Svijet (</a:t>
                      </a:r>
                      <a:r>
                        <a:rPr lang="hr-HR" dirty="0" err="1" smtClean="0"/>
                        <a:t>Gartner</a:t>
                      </a:r>
                      <a:r>
                        <a:rPr lang="hr-HR" dirty="0" smtClean="0"/>
                        <a:t>)</a:t>
                      </a:r>
                      <a:endParaRPr lang="en-US" dirty="0"/>
                    </a:p>
                  </a:txBody>
                  <a:tcPr/>
                </a:tc>
              </a:tr>
              <a:tr h="370840">
                <a:tc>
                  <a:txBody>
                    <a:bodyPr/>
                    <a:lstStyle/>
                    <a:p>
                      <a:r>
                        <a:rPr lang="hr-HR" dirty="0" smtClean="0">
                          <a:solidFill>
                            <a:srgbClr val="000000"/>
                          </a:solidFill>
                        </a:rPr>
                        <a:t>Zaposlenih informatičara / ukupno zaposlenih</a:t>
                      </a:r>
                      <a:endParaRPr lang="en-US" dirty="0"/>
                    </a:p>
                  </a:txBody>
                  <a:tcPr/>
                </a:tc>
                <a:tc>
                  <a:txBody>
                    <a:bodyPr/>
                    <a:lstStyle/>
                    <a:p>
                      <a:pPr algn="ctr"/>
                      <a:r>
                        <a:rPr lang="hr-HR" dirty="0" smtClean="0"/>
                        <a:t>0,4%</a:t>
                      </a:r>
                      <a:endParaRPr lang="en-US" dirty="0"/>
                    </a:p>
                  </a:txBody>
                  <a:tcPr/>
                </a:tc>
                <a:tc>
                  <a:txBody>
                    <a:bodyPr/>
                    <a:lstStyle/>
                    <a:p>
                      <a:pPr algn="ctr"/>
                      <a:r>
                        <a:rPr lang="hr-HR" dirty="0" smtClean="0"/>
                        <a:t>3,0%</a:t>
                      </a:r>
                      <a:endParaRPr lang="en-US" dirty="0"/>
                    </a:p>
                  </a:txBody>
                  <a:tcPr/>
                </a:tc>
              </a:tr>
              <a:tr h="370840">
                <a:tc>
                  <a:txBody>
                    <a:bodyPr/>
                    <a:lstStyle/>
                    <a:p>
                      <a:r>
                        <a:rPr lang="hr-HR" dirty="0" smtClean="0">
                          <a:solidFill>
                            <a:srgbClr val="000000"/>
                          </a:solidFill>
                        </a:rPr>
                        <a:t>Prosječni proračun IT / ukupni prihod</a:t>
                      </a:r>
                      <a:endParaRPr lang="en-US" dirty="0"/>
                    </a:p>
                  </a:txBody>
                  <a:tcPr/>
                </a:tc>
                <a:tc>
                  <a:txBody>
                    <a:bodyPr/>
                    <a:lstStyle/>
                    <a:p>
                      <a:pPr algn="ctr"/>
                      <a:r>
                        <a:rPr lang="hr-HR" dirty="0" smtClean="0"/>
                        <a:t>0,9%</a:t>
                      </a:r>
                      <a:endParaRPr lang="en-US" dirty="0"/>
                    </a:p>
                  </a:txBody>
                  <a:tcPr/>
                </a:tc>
                <a:tc>
                  <a:txBody>
                    <a:bodyPr/>
                    <a:lstStyle/>
                    <a:p>
                      <a:pPr algn="ctr"/>
                      <a:r>
                        <a:rPr lang="hr-HR" dirty="0" smtClean="0"/>
                        <a:t>3,7%</a:t>
                      </a:r>
                      <a:endParaRPr lang="en-US" dirty="0"/>
                    </a:p>
                  </a:txBody>
                  <a:tcPr/>
                </a:tc>
              </a:tr>
            </a:tbl>
          </a:graphicData>
        </a:graphic>
      </p:graphicFrame>
      <p:sp>
        <p:nvSpPr>
          <p:cNvPr id="9" name="Footer Placeholder 8"/>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4</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8">
                                            <p:txEl>
                                              <p:pRg st="3" end="3"/>
                                            </p:txEl>
                                          </p:spTgt>
                                        </p:tgtEl>
                                        <p:attrNameLst>
                                          <p:attrName>style.visibility</p:attrName>
                                        </p:attrNameLst>
                                      </p:cBhvr>
                                      <p:to>
                                        <p:strVal val="visible"/>
                                      </p:to>
                                    </p:set>
                                    <p:animEffect transition="in" filter="wipe(left)">
                                      <p:cBhvr>
                                        <p:cTn id="20" dur="500"/>
                                        <p:tgtEl>
                                          <p:spTgt spid="819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Effect transition="in" filter="wipe(left)">
                                      <p:cBhvr>
                                        <p:cTn id="25" dur="500"/>
                                        <p:tgtEl>
                                          <p:spTgt spid="819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198">
                                            <p:txEl>
                                              <p:pRg st="5" end="5"/>
                                            </p:txEl>
                                          </p:spTgt>
                                        </p:tgtEl>
                                        <p:attrNameLst>
                                          <p:attrName>style.visibility</p:attrName>
                                        </p:attrNameLst>
                                      </p:cBhvr>
                                      <p:to>
                                        <p:strVal val="visible"/>
                                      </p:to>
                                    </p:set>
                                    <p:animEffect transition="in" filter="wipe(left)">
                                      <p:cBhvr>
                                        <p:cTn id="30" dur="500"/>
                                        <p:tgtEl>
                                          <p:spTgt spid="819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198">
                                            <p:txEl>
                                              <p:pRg st="7" end="7"/>
                                            </p:txEl>
                                          </p:spTgt>
                                        </p:tgtEl>
                                        <p:attrNameLst>
                                          <p:attrName>style.visibility</p:attrName>
                                        </p:attrNameLst>
                                      </p:cBhvr>
                                      <p:to>
                                        <p:strVal val="visible"/>
                                      </p:to>
                                    </p:set>
                                    <p:animEffect transition="in" filter="wipe(left)">
                                      <p:cBhvr>
                                        <p:cTn id="35" dur="500"/>
                                        <p:tgtEl>
                                          <p:spTgt spid="81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6767513" cy="820738"/>
          </a:xfrm>
        </p:spPr>
        <p:txBody>
          <a:bodyPr anchor="t" anchorCtr="0"/>
          <a:lstStyle/>
          <a:p>
            <a:pPr algn="l" eaLnBrk="1" hangingPunct="1">
              <a:defRPr/>
            </a:pPr>
            <a:r>
              <a:rPr lang="hr-HR" sz="3600" dirty="0" smtClean="0">
                <a:solidFill>
                  <a:srgbClr val="000000"/>
                </a:solidFill>
              </a:rPr>
              <a:t>Pro/</a:t>
            </a:r>
            <a:r>
              <a:rPr lang="hr-HR" sz="3600" dirty="0" err="1" smtClean="0">
                <a:solidFill>
                  <a:srgbClr val="000000"/>
                </a:solidFill>
              </a:rPr>
              <a:t>con</a:t>
            </a:r>
            <a:r>
              <a:rPr lang="hr-HR" sz="3600" dirty="0" smtClean="0">
                <a:solidFill>
                  <a:srgbClr val="000000"/>
                </a:solidFill>
              </a:rPr>
              <a:t> </a:t>
            </a:r>
            <a:r>
              <a:rPr lang="hr-HR" sz="3600" dirty="0" err="1" smtClean="0">
                <a:solidFill>
                  <a:srgbClr val="000000"/>
                </a:solidFill>
              </a:rPr>
              <a:t>insourcing</a:t>
            </a:r>
            <a:r>
              <a:rPr lang="hr-HR" sz="3600" dirty="0" smtClean="0">
                <a:solidFill>
                  <a:srgbClr val="000000"/>
                </a:solidFill>
              </a:rPr>
              <a:t> modela</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928670"/>
            <a:ext cx="9144000" cy="3857652"/>
          </a:xfrm>
        </p:spPr>
        <p:txBody>
          <a:bodyPr/>
          <a:lstStyle/>
          <a:p>
            <a:pPr marL="514350" indent="-514350" algn="l" eaLnBrk="1" hangingPunct="1">
              <a:lnSpc>
                <a:spcPct val="90000"/>
              </a:lnSpc>
              <a:spcBef>
                <a:spcPts val="300"/>
              </a:spcBef>
              <a:buClrTx/>
              <a:buSzPct val="100000"/>
              <a:buFont typeface="Arial" pitchFamily="34" charset="0"/>
              <a:buChar char="•"/>
              <a:defRPr/>
            </a:pPr>
            <a:r>
              <a:rPr lang="hr-HR" dirty="0" smtClean="0">
                <a:solidFill>
                  <a:srgbClr val="000000"/>
                </a:solidFill>
              </a:rPr>
              <a:t>Pro:</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rPr>
              <a:t>Osjećaj nezavisnosti</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rPr>
              <a:t>Agilnost</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rPr>
              <a:t>Osjećaj nižih troškova</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rPr>
              <a:t>Razumijevanje procesa</a:t>
            </a:r>
          </a:p>
          <a:p>
            <a:pPr marL="514350" indent="-514350" algn="l" eaLnBrk="1" hangingPunct="1">
              <a:lnSpc>
                <a:spcPct val="90000"/>
              </a:lnSpc>
              <a:spcBef>
                <a:spcPts val="300"/>
              </a:spcBef>
              <a:buClrTx/>
              <a:buSzPct val="100000"/>
              <a:buFont typeface="Arial" pitchFamily="34" charset="0"/>
              <a:buChar char="•"/>
              <a:defRPr/>
            </a:pPr>
            <a:r>
              <a:rPr lang="hr-HR" dirty="0" err="1" smtClean="0">
                <a:solidFill>
                  <a:srgbClr val="000000"/>
                </a:solidFill>
                <a:sym typeface="Wingdings" pitchFamily="2" charset="2"/>
              </a:rPr>
              <a:t>Con</a:t>
            </a:r>
            <a:r>
              <a:rPr lang="hr-HR" dirty="0" smtClean="0">
                <a:solidFill>
                  <a:srgbClr val="000000"/>
                </a:solidFill>
                <a:sym typeface="Wingdings" pitchFamily="2" charset="2"/>
              </a:rPr>
              <a:t>:</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Potiče rascjepkanost zdravstvenog sustava</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Nedovoljni kapaciteti za projekte i operativu</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Nedovoljna ekspertiza za sva područja, npr. za ISMS, SCM, SRM, PM, QA, …</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Nizak inovacijski </a:t>
            </a:r>
            <a:r>
              <a:rPr lang="hr-HR" dirty="0" smtClean="0">
                <a:solidFill>
                  <a:srgbClr val="000000"/>
                </a:solidFill>
                <a:sym typeface="Wingdings" pitchFamily="2" charset="2"/>
              </a:rPr>
              <a:t>kapacitet ( SMS pozivanje )</a:t>
            </a:r>
            <a:endParaRPr lang="hr-HR" dirty="0" smtClean="0">
              <a:solidFill>
                <a:srgbClr val="000000"/>
              </a:solidFill>
              <a:sym typeface="Wingdings" pitchFamily="2" charset="2"/>
            </a:endParaRP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Nizak prioritet u odnosu na </a:t>
            </a:r>
            <a:r>
              <a:rPr lang="hr-HR" dirty="0" err="1" smtClean="0">
                <a:solidFill>
                  <a:srgbClr val="000000"/>
                </a:solidFill>
                <a:sym typeface="Wingdings" pitchFamily="2" charset="2"/>
              </a:rPr>
              <a:t>core</a:t>
            </a:r>
            <a:r>
              <a:rPr lang="hr-HR" dirty="0" smtClean="0">
                <a:solidFill>
                  <a:srgbClr val="000000"/>
                </a:solidFill>
                <a:sym typeface="Wingdings" pitchFamily="2" charset="2"/>
              </a:rPr>
              <a:t> business</a:t>
            </a:r>
          </a:p>
          <a:p>
            <a:pPr marL="1257300" lvl="1" indent="-514350" eaLnBrk="1" hangingPunct="1">
              <a:lnSpc>
                <a:spcPct val="90000"/>
              </a:lnSpc>
              <a:spcBef>
                <a:spcPts val="300"/>
              </a:spcBef>
              <a:buSzPct val="100000"/>
              <a:buFont typeface="Arial" pitchFamily="34" charset="0"/>
              <a:buChar char="•"/>
              <a:defRPr/>
            </a:pPr>
            <a:r>
              <a:rPr lang="hr-HR" dirty="0" smtClean="0">
                <a:solidFill>
                  <a:srgbClr val="000000"/>
                </a:solidFill>
                <a:sym typeface="Wingdings" pitchFamily="2" charset="2"/>
              </a:rPr>
              <a:t>Bez planiranog budžeta za IT!</a:t>
            </a:r>
          </a:p>
          <a:p>
            <a:pPr marL="1257300" lvl="1" indent="-514350" eaLnBrk="1" hangingPunct="1">
              <a:lnSpc>
                <a:spcPct val="90000"/>
              </a:lnSpc>
              <a:spcBef>
                <a:spcPts val="300"/>
              </a:spcBef>
              <a:buSzPct val="100000"/>
              <a:buFont typeface="Arial" pitchFamily="34" charset="0"/>
              <a:buChar char="•"/>
              <a:defRPr/>
            </a:pPr>
            <a:endParaRPr lang="hr-HR" dirty="0" smtClean="0">
              <a:solidFill>
                <a:srgbClr val="000000"/>
              </a:solidFill>
              <a:sym typeface="Wingdings" pitchFamily="2" charset="2"/>
            </a:endParaRPr>
          </a:p>
          <a:p>
            <a:pPr marL="1257300" lvl="1" indent="-514350" eaLnBrk="1" hangingPunct="1">
              <a:lnSpc>
                <a:spcPct val="90000"/>
              </a:lnSpc>
              <a:spcBef>
                <a:spcPts val="300"/>
              </a:spcBef>
              <a:buSzPct val="100000"/>
              <a:buFont typeface="Arial" pitchFamily="34" charset="0"/>
              <a:buChar char="•"/>
              <a:defRPr/>
            </a:pPr>
            <a:endParaRPr lang="hr-HR" dirty="0" smtClean="0">
              <a:solidFill>
                <a:srgbClr val="000000"/>
              </a:solidFill>
              <a:sym typeface="Wingdings" pitchFamily="2" charset="2"/>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1029" name="Picture 5" descr="C:\Users\mmadjari\AppData\Local\Microsoft\Windows\Temporary Internet Files\Content.IE5\4VLZ787G\MP900422842[1].jpg"/>
          <p:cNvPicPr>
            <a:picLocks noChangeAspect="1" noChangeArrowheads="1"/>
          </p:cNvPicPr>
          <p:nvPr/>
        </p:nvPicPr>
        <p:blipFill>
          <a:blip r:embed="rId3" cstate="print"/>
          <a:srcRect t="11067" b="15147"/>
          <a:stretch>
            <a:fillRect/>
          </a:stretch>
        </p:blipFill>
        <p:spPr bwMode="auto">
          <a:xfrm>
            <a:off x="7922440" y="-71462"/>
            <a:ext cx="1221559" cy="1357322"/>
          </a:xfrm>
          <a:prstGeom prst="rect">
            <a:avLst/>
          </a:prstGeom>
          <a:noFill/>
        </p:spPr>
      </p:pic>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5</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198">
                                            <p:txEl>
                                              <p:pRg st="9" end="9"/>
                                            </p:txEl>
                                          </p:spTgt>
                                        </p:tgtEl>
                                        <p:attrNameLst>
                                          <p:attrName>style.visibility</p:attrName>
                                        </p:attrNameLst>
                                      </p:cBhvr>
                                      <p:to>
                                        <p:strVal val="visible"/>
                                      </p:to>
                                    </p:set>
                                    <p:animEffect transition="in" filter="wipe(left)">
                                      <p:cBhvr>
                                        <p:cTn id="52" dur="500"/>
                                        <p:tgtEl>
                                          <p:spTgt spid="81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0" end="10"/>
                                            </p:txEl>
                                          </p:spTgt>
                                        </p:tgtEl>
                                        <p:attrNameLst>
                                          <p:attrName>style.visibility</p:attrName>
                                        </p:attrNameLst>
                                      </p:cBhvr>
                                      <p:to>
                                        <p:strVal val="visible"/>
                                      </p:to>
                                    </p:set>
                                    <p:animEffect transition="in" filter="wipe(left)">
                                      <p:cBhvr>
                                        <p:cTn id="57" dur="500"/>
                                        <p:tgtEl>
                                          <p:spTgt spid="819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198">
                                            <p:txEl>
                                              <p:pRg st="11" end="11"/>
                                            </p:txEl>
                                          </p:spTgt>
                                        </p:tgtEl>
                                        <p:attrNameLst>
                                          <p:attrName>style.visibility</p:attrName>
                                        </p:attrNameLst>
                                      </p:cBhvr>
                                      <p:to>
                                        <p:strVal val="visible"/>
                                      </p:to>
                                    </p:set>
                                    <p:animEffect transition="in" filter="wipe(left)">
                                      <p:cBhvr>
                                        <p:cTn id="62" dur="500"/>
                                        <p:tgtEl>
                                          <p:spTgt spid="819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6767513" cy="820738"/>
          </a:xfrm>
        </p:spPr>
        <p:txBody>
          <a:bodyPr anchor="t" anchorCtr="0"/>
          <a:lstStyle/>
          <a:p>
            <a:pPr algn="l" eaLnBrk="1" hangingPunct="1">
              <a:defRPr/>
            </a:pPr>
            <a:r>
              <a:rPr lang="hr-HR" sz="3600" b="1" noProof="0" dirty="0" smtClean="0">
                <a:solidFill>
                  <a:srgbClr val="000000"/>
                </a:solidFill>
              </a:rPr>
              <a:t>Novi modeli - definicije</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642918"/>
            <a:ext cx="9144000" cy="3540114"/>
          </a:xfrm>
        </p:spPr>
        <p:txBody>
          <a:bodyPr/>
          <a:lstStyle/>
          <a:p>
            <a:pPr marL="450850" indent="-450850" algn="l">
              <a:spcBef>
                <a:spcPts val="600"/>
              </a:spcBef>
              <a:buFont typeface="Arial" pitchFamily="34" charset="0"/>
              <a:buChar char="•"/>
            </a:pPr>
            <a:r>
              <a:rPr lang="hr-HR" dirty="0" err="1" smtClean="0">
                <a:solidFill>
                  <a:srgbClr val="000000"/>
                </a:solidFill>
              </a:rPr>
              <a:t>Outsourcing</a:t>
            </a:r>
            <a:r>
              <a:rPr lang="hr-HR" dirty="0" smtClean="0">
                <a:solidFill>
                  <a:srgbClr val="000000"/>
                </a:solidFill>
              </a:rPr>
              <a:t>:</a:t>
            </a:r>
          </a:p>
          <a:p>
            <a:pPr marL="719138" lvl="1" indent="-269875">
              <a:spcBef>
                <a:spcPts val="600"/>
              </a:spcBef>
              <a:buFont typeface="Arial" pitchFamily="34" charset="0"/>
              <a:buChar char="•"/>
            </a:pPr>
            <a:r>
              <a:rPr lang="vi-VN" sz="2000" dirty="0" smtClean="0">
                <a:solidFill>
                  <a:srgbClr val="000000"/>
                </a:solidFill>
              </a:rPr>
              <a:t>Ugovorn</a:t>
            </a:r>
            <a:r>
              <a:rPr lang="hr-HR" sz="2000" dirty="0" smtClean="0">
                <a:solidFill>
                  <a:srgbClr val="000000"/>
                </a:solidFill>
              </a:rPr>
              <a:t>o izdvajanje</a:t>
            </a:r>
            <a:r>
              <a:rPr lang="vi-VN" sz="2000" dirty="0" smtClean="0">
                <a:solidFill>
                  <a:srgbClr val="000000"/>
                </a:solidFill>
              </a:rPr>
              <a:t> iz poslovnog procesa</a:t>
            </a:r>
            <a:r>
              <a:rPr lang="hr-HR" sz="2000" dirty="0" smtClean="0">
                <a:solidFill>
                  <a:srgbClr val="000000"/>
                </a:solidFill>
              </a:rPr>
              <a:t> onih</a:t>
            </a:r>
            <a:r>
              <a:rPr lang="vi-VN" sz="2000" dirty="0" smtClean="0">
                <a:solidFill>
                  <a:srgbClr val="000000"/>
                </a:solidFill>
              </a:rPr>
              <a:t> </a:t>
            </a:r>
            <a:r>
              <a:rPr lang="hr-HR" sz="2000" dirty="0" smtClean="0">
                <a:solidFill>
                  <a:srgbClr val="000000"/>
                </a:solidFill>
              </a:rPr>
              <a:t>aktivnosti koje je </a:t>
            </a:r>
            <a:r>
              <a:rPr lang="vi-VN" sz="2000" dirty="0" smtClean="0">
                <a:solidFill>
                  <a:srgbClr val="000000"/>
                </a:solidFill>
              </a:rPr>
              <a:t>organizacija </a:t>
            </a:r>
            <a:r>
              <a:rPr lang="vi-VN" sz="2000" u="sng" dirty="0" smtClean="0">
                <a:solidFill>
                  <a:srgbClr val="000000"/>
                </a:solidFill>
              </a:rPr>
              <a:t>prethodno obav</a:t>
            </a:r>
            <a:r>
              <a:rPr lang="hr-HR" sz="2000" u="sng" dirty="0" err="1" smtClean="0">
                <a:solidFill>
                  <a:srgbClr val="000000"/>
                </a:solidFill>
              </a:rPr>
              <a:t>ljala</a:t>
            </a:r>
            <a:r>
              <a:rPr lang="vi-VN" sz="2000" u="sng" dirty="0" smtClean="0">
                <a:solidFill>
                  <a:srgbClr val="000000"/>
                </a:solidFill>
              </a:rPr>
              <a:t> interno </a:t>
            </a:r>
            <a:r>
              <a:rPr lang="hr-HR" sz="2000" dirty="0" smtClean="0">
                <a:solidFill>
                  <a:srgbClr val="000000"/>
                </a:solidFill>
              </a:rPr>
              <a:t>(</a:t>
            </a:r>
            <a:r>
              <a:rPr lang="vi-VN" sz="2000" dirty="0" smtClean="0">
                <a:solidFill>
                  <a:srgbClr val="000000"/>
                </a:solidFill>
              </a:rPr>
              <a:t>također može uključivati ​​</a:t>
            </a:r>
            <a:r>
              <a:rPr lang="hr-HR" sz="2000" dirty="0" smtClean="0">
                <a:solidFill>
                  <a:srgbClr val="000000"/>
                </a:solidFill>
              </a:rPr>
              <a:t>izdvajanje </a:t>
            </a:r>
            <a:r>
              <a:rPr lang="vi-VN" sz="2000" dirty="0" smtClean="0">
                <a:solidFill>
                  <a:srgbClr val="000000"/>
                </a:solidFill>
              </a:rPr>
              <a:t>zaposlenika i imovine uključeni</a:t>
            </a:r>
            <a:r>
              <a:rPr lang="hr-HR" sz="2000" dirty="0" smtClean="0">
                <a:solidFill>
                  <a:srgbClr val="000000"/>
                </a:solidFill>
              </a:rPr>
              <a:t>h</a:t>
            </a:r>
            <a:r>
              <a:rPr lang="vi-VN" sz="2000" dirty="0" smtClean="0">
                <a:solidFill>
                  <a:srgbClr val="000000"/>
                </a:solidFill>
              </a:rPr>
              <a:t> u outsourcing</a:t>
            </a:r>
            <a:r>
              <a:rPr lang="hr-HR" sz="2000" dirty="0" smtClean="0">
                <a:solidFill>
                  <a:srgbClr val="000000"/>
                </a:solidFill>
              </a:rPr>
              <a:t>).</a:t>
            </a:r>
          </a:p>
          <a:p>
            <a:pPr marL="450850" indent="-450850" algn="l">
              <a:spcBef>
                <a:spcPts val="600"/>
              </a:spcBef>
              <a:buFont typeface="Arial" pitchFamily="34" charset="0"/>
              <a:buChar char="•"/>
            </a:pPr>
            <a:r>
              <a:rPr lang="hr-HR" dirty="0" err="1" smtClean="0">
                <a:solidFill>
                  <a:srgbClr val="000000"/>
                </a:solidFill>
              </a:rPr>
              <a:t>Spin</a:t>
            </a:r>
            <a:r>
              <a:rPr lang="hr-HR" dirty="0" smtClean="0">
                <a:solidFill>
                  <a:srgbClr val="000000"/>
                </a:solidFill>
              </a:rPr>
              <a:t>-off:</a:t>
            </a:r>
          </a:p>
          <a:p>
            <a:pPr marL="719138" lvl="1" indent="-269875">
              <a:spcBef>
                <a:spcPts val="600"/>
              </a:spcBef>
              <a:buFont typeface="Arial" pitchFamily="34" charset="0"/>
              <a:buChar char="•"/>
            </a:pPr>
            <a:r>
              <a:rPr lang="hr-HR" sz="2000" dirty="0" smtClean="0">
                <a:solidFill>
                  <a:srgbClr val="000000"/>
                </a:solidFill>
              </a:rPr>
              <a:t>Dio organizacije se izdvaja i započinje vlastiti posao na tržištu. Uobičajeno za profitne kompanije, javne institucije samo u visokoj tehnologiji (npr. NASA, “</a:t>
            </a:r>
            <a:r>
              <a:rPr lang="hr-HR" sz="2000" dirty="0" err="1" smtClean="0">
                <a:solidFill>
                  <a:srgbClr val="000000"/>
                </a:solidFill>
              </a:rPr>
              <a:t>governmetal</a:t>
            </a:r>
            <a:r>
              <a:rPr lang="hr-HR" sz="2000" dirty="0" smtClean="0">
                <a:solidFill>
                  <a:srgbClr val="000000"/>
                </a:solidFill>
              </a:rPr>
              <a:t> </a:t>
            </a:r>
            <a:r>
              <a:rPr lang="hr-HR" sz="2000" dirty="0" err="1" smtClean="0">
                <a:solidFill>
                  <a:srgbClr val="000000"/>
                </a:solidFill>
              </a:rPr>
              <a:t>spin</a:t>
            </a:r>
            <a:r>
              <a:rPr lang="hr-HR" sz="2000" dirty="0" smtClean="0">
                <a:solidFill>
                  <a:srgbClr val="000000"/>
                </a:solidFill>
              </a:rPr>
              <a:t>-off”, </a:t>
            </a:r>
            <a:r>
              <a:rPr lang="hr-HR" sz="2000" dirty="0" err="1" smtClean="0">
                <a:solidFill>
                  <a:srgbClr val="000000"/>
                </a:solidFill>
              </a:rPr>
              <a:t>Cleveland</a:t>
            </a:r>
            <a:r>
              <a:rPr lang="hr-HR" sz="2000" dirty="0" smtClean="0">
                <a:solidFill>
                  <a:srgbClr val="000000"/>
                </a:solidFill>
              </a:rPr>
              <a:t> </a:t>
            </a:r>
            <a:r>
              <a:rPr lang="hr-HR" sz="2000" dirty="0" err="1" smtClean="0">
                <a:solidFill>
                  <a:srgbClr val="000000"/>
                </a:solidFill>
              </a:rPr>
              <a:t>Clinic</a:t>
            </a:r>
            <a:r>
              <a:rPr lang="hr-HR" sz="2000" dirty="0" smtClean="0">
                <a:solidFill>
                  <a:srgbClr val="000000"/>
                </a:solidFill>
              </a:rPr>
              <a:t>).</a:t>
            </a:r>
          </a:p>
          <a:p>
            <a:pPr marL="450850" indent="-450850" algn="l">
              <a:spcBef>
                <a:spcPts val="600"/>
              </a:spcBef>
              <a:buFont typeface="Arial" pitchFamily="34" charset="0"/>
              <a:buChar char="•"/>
            </a:pPr>
            <a:r>
              <a:rPr lang="hr-HR" dirty="0" smtClean="0">
                <a:solidFill>
                  <a:srgbClr val="000000"/>
                </a:solidFill>
              </a:rPr>
              <a:t>JPP (Javno-Privatno Partnerstvo, engl. PPP):</a:t>
            </a:r>
          </a:p>
          <a:p>
            <a:pPr marL="719138" lvl="1" indent="-269875">
              <a:spcBef>
                <a:spcPts val="600"/>
              </a:spcBef>
              <a:buFont typeface="Arial" pitchFamily="34" charset="0"/>
              <a:buChar char="•"/>
            </a:pPr>
            <a:r>
              <a:rPr lang="hr-HR" sz="2000" dirty="0" smtClean="0">
                <a:solidFill>
                  <a:srgbClr val="000000"/>
                </a:solidFill>
              </a:rPr>
              <a:t>Poslovni poduhvat javne institucije i privatnog poduzetništva, prije svega ciljan na financiranje projekata i povećanje učinkovitosti javnog sektora.</a:t>
            </a:r>
            <a:endParaRPr lang="hr-HR" dirty="0" smtClean="0">
              <a:solidFill>
                <a:srgbClr val="000000"/>
              </a:solidFill>
            </a:endParaRPr>
          </a:p>
          <a:p>
            <a:pPr marL="450850" indent="-450850" algn="l">
              <a:spcBef>
                <a:spcPts val="600"/>
              </a:spcBef>
              <a:buFont typeface="Arial" pitchFamily="34" charset="0"/>
              <a:buChar char="•"/>
            </a:pPr>
            <a:r>
              <a:rPr lang="hr-HR" dirty="0" smtClean="0">
                <a:solidFill>
                  <a:srgbClr val="000000"/>
                </a:solidFill>
              </a:rPr>
              <a:t>Shared </a:t>
            </a:r>
            <a:r>
              <a:rPr lang="hr-HR" dirty="0" err="1" smtClean="0">
                <a:solidFill>
                  <a:srgbClr val="000000"/>
                </a:solidFill>
              </a:rPr>
              <a:t>services</a:t>
            </a:r>
            <a:r>
              <a:rPr lang="hr-HR" dirty="0" smtClean="0">
                <a:solidFill>
                  <a:srgbClr val="000000"/>
                </a:solidFill>
              </a:rPr>
              <a:t>:</a:t>
            </a:r>
          </a:p>
          <a:p>
            <a:pPr marL="719138" lvl="1" indent="-269875">
              <a:spcBef>
                <a:spcPts val="600"/>
              </a:spcBef>
              <a:buFont typeface="Arial" pitchFamily="34" charset="0"/>
              <a:buChar char="•"/>
            </a:pPr>
            <a:r>
              <a:rPr lang="hr-HR" sz="2000" dirty="0" smtClean="0">
                <a:solidFill>
                  <a:srgbClr val="000000"/>
                </a:solidFill>
              </a:rPr>
              <a:t>Davanje usluga od strane jednog dijela organizacije (SSO) za sve dijelove koji su do tada imali vlastite  davatelje tih usluga ili kooperativna struktura za više nezavisnih organizacija.</a:t>
            </a: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2050" name="Picture 2" descr="C:\Users\mmadjari\AppData\Local\Microsoft\Windows\Temporary Internet Files\Content.IE5\A077G17G\MC900237945[1].wmf"/>
          <p:cNvPicPr>
            <a:picLocks noChangeAspect="1" noChangeArrowheads="1"/>
          </p:cNvPicPr>
          <p:nvPr/>
        </p:nvPicPr>
        <p:blipFill>
          <a:blip r:embed="rId3"/>
          <a:srcRect/>
          <a:stretch>
            <a:fillRect/>
          </a:stretch>
        </p:blipFill>
        <p:spPr bwMode="auto">
          <a:xfrm>
            <a:off x="7504914" y="1"/>
            <a:ext cx="1639086" cy="1357298"/>
          </a:xfrm>
          <a:prstGeom prst="rect">
            <a:avLst/>
          </a:prstGeom>
          <a:noFill/>
        </p:spPr>
      </p:pic>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11" name="Slide Number Placeholder 10"/>
          <p:cNvSpPr>
            <a:spLocks noGrp="1"/>
          </p:cNvSpPr>
          <p:nvPr>
            <p:ph type="sldNum" sz="quarter" idx="11"/>
          </p:nvPr>
        </p:nvSpPr>
        <p:spPr/>
        <p:txBody>
          <a:bodyPr/>
          <a:lstStyle/>
          <a:p>
            <a:pPr>
              <a:defRPr/>
            </a:pPr>
            <a:fld id="{0FDA8457-11AF-4491-95F9-6B5B36072F88}" type="slidenum">
              <a:rPr lang="en-US" smtClean="0"/>
              <a:pPr>
                <a:defRPr/>
              </a:pPr>
              <a:t>6</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36494"/>
            <a:ext cx="6767513" cy="820738"/>
          </a:xfrm>
        </p:spPr>
        <p:txBody>
          <a:bodyPr anchor="t" anchorCtr="0"/>
          <a:lstStyle/>
          <a:p>
            <a:pPr algn="l" eaLnBrk="1" hangingPunct="1">
              <a:defRPr/>
            </a:pPr>
            <a:r>
              <a:rPr lang="hr-HR" sz="3600" b="1" noProof="0" dirty="0" err="1" smtClean="0">
                <a:solidFill>
                  <a:srgbClr val="000000"/>
                </a:solidFill>
              </a:rPr>
              <a:t>Outsourcing</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71470" y="714356"/>
            <a:ext cx="9144000" cy="3540114"/>
          </a:xfrm>
        </p:spPr>
        <p:txBody>
          <a:bodyPr/>
          <a:lstStyle/>
          <a:p>
            <a:pPr marL="450850" indent="-450850" algn="l">
              <a:spcBef>
                <a:spcPts val="300"/>
              </a:spcBef>
              <a:buFont typeface="Arial" pitchFamily="34" charset="0"/>
              <a:buChar char="•"/>
            </a:pPr>
            <a:r>
              <a:rPr lang="hr-HR" sz="2400" dirty="0" smtClean="0">
                <a:solidFill>
                  <a:srgbClr val="000000"/>
                </a:solidFill>
              </a:rPr>
              <a:t>Definicija:</a:t>
            </a:r>
          </a:p>
          <a:p>
            <a:pPr marL="1193800" lvl="1" indent="-450850">
              <a:spcBef>
                <a:spcPts val="300"/>
              </a:spcBef>
              <a:buFont typeface="Arial" pitchFamily="34" charset="0"/>
              <a:buChar char="•"/>
            </a:pPr>
            <a:r>
              <a:rPr lang="hr-HR" sz="2000" dirty="0" smtClean="0">
                <a:solidFill>
                  <a:srgbClr val="000000"/>
                </a:solidFill>
              </a:rPr>
              <a:t>Izdvajanje</a:t>
            </a:r>
            <a:r>
              <a:rPr lang="vi-VN" sz="2000" dirty="0" smtClean="0">
                <a:solidFill>
                  <a:srgbClr val="000000"/>
                </a:solidFill>
              </a:rPr>
              <a:t> </a:t>
            </a:r>
            <a:r>
              <a:rPr lang="hr-HR" sz="2000" dirty="0" smtClean="0">
                <a:solidFill>
                  <a:srgbClr val="000000"/>
                </a:solidFill>
              </a:rPr>
              <a:t>onoga što se </a:t>
            </a:r>
            <a:r>
              <a:rPr lang="vi-VN" sz="2000" u="sng" dirty="0" smtClean="0">
                <a:solidFill>
                  <a:srgbClr val="000000"/>
                </a:solidFill>
              </a:rPr>
              <a:t>obav</a:t>
            </a:r>
            <a:r>
              <a:rPr lang="hr-HR" sz="2000" u="sng" dirty="0" err="1" smtClean="0">
                <a:solidFill>
                  <a:srgbClr val="000000"/>
                </a:solidFill>
              </a:rPr>
              <a:t>ljalo</a:t>
            </a:r>
            <a:r>
              <a:rPr lang="vi-VN" sz="2000" u="sng" dirty="0" smtClean="0">
                <a:solidFill>
                  <a:srgbClr val="000000"/>
                </a:solidFill>
              </a:rPr>
              <a:t> interno </a:t>
            </a:r>
            <a:endParaRPr lang="hr-HR" sz="2000" u="sng" dirty="0" smtClean="0">
              <a:solidFill>
                <a:srgbClr val="000000"/>
              </a:solidFill>
            </a:endParaRPr>
          </a:p>
          <a:p>
            <a:pPr marL="1193800" lvl="1" indent="-450850">
              <a:spcBef>
                <a:spcPts val="300"/>
              </a:spcBef>
              <a:buFont typeface="Arial" pitchFamily="34" charset="0"/>
              <a:buChar char="•"/>
            </a:pPr>
            <a:r>
              <a:rPr lang="hr-HR" sz="2000" dirty="0" smtClean="0">
                <a:solidFill>
                  <a:srgbClr val="000000"/>
                </a:solidFill>
              </a:rPr>
              <a:t>Moguć </a:t>
            </a:r>
            <a:r>
              <a:rPr lang="vi-VN" sz="2000" dirty="0" smtClean="0">
                <a:solidFill>
                  <a:srgbClr val="000000"/>
                </a:solidFill>
              </a:rPr>
              <a:t>​</a:t>
            </a:r>
            <a:r>
              <a:rPr lang="hr-HR" sz="2000" dirty="0" smtClean="0">
                <a:solidFill>
                  <a:srgbClr val="000000"/>
                </a:solidFill>
              </a:rPr>
              <a:t>e izdvajanje </a:t>
            </a:r>
            <a:r>
              <a:rPr lang="vi-VN" sz="2000" dirty="0" smtClean="0">
                <a:solidFill>
                  <a:srgbClr val="000000"/>
                </a:solidFill>
              </a:rPr>
              <a:t>zaposlenika i imovine</a:t>
            </a:r>
            <a:endParaRPr lang="hr-HR" sz="2000" dirty="0" smtClean="0">
              <a:solidFill>
                <a:srgbClr val="000000"/>
              </a:solidFill>
            </a:endParaRPr>
          </a:p>
          <a:p>
            <a:pPr marL="1193800" lvl="1" indent="-450850">
              <a:spcBef>
                <a:spcPts val="300"/>
              </a:spcBef>
              <a:buFont typeface="Arial" pitchFamily="34" charset="0"/>
              <a:buChar char="•"/>
            </a:pPr>
            <a:r>
              <a:rPr lang="hr-HR" sz="2000" dirty="0" smtClean="0">
                <a:solidFill>
                  <a:srgbClr val="000000"/>
                </a:solidFill>
              </a:rPr>
              <a:t>Ne brkati s “</a:t>
            </a:r>
            <a:r>
              <a:rPr lang="hr-HR" sz="2000" dirty="0" err="1" smtClean="0">
                <a:solidFill>
                  <a:srgbClr val="000000"/>
                </a:solidFill>
              </a:rPr>
              <a:t>contractingom</a:t>
            </a:r>
            <a:r>
              <a:rPr lang="hr-HR" sz="2000" dirty="0" smtClean="0">
                <a:solidFill>
                  <a:srgbClr val="000000"/>
                </a:solidFill>
              </a:rPr>
              <a:t>” (kupnjom usluga)</a:t>
            </a:r>
          </a:p>
          <a:p>
            <a:pPr marL="450850" indent="-450850" algn="l">
              <a:spcBef>
                <a:spcPts val="300"/>
              </a:spcBef>
              <a:buFont typeface="Arial" pitchFamily="34" charset="0"/>
              <a:buChar char="•"/>
            </a:pPr>
            <a:r>
              <a:rPr lang="hr-HR" sz="2400" dirty="0" smtClean="0">
                <a:solidFill>
                  <a:srgbClr val="000000"/>
                </a:solidFill>
              </a:rPr>
              <a:t>U bolničkom ICT-u:</a:t>
            </a:r>
          </a:p>
          <a:p>
            <a:pPr marL="1193800" lvl="1" indent="-450850">
              <a:spcBef>
                <a:spcPts val="300"/>
              </a:spcBef>
              <a:buFont typeface="Arial" pitchFamily="34" charset="0"/>
              <a:buChar char="•"/>
            </a:pPr>
            <a:r>
              <a:rPr lang="hr-HR" sz="2000" dirty="0" smtClean="0">
                <a:solidFill>
                  <a:srgbClr val="000000"/>
                </a:solidFill>
              </a:rPr>
              <a:t>Samo dio aktivnosti: oslobađanje zaposlenika za “</a:t>
            </a:r>
            <a:r>
              <a:rPr lang="hr-HR" sz="2000" dirty="0" err="1" smtClean="0">
                <a:solidFill>
                  <a:srgbClr val="000000"/>
                </a:solidFill>
              </a:rPr>
              <a:t>core</a:t>
            </a:r>
            <a:r>
              <a:rPr lang="hr-HR" sz="2000" dirty="0" smtClean="0">
                <a:solidFill>
                  <a:srgbClr val="000000"/>
                </a:solidFill>
              </a:rPr>
              <a:t> business”</a:t>
            </a:r>
          </a:p>
          <a:p>
            <a:pPr marL="1193800" lvl="1" indent="-450850">
              <a:spcBef>
                <a:spcPts val="300"/>
              </a:spcBef>
              <a:buFont typeface="Arial" pitchFamily="34" charset="0"/>
              <a:buChar char="•"/>
            </a:pPr>
            <a:r>
              <a:rPr lang="hr-HR" sz="2000" dirty="0" smtClean="0">
                <a:solidFill>
                  <a:srgbClr val="000000"/>
                </a:solidFill>
              </a:rPr>
              <a:t>Cijeli ICT: izdvajanje operative</a:t>
            </a:r>
          </a:p>
          <a:p>
            <a:pPr marL="1193800" lvl="1" indent="-450850">
              <a:spcBef>
                <a:spcPts val="300"/>
              </a:spcBef>
              <a:buFont typeface="Arial" pitchFamily="34" charset="0"/>
              <a:buChar char="•"/>
            </a:pPr>
            <a:r>
              <a:rPr lang="hr-HR" sz="2000" dirty="0" smtClean="0">
                <a:solidFill>
                  <a:srgbClr val="000000"/>
                </a:solidFill>
              </a:rPr>
              <a:t>Nužno zadržavanje  jezgre ICT-a: strategija i procesi</a:t>
            </a:r>
          </a:p>
          <a:p>
            <a:pPr marL="450850" indent="-450850" algn="l">
              <a:spcBef>
                <a:spcPts val="300"/>
              </a:spcBef>
              <a:buFont typeface="Arial" pitchFamily="34" charset="0"/>
              <a:buChar char="•"/>
            </a:pPr>
            <a:r>
              <a:rPr lang="hr-HR" sz="2400" dirty="0" smtClean="0">
                <a:solidFill>
                  <a:srgbClr val="000000"/>
                </a:solidFill>
              </a:rPr>
              <a:t>Primjeri iskustva KBC Zagreb (a </a:t>
            </a:r>
            <a:r>
              <a:rPr lang="hr-HR" sz="2400" dirty="0" err="1" smtClean="0">
                <a:solidFill>
                  <a:srgbClr val="000000"/>
                </a:solidFill>
              </a:rPr>
              <a:t>la</a:t>
            </a:r>
            <a:r>
              <a:rPr lang="hr-HR" sz="2400" dirty="0" smtClean="0">
                <a:solidFill>
                  <a:srgbClr val="000000"/>
                </a:solidFill>
              </a:rPr>
              <a:t> ESCO):</a:t>
            </a:r>
          </a:p>
          <a:p>
            <a:pPr marL="1193800" lvl="1" indent="-450850">
              <a:spcBef>
                <a:spcPts val="300"/>
              </a:spcBef>
              <a:buFont typeface="Arial" pitchFamily="34" charset="0"/>
              <a:buChar char="•"/>
            </a:pPr>
            <a:r>
              <a:rPr lang="hr-HR" sz="2000" dirty="0" err="1" smtClean="0">
                <a:solidFill>
                  <a:srgbClr val="000000"/>
                </a:solidFill>
              </a:rPr>
              <a:t>Print</a:t>
            </a:r>
            <a:r>
              <a:rPr lang="hr-HR" sz="2000" dirty="0" smtClean="0">
                <a:solidFill>
                  <a:srgbClr val="000000"/>
                </a:solidFill>
              </a:rPr>
              <a:t> management: mjesečni trošak tonera 166 </a:t>
            </a:r>
            <a:r>
              <a:rPr lang="hr-HR" sz="2000" dirty="0" smtClean="0">
                <a:solidFill>
                  <a:srgbClr val="000000"/>
                </a:solidFill>
                <a:sym typeface="Wingdings" pitchFamily="2" charset="2"/>
              </a:rPr>
              <a:t> 77 </a:t>
            </a:r>
            <a:r>
              <a:rPr lang="hr-HR" sz="2000" dirty="0" err="1" smtClean="0">
                <a:solidFill>
                  <a:srgbClr val="000000"/>
                </a:solidFill>
                <a:sym typeface="Wingdings" pitchFamily="2" charset="2"/>
              </a:rPr>
              <a:t>TKn</a:t>
            </a:r>
            <a:r>
              <a:rPr lang="hr-HR" sz="2000" dirty="0" smtClean="0">
                <a:solidFill>
                  <a:srgbClr val="000000"/>
                </a:solidFill>
                <a:sym typeface="Wingdings" pitchFamily="2" charset="2"/>
              </a:rPr>
              <a:t>/</a:t>
            </a:r>
            <a:r>
              <a:rPr lang="hr-HR" sz="2000" dirty="0" err="1" smtClean="0">
                <a:solidFill>
                  <a:srgbClr val="000000"/>
                </a:solidFill>
                <a:sym typeface="Wingdings" pitchFamily="2" charset="2"/>
              </a:rPr>
              <a:t>mj</a:t>
            </a:r>
            <a:r>
              <a:rPr lang="hr-HR" sz="2000" dirty="0" smtClean="0">
                <a:solidFill>
                  <a:srgbClr val="000000"/>
                </a:solidFill>
                <a:sym typeface="Wingdings" pitchFamily="2" charset="2"/>
              </a:rPr>
              <a:t>!</a:t>
            </a:r>
            <a:endParaRPr lang="hr-HR" sz="2000" dirty="0" smtClean="0">
              <a:solidFill>
                <a:srgbClr val="000000"/>
              </a:solidFill>
            </a:endParaRPr>
          </a:p>
          <a:p>
            <a:pPr marL="1193800" lvl="1" indent="-450850">
              <a:spcBef>
                <a:spcPts val="300"/>
              </a:spcBef>
              <a:buFont typeface="Arial" pitchFamily="34" charset="0"/>
              <a:buChar char="•"/>
            </a:pPr>
            <a:r>
              <a:rPr lang="hr-HR" sz="2000" dirty="0" smtClean="0">
                <a:solidFill>
                  <a:srgbClr val="000000"/>
                </a:solidFill>
              </a:rPr>
              <a:t>Upravljanje troškovima telefonije (u 4 godine 400 </a:t>
            </a:r>
            <a:r>
              <a:rPr lang="hr-HR" sz="2000" dirty="0" smtClean="0">
                <a:solidFill>
                  <a:srgbClr val="000000"/>
                </a:solidFill>
                <a:sym typeface="Wingdings" pitchFamily="2" charset="2"/>
              </a:rPr>
              <a:t> 300 </a:t>
            </a:r>
            <a:r>
              <a:rPr lang="hr-HR" sz="2000" dirty="0" err="1" smtClean="0">
                <a:solidFill>
                  <a:srgbClr val="000000"/>
                </a:solidFill>
                <a:sym typeface="Wingdings" pitchFamily="2" charset="2"/>
              </a:rPr>
              <a:t>TKn</a:t>
            </a:r>
            <a:r>
              <a:rPr lang="hr-HR" sz="2000" dirty="0" smtClean="0">
                <a:solidFill>
                  <a:srgbClr val="000000"/>
                </a:solidFill>
                <a:sym typeface="Wingdings" pitchFamily="2" charset="2"/>
              </a:rPr>
              <a:t>/</a:t>
            </a:r>
            <a:r>
              <a:rPr lang="hr-HR" sz="2000" dirty="0" err="1" smtClean="0">
                <a:solidFill>
                  <a:srgbClr val="000000"/>
                </a:solidFill>
                <a:sym typeface="Wingdings" pitchFamily="2" charset="2"/>
              </a:rPr>
              <a:t>mj</a:t>
            </a:r>
            <a:r>
              <a:rPr lang="hr-HR" sz="2000" dirty="0" smtClean="0">
                <a:solidFill>
                  <a:srgbClr val="000000"/>
                </a:solidFill>
              </a:rPr>
              <a:t>)</a:t>
            </a:r>
          </a:p>
          <a:p>
            <a:pPr marL="450850" indent="-450850" algn="l">
              <a:spcBef>
                <a:spcPts val="300"/>
              </a:spcBef>
              <a:buFont typeface="Arial" pitchFamily="34" charset="0"/>
              <a:buChar char="•"/>
            </a:pPr>
            <a:r>
              <a:rPr lang="hr-HR" sz="2400" b="1" dirty="0" err="1" smtClean="0">
                <a:solidFill>
                  <a:srgbClr val="000000"/>
                </a:solidFill>
              </a:rPr>
              <a:t>Pros</a:t>
            </a:r>
            <a:r>
              <a:rPr lang="hr-HR" sz="2400" dirty="0" smtClean="0">
                <a:solidFill>
                  <a:srgbClr val="000000"/>
                </a:solidFill>
              </a:rPr>
              <a:t>:</a:t>
            </a:r>
          </a:p>
          <a:p>
            <a:pPr marL="1193800" lvl="1" indent="-450850">
              <a:spcBef>
                <a:spcPts val="300"/>
              </a:spcBef>
              <a:buFont typeface="Arial" pitchFamily="34" charset="0"/>
              <a:buChar char="•"/>
            </a:pPr>
            <a:r>
              <a:rPr lang="hr-HR" sz="2000" dirty="0" smtClean="0">
                <a:solidFill>
                  <a:srgbClr val="000000"/>
                </a:solidFill>
              </a:rPr>
              <a:t>Učinkovitost, fokus na “</a:t>
            </a:r>
            <a:r>
              <a:rPr lang="hr-HR" sz="2000" dirty="0" err="1" smtClean="0">
                <a:solidFill>
                  <a:srgbClr val="000000"/>
                </a:solidFill>
              </a:rPr>
              <a:t>core</a:t>
            </a:r>
            <a:r>
              <a:rPr lang="hr-HR" sz="2000" dirty="0" smtClean="0">
                <a:solidFill>
                  <a:srgbClr val="000000"/>
                </a:solidFill>
              </a:rPr>
              <a:t> business”, interni “</a:t>
            </a:r>
            <a:r>
              <a:rPr lang="hr-HR" sz="2000" dirty="0" err="1" smtClean="0">
                <a:solidFill>
                  <a:srgbClr val="000000"/>
                </a:solidFill>
              </a:rPr>
              <a:t>lesson</a:t>
            </a:r>
            <a:r>
              <a:rPr lang="hr-HR" sz="2000" dirty="0" smtClean="0">
                <a:solidFill>
                  <a:srgbClr val="000000"/>
                </a:solidFill>
              </a:rPr>
              <a:t> </a:t>
            </a:r>
            <a:r>
              <a:rPr lang="hr-HR" sz="2000" dirty="0" err="1" smtClean="0">
                <a:solidFill>
                  <a:srgbClr val="000000"/>
                </a:solidFill>
              </a:rPr>
              <a:t>learned</a:t>
            </a:r>
            <a:r>
              <a:rPr lang="hr-HR" sz="2000" dirty="0" smtClean="0">
                <a:solidFill>
                  <a:srgbClr val="000000"/>
                </a:solidFill>
              </a:rPr>
              <a:t>” </a:t>
            </a:r>
          </a:p>
          <a:p>
            <a:pPr marL="450850" indent="-450850" algn="l">
              <a:spcBef>
                <a:spcPts val="300"/>
              </a:spcBef>
              <a:buFont typeface="Arial" pitchFamily="34" charset="0"/>
              <a:buChar char="•"/>
            </a:pPr>
            <a:r>
              <a:rPr lang="hr-HR" sz="2400" b="1" dirty="0" err="1" smtClean="0">
                <a:solidFill>
                  <a:srgbClr val="000000"/>
                </a:solidFill>
              </a:rPr>
              <a:t>Cons</a:t>
            </a:r>
            <a:r>
              <a:rPr lang="hr-HR" sz="2400" dirty="0" smtClean="0">
                <a:solidFill>
                  <a:srgbClr val="000000"/>
                </a:solidFill>
              </a:rPr>
              <a:t>:</a:t>
            </a:r>
          </a:p>
          <a:p>
            <a:pPr marL="1193800" lvl="1" indent="-450850">
              <a:spcBef>
                <a:spcPts val="300"/>
              </a:spcBef>
              <a:buFont typeface="Arial" pitchFamily="34" charset="0"/>
              <a:buChar char="•"/>
            </a:pPr>
            <a:r>
              <a:rPr lang="hr-HR" sz="2000" dirty="0" smtClean="0">
                <a:solidFill>
                  <a:srgbClr val="000000"/>
                </a:solidFill>
              </a:rPr>
              <a:t>Nabava, ugovaranje, izdvajanje zaposlenika, mjerenje učinaka (“dokazive uštede”)</a:t>
            </a: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pic>
        <p:nvPicPr>
          <p:cNvPr id="1027" name="Picture 3" descr="C:\Users\mmadjari\AppData\Local\Microsoft\Windows\Temporary Internet Files\Content.IE5\4VLZ787G\MP900385968[1].jpg"/>
          <p:cNvPicPr>
            <a:picLocks noChangeAspect="1" noChangeArrowheads="1"/>
          </p:cNvPicPr>
          <p:nvPr/>
        </p:nvPicPr>
        <p:blipFill>
          <a:blip r:embed="rId3" cstate="print"/>
          <a:srcRect/>
          <a:stretch>
            <a:fillRect/>
          </a:stretch>
        </p:blipFill>
        <p:spPr bwMode="auto">
          <a:xfrm>
            <a:off x="7615259" y="-71462"/>
            <a:ext cx="1600211" cy="1143008"/>
          </a:xfrm>
          <a:prstGeom prst="rect">
            <a:avLst/>
          </a:prstGeom>
          <a:noFill/>
        </p:spPr>
      </p:pic>
      <p:sp>
        <p:nvSpPr>
          <p:cNvPr id="13" name="Footer Placeholder 12"/>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sp>
        <p:nvSpPr>
          <p:cNvPr id="8" name="Slide Number Placeholder 7"/>
          <p:cNvSpPr>
            <a:spLocks noGrp="1"/>
          </p:cNvSpPr>
          <p:nvPr>
            <p:ph type="sldNum" sz="quarter" idx="11"/>
          </p:nvPr>
        </p:nvSpPr>
        <p:spPr/>
        <p:txBody>
          <a:bodyPr/>
          <a:lstStyle/>
          <a:p>
            <a:pPr>
              <a:defRPr/>
            </a:pPr>
            <a:fld id="{0FDA8457-11AF-4491-95F9-6B5B36072F88}" type="slidenum">
              <a:rPr lang="en-US" smtClean="0"/>
              <a:pPr>
                <a:defRPr/>
              </a:pPr>
              <a:t>7</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198">
                                            <p:txEl>
                                              <p:pRg st="9" end="9"/>
                                            </p:txEl>
                                          </p:spTgt>
                                        </p:tgtEl>
                                        <p:attrNameLst>
                                          <p:attrName>style.visibility</p:attrName>
                                        </p:attrNameLst>
                                      </p:cBhvr>
                                      <p:to>
                                        <p:strVal val="visible"/>
                                      </p:to>
                                    </p:set>
                                    <p:animEffect transition="in" filter="wipe(left)">
                                      <p:cBhvr>
                                        <p:cTn id="52" dur="500"/>
                                        <p:tgtEl>
                                          <p:spTgt spid="81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0" end="10"/>
                                            </p:txEl>
                                          </p:spTgt>
                                        </p:tgtEl>
                                        <p:attrNameLst>
                                          <p:attrName>style.visibility</p:attrName>
                                        </p:attrNameLst>
                                      </p:cBhvr>
                                      <p:to>
                                        <p:strVal val="visible"/>
                                      </p:to>
                                    </p:set>
                                    <p:animEffect transition="in" filter="wipe(left)">
                                      <p:cBhvr>
                                        <p:cTn id="57" dur="500"/>
                                        <p:tgtEl>
                                          <p:spTgt spid="819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198">
                                            <p:txEl>
                                              <p:pRg st="11" end="11"/>
                                            </p:txEl>
                                          </p:spTgt>
                                        </p:tgtEl>
                                        <p:attrNameLst>
                                          <p:attrName>style.visibility</p:attrName>
                                        </p:attrNameLst>
                                      </p:cBhvr>
                                      <p:to>
                                        <p:strVal val="visible"/>
                                      </p:to>
                                    </p:set>
                                    <p:animEffect transition="in" filter="wipe(left)">
                                      <p:cBhvr>
                                        <p:cTn id="62" dur="500"/>
                                        <p:tgtEl>
                                          <p:spTgt spid="8198">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8198">
                                            <p:txEl>
                                              <p:pRg st="12" end="12"/>
                                            </p:txEl>
                                          </p:spTgt>
                                        </p:tgtEl>
                                        <p:attrNameLst>
                                          <p:attrName>style.visibility</p:attrName>
                                        </p:attrNameLst>
                                      </p:cBhvr>
                                      <p:to>
                                        <p:strVal val="visible"/>
                                      </p:to>
                                    </p:set>
                                    <p:animEffect transition="in" filter="wipe(left)">
                                      <p:cBhvr>
                                        <p:cTn id="67" dur="500"/>
                                        <p:tgtEl>
                                          <p:spTgt spid="8198">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8198">
                                            <p:txEl>
                                              <p:pRg st="13" end="13"/>
                                            </p:txEl>
                                          </p:spTgt>
                                        </p:tgtEl>
                                        <p:attrNameLst>
                                          <p:attrName>style.visibility</p:attrName>
                                        </p:attrNameLst>
                                      </p:cBhvr>
                                      <p:to>
                                        <p:strVal val="visible"/>
                                      </p:to>
                                    </p:set>
                                    <p:animEffect transition="in" filter="wipe(left)">
                                      <p:cBhvr>
                                        <p:cTn id="72" dur="500"/>
                                        <p:tgtEl>
                                          <p:spTgt spid="8198">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8198">
                                            <p:txEl>
                                              <p:pRg st="14" end="14"/>
                                            </p:txEl>
                                          </p:spTgt>
                                        </p:tgtEl>
                                        <p:attrNameLst>
                                          <p:attrName>style.visibility</p:attrName>
                                        </p:attrNameLst>
                                      </p:cBhvr>
                                      <p:to>
                                        <p:strVal val="visible"/>
                                      </p:to>
                                    </p:set>
                                    <p:animEffect transition="in" filter="wipe(left)">
                                      <p:cBhvr>
                                        <p:cTn id="77" dur="500"/>
                                        <p:tgtEl>
                                          <p:spTgt spid="819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2875" y="107950"/>
            <a:ext cx="6767513" cy="820738"/>
          </a:xfrm>
        </p:spPr>
        <p:txBody>
          <a:bodyPr anchor="t" anchorCtr="0"/>
          <a:lstStyle/>
          <a:p>
            <a:pPr algn="l" eaLnBrk="1" hangingPunct="1">
              <a:defRPr/>
            </a:pPr>
            <a:r>
              <a:rPr lang="hr-HR" sz="3600" b="1" noProof="0" dirty="0" err="1" smtClean="0">
                <a:solidFill>
                  <a:srgbClr val="000000"/>
                </a:solidFill>
              </a:rPr>
              <a:t>Spin</a:t>
            </a:r>
            <a:r>
              <a:rPr lang="hr-HR" sz="3600" b="1" noProof="0" dirty="0" smtClean="0">
                <a:solidFill>
                  <a:srgbClr val="000000"/>
                </a:solidFill>
              </a:rPr>
              <a:t>-off</a:t>
            </a:r>
            <a:endParaRPr lang="en-US" sz="3600" b="1" noProof="0" dirty="0" smtClean="0">
              <a:solidFill>
                <a:srgbClr val="000000"/>
              </a:solidFill>
            </a:endParaRPr>
          </a:p>
        </p:txBody>
      </p:sp>
      <p:sp>
        <p:nvSpPr>
          <p:cNvPr id="8198" name="Rectangle 6"/>
          <p:cNvSpPr>
            <a:spLocks noGrp="1" noChangeArrowheads="1"/>
          </p:cNvSpPr>
          <p:nvPr>
            <p:ph type="subTitle" idx="1"/>
          </p:nvPr>
        </p:nvSpPr>
        <p:spPr>
          <a:xfrm>
            <a:off x="-32" y="857232"/>
            <a:ext cx="9144000" cy="3540114"/>
          </a:xfrm>
        </p:spPr>
        <p:txBody>
          <a:bodyPr/>
          <a:lstStyle/>
          <a:p>
            <a:pPr marL="269875" lvl="1" indent="-269875">
              <a:spcBef>
                <a:spcPts val="600"/>
              </a:spcBef>
            </a:pPr>
            <a:r>
              <a:rPr lang="hr-HR" sz="2000" dirty="0" smtClean="0">
                <a:solidFill>
                  <a:srgbClr val="000000"/>
                </a:solidFill>
              </a:rPr>
              <a:t>Radi se o izdvajanju dijela organizacije (</a:t>
            </a:r>
            <a:r>
              <a:rPr lang="hr-HR" sz="2000" dirty="0" err="1" smtClean="0">
                <a:solidFill>
                  <a:srgbClr val="000000"/>
                </a:solidFill>
              </a:rPr>
              <a:t>divestiture</a:t>
            </a:r>
            <a:r>
              <a:rPr lang="hr-HR" sz="2000" dirty="0" smtClean="0">
                <a:solidFill>
                  <a:srgbClr val="000000"/>
                </a:solidFill>
              </a:rPr>
              <a:t>)</a:t>
            </a:r>
          </a:p>
          <a:p>
            <a:pPr marL="269875" lvl="1" indent="-269875">
              <a:spcBef>
                <a:spcPts val="600"/>
              </a:spcBef>
            </a:pPr>
            <a:r>
              <a:rPr lang="hr-HR" sz="2000" dirty="0" smtClean="0">
                <a:solidFill>
                  <a:srgbClr val="000000"/>
                </a:solidFill>
              </a:rPr>
              <a:t>U pravilu “</a:t>
            </a:r>
            <a:r>
              <a:rPr lang="hr-HR" sz="2000" dirty="0" err="1" smtClean="0">
                <a:solidFill>
                  <a:srgbClr val="000000"/>
                </a:solidFill>
              </a:rPr>
              <a:t>non</a:t>
            </a:r>
            <a:r>
              <a:rPr lang="hr-HR" sz="2000" dirty="0" smtClean="0">
                <a:solidFill>
                  <a:srgbClr val="000000"/>
                </a:solidFill>
              </a:rPr>
              <a:t>-</a:t>
            </a:r>
            <a:r>
              <a:rPr lang="hr-HR" sz="2000" dirty="0" err="1" smtClean="0">
                <a:solidFill>
                  <a:srgbClr val="000000"/>
                </a:solidFill>
              </a:rPr>
              <a:t>core</a:t>
            </a:r>
            <a:r>
              <a:rPr lang="hr-HR" sz="2000" dirty="0" smtClean="0">
                <a:solidFill>
                  <a:srgbClr val="000000"/>
                </a:solidFill>
              </a:rPr>
              <a:t>” aktivnosti se izdvajaju u SAMOSTALNU tvrtku</a:t>
            </a:r>
          </a:p>
          <a:p>
            <a:pPr marL="269875" lvl="1" indent="-269875">
              <a:spcBef>
                <a:spcPts val="600"/>
              </a:spcBef>
            </a:pPr>
            <a:r>
              <a:rPr lang="hr-HR" sz="2000" dirty="0" smtClean="0">
                <a:solidFill>
                  <a:srgbClr val="000000"/>
                </a:solidFill>
              </a:rPr>
              <a:t>Očekuje se njezin profit na tržištu</a:t>
            </a:r>
          </a:p>
          <a:p>
            <a:pPr marL="269875" lvl="1" indent="-269875">
              <a:spcBef>
                <a:spcPts val="600"/>
              </a:spcBef>
            </a:pPr>
            <a:r>
              <a:rPr lang="hr-HR" sz="2000" dirty="0" smtClean="0">
                <a:solidFill>
                  <a:srgbClr val="000000"/>
                </a:solidFill>
              </a:rPr>
              <a:t>Tvrtka-majka ima većinsko vlasništvo i namjerava:</a:t>
            </a:r>
          </a:p>
          <a:p>
            <a:pPr marL="669925" lvl="2" indent="-269875">
              <a:spcBef>
                <a:spcPts val="600"/>
              </a:spcBef>
            </a:pPr>
            <a:r>
              <a:rPr lang="hr-HR" sz="1600" dirty="0" smtClean="0">
                <a:solidFill>
                  <a:srgbClr val="000000"/>
                </a:solidFill>
              </a:rPr>
              <a:t>sudjelovati u profitu i/ili </a:t>
            </a:r>
          </a:p>
          <a:p>
            <a:pPr marL="669925" lvl="2" indent="-269875">
              <a:spcBef>
                <a:spcPts val="600"/>
              </a:spcBef>
            </a:pPr>
            <a:r>
              <a:rPr lang="hr-HR" sz="1600" dirty="0" smtClean="0">
                <a:solidFill>
                  <a:srgbClr val="000000"/>
                </a:solidFill>
              </a:rPr>
              <a:t>nastaviti (preferencijalno) koristiti usluge</a:t>
            </a:r>
          </a:p>
          <a:p>
            <a:pPr marL="269875" lvl="1" indent="-269875">
              <a:spcBef>
                <a:spcPts val="600"/>
              </a:spcBef>
            </a:pPr>
            <a:r>
              <a:rPr lang="hr-HR" sz="2000" dirty="0" smtClean="0">
                <a:solidFill>
                  <a:srgbClr val="000000"/>
                </a:solidFill>
              </a:rPr>
              <a:t>Uobičajeno za profitne kompanije sa svrhom povećanja učinkovitosti</a:t>
            </a:r>
          </a:p>
          <a:p>
            <a:pPr marL="269875" lvl="1" indent="-269875">
              <a:spcBef>
                <a:spcPts val="600"/>
              </a:spcBef>
            </a:pPr>
            <a:r>
              <a:rPr lang="hr-HR" sz="2000" dirty="0" smtClean="0">
                <a:solidFill>
                  <a:srgbClr val="000000"/>
                </a:solidFill>
              </a:rPr>
              <a:t>javne institucije u visokoj tehnologiji (npr. NASA, “</a:t>
            </a:r>
            <a:r>
              <a:rPr lang="hr-HR" sz="2000" dirty="0" err="1" smtClean="0">
                <a:solidFill>
                  <a:srgbClr val="000000"/>
                </a:solidFill>
              </a:rPr>
              <a:t>governmetal</a:t>
            </a:r>
            <a:r>
              <a:rPr lang="hr-HR" sz="2000" dirty="0" smtClean="0">
                <a:solidFill>
                  <a:srgbClr val="000000"/>
                </a:solidFill>
              </a:rPr>
              <a:t> </a:t>
            </a:r>
            <a:r>
              <a:rPr lang="hr-HR" sz="2000" dirty="0" err="1" smtClean="0">
                <a:solidFill>
                  <a:srgbClr val="000000"/>
                </a:solidFill>
              </a:rPr>
              <a:t>spin</a:t>
            </a:r>
            <a:r>
              <a:rPr lang="hr-HR" sz="2000" dirty="0" smtClean="0">
                <a:solidFill>
                  <a:srgbClr val="000000"/>
                </a:solidFill>
              </a:rPr>
              <a:t>-off”)</a:t>
            </a:r>
          </a:p>
          <a:p>
            <a:pPr marL="269875" lvl="1" indent="-269875">
              <a:spcBef>
                <a:spcPts val="600"/>
              </a:spcBef>
            </a:pPr>
            <a:r>
              <a:rPr lang="hr-HR" sz="2000" dirty="0" err="1" smtClean="0">
                <a:solidFill>
                  <a:srgbClr val="000000"/>
                </a:solidFill>
              </a:rPr>
              <a:t>spin</a:t>
            </a:r>
            <a:r>
              <a:rPr lang="hr-HR" sz="2000" dirty="0" smtClean="0">
                <a:solidFill>
                  <a:srgbClr val="000000"/>
                </a:solidFill>
              </a:rPr>
              <a:t>-off u eZdravlju u Hrvatskoj zamislivo (?) kao izdvajanje IT službe:</a:t>
            </a:r>
          </a:p>
          <a:p>
            <a:pPr marL="669925" lvl="2" indent="-269875">
              <a:spcBef>
                <a:spcPts val="600"/>
              </a:spcBef>
            </a:pPr>
            <a:r>
              <a:rPr lang="hr-HR" sz="1600" dirty="0" smtClean="0">
                <a:solidFill>
                  <a:srgbClr val="000000"/>
                </a:solidFill>
              </a:rPr>
              <a:t>u posebnu firmu koja bi bila učinkovitija kao samostalna organizacija i</a:t>
            </a:r>
          </a:p>
          <a:p>
            <a:pPr marL="669925" lvl="2" indent="-269875">
              <a:spcBef>
                <a:spcPts val="600"/>
              </a:spcBef>
            </a:pPr>
            <a:r>
              <a:rPr lang="hr-HR" sz="1600" dirty="0" smtClean="0">
                <a:solidFill>
                  <a:srgbClr val="000000"/>
                </a:solidFill>
              </a:rPr>
              <a:t>Održiva na tržištu, te “bolnici-majci” davala usluge pod povlaštenim uvjetima</a:t>
            </a:r>
          </a:p>
          <a:p>
            <a:pPr marL="669925" lvl="2" indent="-269875">
              <a:spcBef>
                <a:spcPts val="600"/>
              </a:spcBef>
            </a:pPr>
            <a:r>
              <a:rPr lang="hr-HR" sz="1600" dirty="0" smtClean="0">
                <a:solidFill>
                  <a:srgbClr val="000000"/>
                </a:solidFill>
              </a:rPr>
              <a:t>U javnom sektoru uvijek strah od namjere za rješavanjem viška zaposlenih!</a:t>
            </a:r>
          </a:p>
          <a:p>
            <a:pPr marL="269875" lvl="1" indent="-269875">
              <a:spcBef>
                <a:spcPts val="600"/>
              </a:spcBef>
            </a:pPr>
            <a:r>
              <a:rPr lang="hr-HR" sz="2000" b="1" dirty="0" err="1" smtClean="0">
                <a:solidFill>
                  <a:srgbClr val="000000"/>
                </a:solidFill>
              </a:rPr>
              <a:t>Pros</a:t>
            </a:r>
            <a:r>
              <a:rPr lang="hr-HR" sz="2000" dirty="0" smtClean="0">
                <a:solidFill>
                  <a:srgbClr val="000000"/>
                </a:solidFill>
              </a:rPr>
              <a:t>: Povećanje učinkovitosti, profesionalniji ICT, jednostavniji “</a:t>
            </a:r>
            <a:r>
              <a:rPr lang="hr-HR" sz="2000" dirty="0" err="1" smtClean="0">
                <a:solidFill>
                  <a:srgbClr val="000000"/>
                </a:solidFill>
              </a:rPr>
              <a:t>sourcing</a:t>
            </a:r>
            <a:r>
              <a:rPr lang="hr-HR" sz="2000" dirty="0" smtClean="0">
                <a:solidFill>
                  <a:srgbClr val="000000"/>
                </a:solidFill>
              </a:rPr>
              <a:t>”</a:t>
            </a:r>
          </a:p>
          <a:p>
            <a:pPr marL="269875" lvl="1" indent="-269875">
              <a:spcBef>
                <a:spcPts val="600"/>
              </a:spcBef>
            </a:pPr>
            <a:r>
              <a:rPr lang="hr-HR" sz="2000" b="1" dirty="0" err="1" smtClean="0">
                <a:solidFill>
                  <a:srgbClr val="000000"/>
                </a:solidFill>
              </a:rPr>
              <a:t>Cons</a:t>
            </a:r>
            <a:r>
              <a:rPr lang="hr-HR" sz="2000" dirty="0" smtClean="0">
                <a:solidFill>
                  <a:srgbClr val="000000"/>
                </a:solidFill>
              </a:rPr>
              <a:t>: Nemoguće zbog rascjepkanosti (</a:t>
            </a:r>
            <a:r>
              <a:rPr lang="hr-HR" sz="2000" dirty="0" err="1" smtClean="0">
                <a:solidFill>
                  <a:srgbClr val="000000"/>
                </a:solidFill>
              </a:rPr>
              <a:t>max</a:t>
            </a:r>
            <a:r>
              <a:rPr lang="hr-HR" sz="2000" dirty="0" smtClean="0">
                <a:solidFill>
                  <a:srgbClr val="000000"/>
                </a:solidFill>
              </a:rPr>
              <a:t> 24 zaposlena), ovisi o volji zaposlenika, nepostojanje “</a:t>
            </a:r>
            <a:r>
              <a:rPr lang="hr-HR" sz="2000" dirty="0" err="1" smtClean="0">
                <a:solidFill>
                  <a:srgbClr val="000000"/>
                </a:solidFill>
              </a:rPr>
              <a:t>divestiture</a:t>
            </a:r>
            <a:r>
              <a:rPr lang="hr-HR" sz="2000" dirty="0" smtClean="0">
                <a:solidFill>
                  <a:srgbClr val="000000"/>
                </a:solidFill>
              </a:rPr>
              <a:t>” ekspertize, ugovor o preferencijalnim uslugama, …</a:t>
            </a: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pic>
        <p:nvPicPr>
          <p:cNvPr id="4100" name="Picture 4" descr="C:\Users\mmadjari\AppData\Local\Microsoft\Windows\Temporary Internet Files\Content.IE5\NVXQXWZG\MM900219085[1].gif"/>
          <p:cNvPicPr>
            <a:picLocks noChangeAspect="1" noChangeArrowheads="1" noCrop="1"/>
          </p:cNvPicPr>
          <p:nvPr/>
        </p:nvPicPr>
        <p:blipFill>
          <a:blip r:embed="rId3"/>
          <a:srcRect/>
          <a:stretch>
            <a:fillRect/>
          </a:stretch>
        </p:blipFill>
        <p:spPr bwMode="auto">
          <a:xfrm>
            <a:off x="7858149" y="-1"/>
            <a:ext cx="1285852" cy="1303963"/>
          </a:xfrm>
          <a:prstGeom prst="rect">
            <a:avLst/>
          </a:prstGeom>
          <a:noFill/>
        </p:spPr>
      </p:pic>
      <p:sp>
        <p:nvSpPr>
          <p:cNvPr id="9" name="Slide Number Placeholder 8"/>
          <p:cNvSpPr>
            <a:spLocks noGrp="1"/>
          </p:cNvSpPr>
          <p:nvPr>
            <p:ph type="sldNum" sz="quarter" idx="11"/>
          </p:nvPr>
        </p:nvSpPr>
        <p:spPr/>
        <p:txBody>
          <a:bodyPr/>
          <a:lstStyle/>
          <a:p>
            <a:pPr>
              <a:defRPr/>
            </a:pPr>
            <a:fld id="{0FDA8457-11AF-4491-95F9-6B5B36072F88}" type="slidenum">
              <a:rPr lang="en-US" smtClean="0"/>
              <a:pPr>
                <a:defRPr/>
              </a:pPr>
              <a:t>8</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Effect transition="in" filter="wipe(left)">
                                      <p:cBhvr>
                                        <p:cTn id="25" dur="500"/>
                                        <p:tgtEl>
                                          <p:spTgt spid="8198">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198">
                                            <p:txEl>
                                              <p:pRg st="5" end="5"/>
                                            </p:txEl>
                                          </p:spTgt>
                                        </p:tgtEl>
                                        <p:attrNameLst>
                                          <p:attrName>style.visibility</p:attrName>
                                        </p:attrNameLst>
                                      </p:cBhvr>
                                      <p:to>
                                        <p:strVal val="visible"/>
                                      </p:to>
                                    </p:set>
                                    <p:animEffect transition="in" filter="wipe(left)">
                                      <p:cBhvr>
                                        <p:cTn id="28" dur="500"/>
                                        <p:tgtEl>
                                          <p:spTgt spid="8198">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198">
                                            <p:txEl>
                                              <p:pRg st="6" end="6"/>
                                            </p:txEl>
                                          </p:spTgt>
                                        </p:tgtEl>
                                        <p:attrNameLst>
                                          <p:attrName>style.visibility</p:attrName>
                                        </p:attrNameLst>
                                      </p:cBhvr>
                                      <p:to>
                                        <p:strVal val="visible"/>
                                      </p:to>
                                    </p:set>
                                    <p:animEffect transition="in" filter="wipe(left)">
                                      <p:cBhvr>
                                        <p:cTn id="33" dur="500"/>
                                        <p:tgtEl>
                                          <p:spTgt spid="8198">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198">
                                            <p:txEl>
                                              <p:pRg st="7" end="7"/>
                                            </p:txEl>
                                          </p:spTgt>
                                        </p:tgtEl>
                                        <p:attrNameLst>
                                          <p:attrName>style.visibility</p:attrName>
                                        </p:attrNameLst>
                                      </p:cBhvr>
                                      <p:to>
                                        <p:strVal val="visible"/>
                                      </p:to>
                                    </p:set>
                                    <p:animEffect transition="in" filter="wipe(left)">
                                      <p:cBhvr>
                                        <p:cTn id="38" dur="500"/>
                                        <p:tgtEl>
                                          <p:spTgt spid="8198">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198">
                                            <p:txEl>
                                              <p:pRg st="8" end="8"/>
                                            </p:txEl>
                                          </p:spTgt>
                                        </p:tgtEl>
                                        <p:attrNameLst>
                                          <p:attrName>style.visibility</p:attrName>
                                        </p:attrNameLst>
                                      </p:cBhvr>
                                      <p:to>
                                        <p:strVal val="visible"/>
                                      </p:to>
                                    </p:set>
                                    <p:animEffect transition="in" filter="wipe(left)">
                                      <p:cBhvr>
                                        <p:cTn id="43" dur="500"/>
                                        <p:tgtEl>
                                          <p:spTgt spid="8198">
                                            <p:txEl>
                                              <p:pRg st="8" end="8"/>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8198">
                                            <p:txEl>
                                              <p:pRg st="9" end="9"/>
                                            </p:txEl>
                                          </p:spTgt>
                                        </p:tgtEl>
                                        <p:attrNameLst>
                                          <p:attrName>style.visibility</p:attrName>
                                        </p:attrNameLst>
                                      </p:cBhvr>
                                      <p:to>
                                        <p:strVal val="visible"/>
                                      </p:to>
                                    </p:set>
                                    <p:animEffect transition="in" filter="wipe(left)">
                                      <p:cBhvr>
                                        <p:cTn id="46" dur="500"/>
                                        <p:tgtEl>
                                          <p:spTgt spid="8198">
                                            <p:txEl>
                                              <p:pRg st="9" end="9"/>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8198">
                                            <p:txEl>
                                              <p:pRg st="10" end="10"/>
                                            </p:txEl>
                                          </p:spTgt>
                                        </p:tgtEl>
                                        <p:attrNameLst>
                                          <p:attrName>style.visibility</p:attrName>
                                        </p:attrNameLst>
                                      </p:cBhvr>
                                      <p:to>
                                        <p:strVal val="visible"/>
                                      </p:to>
                                    </p:set>
                                    <p:animEffect transition="in" filter="wipe(left)">
                                      <p:cBhvr>
                                        <p:cTn id="49" dur="500"/>
                                        <p:tgtEl>
                                          <p:spTgt spid="8198">
                                            <p:txEl>
                                              <p:pRg st="10" end="10"/>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8198">
                                            <p:txEl>
                                              <p:pRg st="11" end="11"/>
                                            </p:txEl>
                                          </p:spTgt>
                                        </p:tgtEl>
                                        <p:attrNameLst>
                                          <p:attrName>style.visibility</p:attrName>
                                        </p:attrNameLst>
                                      </p:cBhvr>
                                      <p:to>
                                        <p:strVal val="visible"/>
                                      </p:to>
                                    </p:set>
                                    <p:animEffect transition="in" filter="wipe(left)">
                                      <p:cBhvr>
                                        <p:cTn id="52" dur="500"/>
                                        <p:tgtEl>
                                          <p:spTgt spid="8198">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2" end="12"/>
                                            </p:txEl>
                                          </p:spTgt>
                                        </p:tgtEl>
                                        <p:attrNameLst>
                                          <p:attrName>style.visibility</p:attrName>
                                        </p:attrNameLst>
                                      </p:cBhvr>
                                      <p:to>
                                        <p:strVal val="visible"/>
                                      </p:to>
                                    </p:set>
                                    <p:animEffect transition="in" filter="wipe(left)">
                                      <p:cBhvr>
                                        <p:cTn id="57" dur="500"/>
                                        <p:tgtEl>
                                          <p:spTgt spid="8198">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198">
                                            <p:txEl>
                                              <p:pRg st="13" end="13"/>
                                            </p:txEl>
                                          </p:spTgt>
                                        </p:tgtEl>
                                        <p:attrNameLst>
                                          <p:attrName>style.visibility</p:attrName>
                                        </p:attrNameLst>
                                      </p:cBhvr>
                                      <p:to>
                                        <p:strVal val="visible"/>
                                      </p:to>
                                    </p:set>
                                    <p:animEffect transition="in" filter="wipe(left)">
                                      <p:cBhvr>
                                        <p:cTn id="62" dur="500"/>
                                        <p:tgtEl>
                                          <p:spTgt spid="819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107950"/>
            <a:ext cx="8286776" cy="820738"/>
          </a:xfrm>
        </p:spPr>
        <p:txBody>
          <a:bodyPr anchor="t" anchorCtr="0"/>
          <a:lstStyle/>
          <a:p>
            <a:pPr algn="l" eaLnBrk="1" hangingPunct="1">
              <a:defRPr/>
            </a:pPr>
            <a:r>
              <a:rPr lang="hr-HR" sz="3200" b="1" dirty="0" smtClean="0">
                <a:solidFill>
                  <a:srgbClr val="000000"/>
                </a:solidFill>
              </a:rPr>
              <a:t>JPP (Javno-Privatno Partnerstvo)</a:t>
            </a:r>
            <a:endParaRPr lang="en-US" sz="3200" b="1" noProof="0" dirty="0" smtClean="0">
              <a:solidFill>
                <a:srgbClr val="000000"/>
              </a:solidFill>
            </a:endParaRPr>
          </a:p>
        </p:txBody>
      </p:sp>
      <p:sp>
        <p:nvSpPr>
          <p:cNvPr id="8198" name="Rectangle 6"/>
          <p:cNvSpPr>
            <a:spLocks noGrp="1" noChangeArrowheads="1"/>
          </p:cNvSpPr>
          <p:nvPr>
            <p:ph type="subTitle" idx="1"/>
          </p:nvPr>
        </p:nvSpPr>
        <p:spPr>
          <a:xfrm>
            <a:off x="-32" y="817580"/>
            <a:ext cx="9144000" cy="3540114"/>
          </a:xfrm>
        </p:spPr>
        <p:txBody>
          <a:bodyPr/>
          <a:lstStyle/>
          <a:p>
            <a:pPr marL="450850" indent="-450850" algn="l">
              <a:spcBef>
                <a:spcPts val="600"/>
              </a:spcBef>
              <a:buFont typeface="Arial" pitchFamily="34" charset="0"/>
              <a:buChar char="•"/>
            </a:pPr>
            <a:r>
              <a:rPr lang="hr-HR" sz="2400" dirty="0" smtClean="0">
                <a:solidFill>
                  <a:srgbClr val="000000"/>
                </a:solidFill>
              </a:rPr>
              <a:t>Zajednički poslovni poduhvat javno+privatno</a:t>
            </a:r>
          </a:p>
          <a:p>
            <a:pPr marL="450850" indent="-450850" algn="l">
              <a:spcBef>
                <a:spcPts val="600"/>
              </a:spcBef>
              <a:buFont typeface="Arial" pitchFamily="34" charset="0"/>
              <a:buChar char="•"/>
            </a:pPr>
            <a:r>
              <a:rPr lang="hr-HR" sz="2400" dirty="0" smtClean="0">
                <a:solidFill>
                  <a:srgbClr val="000000"/>
                </a:solidFill>
              </a:rPr>
              <a:t>Ciljevi:</a:t>
            </a:r>
          </a:p>
          <a:p>
            <a:pPr marL="987425" lvl="1" indent="-450850">
              <a:spcBef>
                <a:spcPts val="600"/>
              </a:spcBef>
              <a:buFont typeface="Arial" pitchFamily="34" charset="0"/>
              <a:buChar char="•"/>
            </a:pPr>
            <a:r>
              <a:rPr lang="hr-HR" sz="2000" dirty="0" smtClean="0">
                <a:solidFill>
                  <a:srgbClr val="000000"/>
                </a:solidFill>
              </a:rPr>
              <a:t>financiranje projekata</a:t>
            </a:r>
          </a:p>
          <a:p>
            <a:pPr marL="987425" lvl="1" indent="-450850">
              <a:spcBef>
                <a:spcPts val="600"/>
              </a:spcBef>
              <a:buFont typeface="Arial" pitchFamily="34" charset="0"/>
              <a:buChar char="•"/>
            </a:pPr>
            <a:r>
              <a:rPr lang="hr-HR" sz="2000" dirty="0" smtClean="0">
                <a:solidFill>
                  <a:srgbClr val="000000"/>
                </a:solidFill>
              </a:rPr>
              <a:t>povećanje učinkovitosti javnog sektora</a:t>
            </a:r>
          </a:p>
          <a:p>
            <a:pPr marL="450850" indent="-450850" algn="l">
              <a:spcBef>
                <a:spcPts val="600"/>
              </a:spcBef>
              <a:buFont typeface="Arial" pitchFamily="34" charset="0"/>
              <a:buChar char="•"/>
            </a:pPr>
            <a:r>
              <a:rPr lang="hr-HR" sz="2400" dirty="0" smtClean="0">
                <a:solidFill>
                  <a:srgbClr val="000000"/>
                </a:solidFill>
              </a:rPr>
              <a:t>Zamisliv primjer u eZdravlju:</a:t>
            </a:r>
          </a:p>
          <a:p>
            <a:pPr marL="987425" lvl="1" indent="-450850">
              <a:spcBef>
                <a:spcPts val="600"/>
              </a:spcBef>
              <a:buFont typeface="Arial" pitchFamily="34" charset="0"/>
              <a:buChar char="•"/>
            </a:pPr>
            <a:r>
              <a:rPr lang="hr-HR" sz="2000" dirty="0" smtClean="0">
                <a:solidFill>
                  <a:srgbClr val="000000"/>
                </a:solidFill>
              </a:rPr>
              <a:t>Davanje bolničke ICT službe u </a:t>
            </a:r>
            <a:r>
              <a:rPr lang="hr-HR" sz="2000" dirty="0" err="1" smtClean="0">
                <a:solidFill>
                  <a:srgbClr val="000000"/>
                </a:solidFill>
              </a:rPr>
              <a:t>outsourcing</a:t>
            </a:r>
            <a:endParaRPr lang="hr-HR" sz="2000" dirty="0" smtClean="0">
              <a:solidFill>
                <a:srgbClr val="000000"/>
              </a:solidFill>
            </a:endParaRPr>
          </a:p>
          <a:p>
            <a:pPr marL="987425" lvl="1" indent="-450850">
              <a:spcBef>
                <a:spcPts val="600"/>
              </a:spcBef>
              <a:buFont typeface="Arial" pitchFamily="34" charset="0"/>
              <a:buChar char="•"/>
            </a:pPr>
            <a:r>
              <a:rPr lang="hr-HR" sz="2000" dirty="0" smtClean="0">
                <a:solidFill>
                  <a:srgbClr val="000000"/>
                </a:solidFill>
              </a:rPr>
              <a:t>Organizacija financirana od strane privatnog partnera</a:t>
            </a:r>
          </a:p>
          <a:p>
            <a:pPr marL="987425" lvl="1" indent="-450850">
              <a:spcBef>
                <a:spcPts val="600"/>
              </a:spcBef>
              <a:buFont typeface="Arial" pitchFamily="34" charset="0"/>
              <a:buChar char="•"/>
            </a:pPr>
            <a:r>
              <a:rPr lang="hr-HR" sz="2000" dirty="0" smtClean="0">
                <a:solidFill>
                  <a:srgbClr val="000000"/>
                </a:solidFill>
              </a:rPr>
              <a:t>Koji ostvaruje povrat ulaganja npr. </a:t>
            </a:r>
            <a:r>
              <a:rPr lang="hr-HR" sz="2000" dirty="0" err="1" smtClean="0">
                <a:solidFill>
                  <a:srgbClr val="000000"/>
                </a:solidFill>
              </a:rPr>
              <a:t>pay</a:t>
            </a:r>
            <a:r>
              <a:rPr lang="hr-HR" sz="2000" dirty="0" smtClean="0">
                <a:solidFill>
                  <a:srgbClr val="000000"/>
                </a:solidFill>
              </a:rPr>
              <a:t>-per-use modelom  (a </a:t>
            </a:r>
            <a:r>
              <a:rPr lang="hr-HR" sz="2000" dirty="0" err="1" smtClean="0">
                <a:solidFill>
                  <a:srgbClr val="000000"/>
                </a:solidFill>
              </a:rPr>
              <a:t>la</a:t>
            </a:r>
            <a:r>
              <a:rPr lang="hr-HR" sz="2000" dirty="0" smtClean="0">
                <a:solidFill>
                  <a:srgbClr val="000000"/>
                </a:solidFill>
              </a:rPr>
              <a:t> ESCO)</a:t>
            </a:r>
          </a:p>
          <a:p>
            <a:pPr marL="987425" lvl="1" indent="-450850">
              <a:spcBef>
                <a:spcPts val="600"/>
              </a:spcBef>
              <a:buFont typeface="Arial" pitchFamily="34" charset="0"/>
              <a:buChar char="•"/>
            </a:pPr>
            <a:r>
              <a:rPr lang="hr-HR" sz="2000" dirty="0" smtClean="0">
                <a:solidFill>
                  <a:srgbClr val="000000"/>
                </a:solidFill>
              </a:rPr>
              <a:t>nakon “grace-perioda” (min 3 godine)</a:t>
            </a:r>
          </a:p>
          <a:p>
            <a:pPr marL="269875" lvl="1" indent="-269875">
              <a:spcBef>
                <a:spcPts val="600"/>
              </a:spcBef>
            </a:pPr>
            <a:r>
              <a:rPr lang="hr-HR" sz="2400" b="1" dirty="0" err="1" smtClean="0">
                <a:solidFill>
                  <a:srgbClr val="000000"/>
                </a:solidFill>
              </a:rPr>
              <a:t>Pros</a:t>
            </a:r>
            <a:r>
              <a:rPr lang="hr-HR" sz="2400" dirty="0" smtClean="0">
                <a:solidFill>
                  <a:srgbClr val="000000"/>
                </a:solidFill>
              </a:rPr>
              <a:t>: Financiranje aktivnosti, profesionalni ICT, jednostavan “</a:t>
            </a:r>
            <a:r>
              <a:rPr lang="hr-HR" sz="2400" dirty="0" err="1" smtClean="0">
                <a:solidFill>
                  <a:srgbClr val="000000"/>
                </a:solidFill>
              </a:rPr>
              <a:t>sourcing</a:t>
            </a:r>
            <a:r>
              <a:rPr lang="hr-HR" sz="2400" dirty="0" smtClean="0">
                <a:solidFill>
                  <a:srgbClr val="000000"/>
                </a:solidFill>
              </a:rPr>
              <a:t>” , učinkovitost koja kompenzira trošak PPP-a (PWC)</a:t>
            </a:r>
          </a:p>
          <a:p>
            <a:pPr marL="269875" lvl="1" indent="-269875">
              <a:spcBef>
                <a:spcPts val="600"/>
              </a:spcBef>
            </a:pPr>
            <a:r>
              <a:rPr lang="hr-HR" sz="2400" b="1" dirty="0" err="1" smtClean="0">
                <a:solidFill>
                  <a:srgbClr val="000000"/>
                </a:solidFill>
              </a:rPr>
              <a:t>Cons</a:t>
            </a:r>
            <a:r>
              <a:rPr lang="hr-HR" sz="2400" dirty="0" smtClean="0">
                <a:solidFill>
                  <a:srgbClr val="000000"/>
                </a:solidFill>
              </a:rPr>
              <a:t>: Moguće samo središnje, ovisi o volji zaposlenika, nepostojanje ekspertize za takvu vrstu </a:t>
            </a:r>
            <a:r>
              <a:rPr lang="hr-HR" sz="2400" dirty="0" err="1" smtClean="0">
                <a:solidFill>
                  <a:srgbClr val="000000"/>
                </a:solidFill>
              </a:rPr>
              <a:t>outsourcinga</a:t>
            </a:r>
            <a:r>
              <a:rPr lang="hr-HR" sz="2400" dirty="0" smtClean="0">
                <a:solidFill>
                  <a:srgbClr val="000000"/>
                </a:solidFill>
              </a:rPr>
              <a:t>, ugovor o preferencijalnim uslugama i uvjetima “otplate”, javna nabava</a:t>
            </a:r>
            <a:endParaRPr lang="hr-HR" sz="3600" dirty="0" smtClean="0">
              <a:solidFill>
                <a:srgbClr val="000000"/>
              </a:solidFill>
            </a:endParaRPr>
          </a:p>
        </p:txBody>
      </p:sp>
      <p:sp>
        <p:nvSpPr>
          <p:cNvPr id="10" name="Date Placeholder 9"/>
          <p:cNvSpPr>
            <a:spLocks noGrp="1"/>
          </p:cNvSpPr>
          <p:nvPr>
            <p:ph type="dt" sz="quarter" idx="12"/>
          </p:nvPr>
        </p:nvSpPr>
        <p:spPr/>
        <p:txBody>
          <a:bodyPr/>
          <a:lstStyle/>
          <a:p>
            <a:pPr>
              <a:defRPr/>
            </a:pPr>
            <a:r>
              <a:rPr lang="sr-Latn-CS" smtClean="0"/>
              <a:t>HospITal days Tuhelj 15-16.11.2012.</a:t>
            </a:r>
            <a:endParaRPr lang="en-US" dirty="0"/>
          </a:p>
        </p:txBody>
      </p:sp>
      <p:sp>
        <p:nvSpPr>
          <p:cNvPr id="8" name="Footer Placeholder 7"/>
          <p:cNvSpPr>
            <a:spLocks noGrp="1"/>
          </p:cNvSpPr>
          <p:nvPr>
            <p:ph type="ftr" sz="quarter" idx="10"/>
          </p:nvPr>
        </p:nvSpPr>
        <p:spPr/>
        <p:txBody>
          <a:bodyPr/>
          <a:lstStyle/>
          <a:p>
            <a:pPr>
              <a:defRPr/>
            </a:pPr>
            <a:r>
              <a:rPr lang="vi-VN" smtClean="0"/>
              <a:t>Mađarić: Novi poslovni i organizacijski modeli IT službi u zdravstvu</a:t>
            </a:r>
            <a:endParaRPr lang="en-US" dirty="0"/>
          </a:p>
        </p:txBody>
      </p:sp>
      <p:pic>
        <p:nvPicPr>
          <p:cNvPr id="5123" name="Picture 3" descr="C:\Users\mmadjari\AppData\Local\Microsoft\Windows\Temporary Internet Files\Content.IE5\NVXQXWZG\MP900216025[1].jpg"/>
          <p:cNvPicPr>
            <a:picLocks noChangeAspect="1" noChangeArrowheads="1"/>
          </p:cNvPicPr>
          <p:nvPr/>
        </p:nvPicPr>
        <p:blipFill>
          <a:blip r:embed="rId3"/>
          <a:srcRect/>
          <a:stretch>
            <a:fillRect/>
          </a:stretch>
        </p:blipFill>
        <p:spPr bwMode="auto">
          <a:xfrm>
            <a:off x="7000892" y="-71461"/>
            <a:ext cx="2214578" cy="1487458"/>
          </a:xfrm>
          <a:prstGeom prst="rect">
            <a:avLst/>
          </a:prstGeom>
          <a:noFill/>
        </p:spPr>
      </p:pic>
      <p:sp>
        <p:nvSpPr>
          <p:cNvPr id="9" name="Slide Number Placeholder 8"/>
          <p:cNvSpPr>
            <a:spLocks noGrp="1"/>
          </p:cNvSpPr>
          <p:nvPr>
            <p:ph type="sldNum" sz="quarter" idx="11"/>
          </p:nvPr>
        </p:nvSpPr>
        <p:spPr/>
        <p:txBody>
          <a:bodyPr/>
          <a:lstStyle/>
          <a:p>
            <a:pPr>
              <a:defRPr/>
            </a:pPr>
            <a:fld id="{0FDA8457-11AF-4491-95F9-6B5B36072F88}" type="slidenum">
              <a:rPr lang="en-US" smtClean="0"/>
              <a:pPr>
                <a:defRPr/>
              </a:pPr>
              <a:t>9</a:t>
            </a:fld>
            <a:r>
              <a:rPr lang="hr-HR" smtClean="0"/>
              <a:t>/18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8">
                                            <p:txEl>
                                              <p:pRg st="5" end="5"/>
                                            </p:txEl>
                                          </p:spTgt>
                                        </p:tgtEl>
                                        <p:attrNameLst>
                                          <p:attrName>style.visibility</p:attrName>
                                        </p:attrNameLst>
                                      </p:cBhvr>
                                      <p:to>
                                        <p:strVal val="visible"/>
                                      </p:to>
                                    </p:set>
                                    <p:animEffect transition="in" filter="wipe(left)">
                                      <p:cBhvr>
                                        <p:cTn id="32" dur="500"/>
                                        <p:tgtEl>
                                          <p:spTgt spid="81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8">
                                            <p:txEl>
                                              <p:pRg st="6" end="6"/>
                                            </p:txEl>
                                          </p:spTgt>
                                        </p:tgtEl>
                                        <p:attrNameLst>
                                          <p:attrName>style.visibility</p:attrName>
                                        </p:attrNameLst>
                                      </p:cBhvr>
                                      <p:to>
                                        <p:strVal val="visible"/>
                                      </p:to>
                                    </p:set>
                                    <p:animEffect transition="in" filter="wipe(left)">
                                      <p:cBhvr>
                                        <p:cTn id="37" dur="500"/>
                                        <p:tgtEl>
                                          <p:spTgt spid="81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198">
                                            <p:txEl>
                                              <p:pRg st="7" end="7"/>
                                            </p:txEl>
                                          </p:spTgt>
                                        </p:tgtEl>
                                        <p:attrNameLst>
                                          <p:attrName>style.visibility</p:attrName>
                                        </p:attrNameLst>
                                      </p:cBhvr>
                                      <p:to>
                                        <p:strVal val="visible"/>
                                      </p:to>
                                    </p:set>
                                    <p:animEffect transition="in" filter="wipe(left)">
                                      <p:cBhvr>
                                        <p:cTn id="42" dur="500"/>
                                        <p:tgtEl>
                                          <p:spTgt spid="81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198">
                                            <p:txEl>
                                              <p:pRg st="8" end="8"/>
                                            </p:txEl>
                                          </p:spTgt>
                                        </p:tgtEl>
                                        <p:attrNameLst>
                                          <p:attrName>style.visibility</p:attrName>
                                        </p:attrNameLst>
                                      </p:cBhvr>
                                      <p:to>
                                        <p:strVal val="visible"/>
                                      </p:to>
                                    </p:set>
                                    <p:animEffect transition="in" filter="wipe(left)">
                                      <p:cBhvr>
                                        <p:cTn id="47" dur="500"/>
                                        <p:tgtEl>
                                          <p:spTgt spid="81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198">
                                            <p:txEl>
                                              <p:pRg st="9" end="9"/>
                                            </p:txEl>
                                          </p:spTgt>
                                        </p:tgtEl>
                                        <p:attrNameLst>
                                          <p:attrName>style.visibility</p:attrName>
                                        </p:attrNameLst>
                                      </p:cBhvr>
                                      <p:to>
                                        <p:strVal val="visible"/>
                                      </p:to>
                                    </p:set>
                                    <p:animEffect transition="in" filter="wipe(left)">
                                      <p:cBhvr>
                                        <p:cTn id="52" dur="500"/>
                                        <p:tgtEl>
                                          <p:spTgt spid="81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198">
                                            <p:txEl>
                                              <p:pRg st="10" end="10"/>
                                            </p:txEl>
                                          </p:spTgt>
                                        </p:tgtEl>
                                        <p:attrNameLst>
                                          <p:attrName>style.visibility</p:attrName>
                                        </p:attrNameLst>
                                      </p:cBhvr>
                                      <p:to>
                                        <p:strVal val="visible"/>
                                      </p:to>
                                    </p:set>
                                    <p:animEffect transition="in" filter="wipe(left)">
                                      <p:cBhvr>
                                        <p:cTn id="57" dur="500"/>
                                        <p:tgtEl>
                                          <p:spTgt spid="81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p:bldLst>
  </p:timing>
</p:sld>
</file>

<file path=ppt/theme/theme1.xml><?xml version="1.0" encoding="utf-8"?>
<a:theme xmlns:a="http://schemas.openxmlformats.org/drawingml/2006/main" name="Ocean">
  <a:themeElements>
    <a:clrScheme name="Ocean 9">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FF0066"/>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
      <a:clrScheme name="Ocean 9">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FF00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15748</TotalTime>
  <Words>2794</Words>
  <Application>Microsoft Office PowerPoint</Application>
  <PresentationFormat>On-screen Show (4:3)</PresentationFormat>
  <Paragraphs>352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Ocean</vt:lpstr>
      <vt:lpstr>hospITal days  Novi poslovni i organizacijski modeli IT službi u zdravstvu</vt:lpstr>
      <vt:lpstr>Sadržaj:</vt:lpstr>
      <vt:lpstr>Vlastita informatika (insourcing)</vt:lpstr>
      <vt:lpstr>Vlastita informatika (insourcing)</vt:lpstr>
      <vt:lpstr>Pro/con insourcing modela</vt:lpstr>
      <vt:lpstr>Novi modeli - definicije</vt:lpstr>
      <vt:lpstr>Outsourcing</vt:lpstr>
      <vt:lpstr>Spin-off</vt:lpstr>
      <vt:lpstr>JPP (Javno-Privatno Partnerstvo)</vt:lpstr>
      <vt:lpstr>Shared services</vt:lpstr>
      <vt:lpstr>Zamisliv Shared Services scenario u hrvatskom eZdravlju</vt:lpstr>
      <vt:lpstr>Supplier Relation Management</vt:lpstr>
      <vt:lpstr>Da li resursi diferenciraju modele?</vt:lpstr>
      <vt:lpstr>Financije u toku 5 godina</vt:lpstr>
      <vt:lpstr>Varijante i kombinacije modela</vt:lpstr>
      <vt:lpstr>SWOT</vt:lpstr>
      <vt:lpstr>Zaključci</vt:lpstr>
      <vt:lpstr>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“Sigurna djeca”  prijedlog projekta za MZSS</dc:title>
  <dc:creator>Miroslav Madjaric</dc:creator>
  <cp:lastModifiedBy>mmadjari</cp:lastModifiedBy>
  <cp:revision>141</cp:revision>
  <dcterms:created xsi:type="dcterms:W3CDTF">2011-01-22T12:07:22Z</dcterms:created>
  <dcterms:modified xsi:type="dcterms:W3CDTF">2012-11-14T09:24:57Z</dcterms:modified>
</cp:coreProperties>
</file>