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72" r:id="rId2"/>
    <p:sldId id="258" r:id="rId3"/>
    <p:sldId id="292" r:id="rId4"/>
    <p:sldId id="314" r:id="rId5"/>
    <p:sldId id="302" r:id="rId6"/>
    <p:sldId id="303" r:id="rId7"/>
    <p:sldId id="304" r:id="rId8"/>
    <p:sldId id="305" r:id="rId9"/>
    <p:sldId id="307" r:id="rId10"/>
    <p:sldId id="315" r:id="rId11"/>
    <p:sldId id="317" r:id="rId12"/>
    <p:sldId id="316" r:id="rId13"/>
    <p:sldId id="308" r:id="rId14"/>
    <p:sldId id="311" r:id="rId15"/>
    <p:sldId id="318" r:id="rId16"/>
    <p:sldId id="309" r:id="rId17"/>
    <p:sldId id="306" r:id="rId18"/>
    <p:sldId id="276" r:id="rId19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000000"/>
    <a:srgbClr val="008000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6" autoAdjust="0"/>
    <p:restoredTop sz="94598" autoAdjust="0"/>
  </p:normalViewPr>
  <p:slideViewPr>
    <p:cSldViewPr>
      <p:cViewPr varScale="1">
        <p:scale>
          <a:sx n="106" d="100"/>
          <a:sy n="106" d="100"/>
        </p:scale>
        <p:origin x="-16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28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2976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EA94AEF-5148-45E4-9729-0571317C5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F12ABE7-37B1-4AF1-8F38-E43D5799D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0D778-1DD9-42AB-8CBD-9A6686B3D52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5"/>
            <a:ext cx="5441950" cy="4468813"/>
          </a:xfrm>
          <a:noFill/>
          <a:ln/>
        </p:spPr>
        <p:txBody>
          <a:bodyPr/>
          <a:lstStyle/>
          <a:p>
            <a:pPr marL="449263" indent="-449263" eaLnBrk="1" hangingPunct="1"/>
            <a:endParaRPr lang="sr-Latn-C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17156-2F05-4F9D-9E93-D6F8B8D305CA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4714875"/>
            <a:ext cx="6126163" cy="4468813"/>
          </a:xfrm>
          <a:noFill/>
          <a:ln/>
        </p:spPr>
        <p:txBody>
          <a:bodyPr/>
          <a:lstStyle/>
          <a:p>
            <a:pPr marL="801688" indent="-801688" eaLnBrk="1" hangingPunct="1"/>
            <a:endParaRPr lang="hr-HR" dirty="0" smtClean="0"/>
          </a:p>
          <a:p>
            <a:pPr marL="801688" indent="-801688" eaLnBrk="1" hangingPunct="1"/>
            <a:endParaRPr lang="hr-H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17156-2F05-4F9D-9E93-D6F8B8D305CA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4714875"/>
            <a:ext cx="6126163" cy="4468813"/>
          </a:xfrm>
          <a:noFill/>
          <a:ln/>
        </p:spPr>
        <p:txBody>
          <a:bodyPr/>
          <a:lstStyle/>
          <a:p>
            <a:pPr marL="801688" indent="-801688" eaLnBrk="1" hangingPunct="1"/>
            <a:endParaRPr lang="hr-HR" dirty="0" smtClean="0"/>
          </a:p>
          <a:p>
            <a:pPr marL="801688" indent="-801688" eaLnBrk="1" hangingPunct="1"/>
            <a:endParaRPr lang="hr-H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17156-2F05-4F9D-9E93-D6F8B8D305CA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4714875"/>
            <a:ext cx="6126163" cy="4468813"/>
          </a:xfrm>
          <a:noFill/>
          <a:ln/>
        </p:spPr>
        <p:txBody>
          <a:bodyPr/>
          <a:lstStyle/>
          <a:p>
            <a:pPr marL="801688" indent="-801688" eaLnBrk="1" hangingPunct="1"/>
            <a:endParaRPr lang="hr-HR" dirty="0" smtClean="0"/>
          </a:p>
          <a:p>
            <a:pPr marL="801688" indent="-801688" eaLnBrk="1" hangingPunct="1"/>
            <a:endParaRPr lang="hr-H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17156-2F05-4F9D-9E93-D6F8B8D305CA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4714875"/>
            <a:ext cx="6126163" cy="4468813"/>
          </a:xfrm>
          <a:noFill/>
          <a:ln/>
        </p:spPr>
        <p:txBody>
          <a:bodyPr/>
          <a:lstStyle/>
          <a:p>
            <a:pPr marL="801688" indent="-801688" eaLnBrk="1" hangingPunct="1"/>
            <a:endParaRPr lang="hr-HR" dirty="0" smtClean="0"/>
          </a:p>
          <a:p>
            <a:pPr marL="801688" indent="-801688" eaLnBrk="1" hangingPunct="1"/>
            <a:endParaRPr lang="hr-H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17156-2F05-4F9D-9E93-D6F8B8D305CA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4714875"/>
            <a:ext cx="6126163" cy="4468813"/>
          </a:xfrm>
          <a:noFill/>
          <a:ln/>
        </p:spPr>
        <p:txBody>
          <a:bodyPr/>
          <a:lstStyle/>
          <a:p>
            <a:pPr marL="801688" indent="-801688" eaLnBrk="1" hangingPunct="1"/>
            <a:endParaRPr lang="hr-HR" dirty="0" smtClean="0"/>
          </a:p>
          <a:p>
            <a:pPr marL="801688" indent="-801688" eaLnBrk="1" hangingPunct="1"/>
            <a:endParaRPr lang="hr-H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17156-2F05-4F9D-9E93-D6F8B8D305CA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4714875"/>
            <a:ext cx="6126163" cy="4468813"/>
          </a:xfrm>
          <a:noFill/>
          <a:ln/>
        </p:spPr>
        <p:txBody>
          <a:bodyPr/>
          <a:lstStyle/>
          <a:p>
            <a:pPr marL="801688" indent="-801688" eaLnBrk="1" hangingPunct="1"/>
            <a:endParaRPr lang="hr-HR" dirty="0" smtClean="0"/>
          </a:p>
          <a:p>
            <a:pPr marL="801688" indent="-801688" eaLnBrk="1" hangingPunct="1"/>
            <a:endParaRPr lang="hr-H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17156-2F05-4F9D-9E93-D6F8B8D305CA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4714875"/>
            <a:ext cx="6126163" cy="4468813"/>
          </a:xfrm>
          <a:noFill/>
          <a:ln/>
        </p:spPr>
        <p:txBody>
          <a:bodyPr/>
          <a:lstStyle/>
          <a:p>
            <a:pPr marL="801688" indent="-801688" eaLnBrk="1" hangingPunct="1"/>
            <a:endParaRPr lang="hr-HR" dirty="0" smtClean="0"/>
          </a:p>
          <a:p>
            <a:pPr marL="801688" indent="-801688" eaLnBrk="1" hangingPunct="1"/>
            <a:endParaRPr lang="hr-H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17156-2F05-4F9D-9E93-D6F8B8D305CA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4714875"/>
            <a:ext cx="6126163" cy="4468813"/>
          </a:xfrm>
          <a:noFill/>
          <a:ln/>
        </p:spPr>
        <p:txBody>
          <a:bodyPr/>
          <a:lstStyle/>
          <a:p>
            <a:pPr marL="801688" indent="-801688" eaLnBrk="1" hangingPunct="1"/>
            <a:endParaRPr lang="hr-HR" dirty="0" smtClean="0"/>
          </a:p>
          <a:p>
            <a:pPr marL="801688" indent="-801688" eaLnBrk="1" hangingPunct="1"/>
            <a:endParaRPr lang="hr-H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A347FA-9B81-4BC1-B215-B37FD69D0C6D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4714875"/>
            <a:ext cx="6126163" cy="4468813"/>
          </a:xfrm>
          <a:noFill/>
          <a:ln/>
        </p:spPr>
        <p:txBody>
          <a:bodyPr/>
          <a:lstStyle/>
          <a:p>
            <a:pPr marL="801688" indent="-801688" eaLnBrk="1" hangingPunct="1"/>
            <a:endParaRPr lang="hr-HR" dirty="0" smtClean="0"/>
          </a:p>
          <a:p>
            <a:pPr marL="801688" indent="-801688" eaLnBrk="1" hangingPunct="1"/>
            <a:endParaRPr lang="hr-H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17156-2F05-4F9D-9E93-D6F8B8D305CA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4714875"/>
            <a:ext cx="6126163" cy="4468813"/>
          </a:xfrm>
          <a:noFill/>
          <a:ln/>
        </p:spPr>
        <p:txBody>
          <a:bodyPr/>
          <a:lstStyle/>
          <a:p>
            <a:pPr marL="801688" indent="-801688" eaLnBrk="1" hangingPunct="1"/>
            <a:endParaRPr lang="hr-HR" dirty="0" smtClean="0"/>
          </a:p>
          <a:p>
            <a:pPr marL="801688" indent="-801688" eaLnBrk="1" hangingPunct="1"/>
            <a:endParaRPr lang="hr-H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DF0F75-8CE0-4689-BBF7-66D52908EE2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4714875"/>
            <a:ext cx="6126163" cy="4468813"/>
          </a:xfrm>
          <a:noFill/>
          <a:ln/>
        </p:spPr>
        <p:txBody>
          <a:bodyPr/>
          <a:lstStyle/>
          <a:p>
            <a:pPr marL="801688" indent="-801688" eaLnBrk="1" hangingPunct="1"/>
            <a:endParaRPr lang="hr-HR" smtClean="0"/>
          </a:p>
          <a:p>
            <a:pPr marL="801688" indent="-801688"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DF0F75-8CE0-4689-BBF7-66D52908EE2A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4714875"/>
            <a:ext cx="6126163" cy="4468813"/>
          </a:xfrm>
          <a:noFill/>
          <a:ln/>
        </p:spPr>
        <p:txBody>
          <a:bodyPr/>
          <a:lstStyle/>
          <a:p>
            <a:pPr marL="801688" indent="-801688" eaLnBrk="1" hangingPunct="1"/>
            <a:endParaRPr lang="hr-HR" dirty="0" smtClean="0"/>
          </a:p>
          <a:p>
            <a:pPr marL="801688" indent="-801688" eaLnBrk="1" hangingPunct="1"/>
            <a:endParaRPr lang="hr-H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DF0F75-8CE0-4689-BBF7-66D52908EE2A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4714875"/>
            <a:ext cx="6126163" cy="4468813"/>
          </a:xfrm>
          <a:noFill/>
          <a:ln/>
        </p:spPr>
        <p:txBody>
          <a:bodyPr/>
          <a:lstStyle/>
          <a:p>
            <a:pPr marL="801688" indent="-801688" eaLnBrk="1" hangingPunct="1"/>
            <a:endParaRPr lang="hr-HR" dirty="0" smtClean="0"/>
          </a:p>
          <a:p>
            <a:pPr marL="801688" indent="-801688" eaLnBrk="1" hangingPunct="1"/>
            <a:endParaRPr lang="hr-H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DF0F75-8CE0-4689-BBF7-66D52908EE2A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4714875"/>
            <a:ext cx="6126163" cy="4468813"/>
          </a:xfrm>
          <a:noFill/>
          <a:ln/>
        </p:spPr>
        <p:txBody>
          <a:bodyPr/>
          <a:lstStyle/>
          <a:p>
            <a:pPr marL="801688" indent="-801688" eaLnBrk="1" hangingPunct="1"/>
            <a:endParaRPr lang="hr-HR" dirty="0" smtClean="0"/>
          </a:p>
          <a:p>
            <a:pPr marL="801688" indent="-801688" eaLnBrk="1" hangingPunct="1"/>
            <a:endParaRPr lang="hr-H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DF0F75-8CE0-4689-BBF7-66D52908EE2A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4714875"/>
            <a:ext cx="6126163" cy="4468813"/>
          </a:xfrm>
          <a:noFill/>
          <a:ln/>
        </p:spPr>
        <p:txBody>
          <a:bodyPr/>
          <a:lstStyle/>
          <a:p>
            <a:pPr marL="801688" indent="-801688" eaLnBrk="1" hangingPunct="1"/>
            <a:endParaRPr lang="hr-HR" dirty="0" smtClean="0"/>
          </a:p>
          <a:p>
            <a:pPr marL="801688" indent="-801688" eaLnBrk="1" hangingPunct="1"/>
            <a:endParaRPr lang="hr-H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17156-2F05-4F9D-9E93-D6F8B8D305CA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4714875"/>
            <a:ext cx="6126163" cy="4468813"/>
          </a:xfrm>
          <a:noFill/>
          <a:ln/>
        </p:spPr>
        <p:txBody>
          <a:bodyPr/>
          <a:lstStyle/>
          <a:p>
            <a:pPr marL="801688" indent="-801688" eaLnBrk="1" hangingPunct="1"/>
            <a:endParaRPr lang="hr-HR" dirty="0" smtClean="0"/>
          </a:p>
          <a:p>
            <a:pPr marL="801688" indent="-801688" eaLnBrk="1" hangingPunct="1"/>
            <a:endParaRPr lang="hr-H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17156-2F05-4F9D-9E93-D6F8B8D305CA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1475" y="4714875"/>
            <a:ext cx="6126163" cy="4468813"/>
          </a:xfrm>
          <a:noFill/>
          <a:ln/>
        </p:spPr>
        <p:txBody>
          <a:bodyPr/>
          <a:lstStyle/>
          <a:p>
            <a:pPr marL="801688" indent="-801688" eaLnBrk="1" hangingPunct="1"/>
            <a:endParaRPr lang="hr-HR" dirty="0" smtClean="0"/>
          </a:p>
          <a:p>
            <a:pPr marL="801688" indent="-801688" eaLnBrk="1" hangingPunct="1"/>
            <a:endParaRPr lang="hr-H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2008_0325_165610AA"/>
          <p:cNvPicPr>
            <a:picLocks noChangeAspect="1" noChangeArrowheads="1"/>
          </p:cNvPicPr>
          <p:nvPr userDrawn="1"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357422" y="6371606"/>
            <a:ext cx="5857915" cy="476250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Mađarić: Innovation as prerequisite for eHealth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32" y="6407150"/>
            <a:ext cx="2133600" cy="476250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fld id="{0FDA8457-11AF-4491-95F9-6B5B36072F88}" type="slidenum">
              <a:rPr lang="en-US" smtClean="0"/>
              <a:pPr>
                <a:defRPr/>
              </a:pPr>
              <a:t>‹#›</a:t>
            </a:fld>
            <a:r>
              <a:rPr lang="hr-HR" dirty="0" smtClean="0"/>
              <a:t>/18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quarter" idx="12"/>
          </p:nvPr>
        </p:nvSpPr>
        <p:spPr>
          <a:xfrm>
            <a:off x="80946" y="6381774"/>
            <a:ext cx="2990856" cy="476250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sr-Latn-CS" smtClean="0"/>
              <a:t>CEEeHA Budapest, 26-28.10.2012.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/>
              <a:t>CEEeHA Budapest, 26-28.10.2012.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Mađarić: Innovation as prerequisite for eHealth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BFB27-DCCB-42B7-A20C-4D55E26FB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/>
              <a:t>CEEeHA Budapest, 26-28.10.2012.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Mađarić: Innovation as prerequisite for eHealth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7F201-2350-4E9A-8A9C-936B20E94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/>
              <a:t>CEEeHA Budapest, 26-28.10.2012.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Mađarić: Innovation as prerequisite for eHealth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9C20-3E2B-43A9-A79E-1DAD81283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/>
              <a:t>CEEeHA Budapest, 26-28.10.2012.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Mađarić: Innovation as prerequisite for eHealth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38B4C-68E6-4344-92E9-042523C8E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/>
              <a:t>CEEeHA Budapest, 26-28.10.2012.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Mađarić: Innovation as prerequisite for eHealth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F32FC-5207-4409-9444-F6D68D430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/>
              <a:t>CEEeHA Budapest, 26-28.10.2012.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Mađarić: Innovation as prerequisite for eHealth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1DD7F-FD6C-4219-8F34-969D636C6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/>
              <a:t>CEEeHA Budapest, 26-28.10.2012.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Mađarić: Innovation as prerequisite for eHealth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082C5-1099-4D7A-84AE-C66165CFD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/>
              <a:t>CEEeHA Budapest, 26-28.10.2012.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Mađarić: Innovation as prerequisite for eHealth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0F704-0BA7-4020-802E-1A015355A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/>
              <a:t>CEEeHA Budapest, 26-28.10.2012.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Mađarić: Innovation as prerequisite for eHealth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ADE7A-553C-46EC-84CE-77E4C38CA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smtClean="0"/>
              <a:t>CEEeHA Budapest, 26-28.10.2012.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Mađarić: Innovation as prerequisite for eHealth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DC99C-053C-4F37-99D5-832A52ABB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sr-Latn-CS" smtClean="0"/>
              <a:t>CEEeHA Budapest, 26-28.10.2012.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r>
              <a:rPr lang="en-US" dirty="0" err="1" smtClean="0"/>
              <a:t>Mađarić</a:t>
            </a:r>
            <a:r>
              <a:rPr lang="en-US" dirty="0" smtClean="0"/>
              <a:t>: Innovation as prerequisite for </a:t>
            </a:r>
            <a:r>
              <a:rPr lang="en-US" dirty="0" err="1" smtClean="0"/>
              <a:t>eHealth</a:t>
            </a: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A75895D-F486-4685-B578-910BBCDB5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evelandclinic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hyperlink" Target="http://www.clevelandclinic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guideline.gov/" TargetMode="Externa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Ray%20Charles%20innovator.mp4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00174"/>
            <a:ext cx="9144000" cy="2016125"/>
          </a:xfrm>
        </p:spPr>
        <p:txBody>
          <a:bodyPr anchor="t" anchorCtr="0"/>
          <a:lstStyle/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400" b="1" i="1" noProof="0" dirty="0" smtClean="0">
                <a:solidFill>
                  <a:srgbClr val="000000"/>
                </a:solidFill>
              </a:rPr>
              <a:t>2</a:t>
            </a:r>
            <a:r>
              <a:rPr lang="en-US" sz="2400" b="1" i="1" baseline="30000" noProof="0" dirty="0" smtClean="0">
                <a:solidFill>
                  <a:srgbClr val="000000"/>
                </a:solidFill>
              </a:rPr>
              <a:t>nd</a:t>
            </a:r>
            <a:r>
              <a:rPr lang="en-US" sz="2400" b="1" i="1" noProof="0" dirty="0" smtClean="0">
                <a:solidFill>
                  <a:srgbClr val="000000"/>
                </a:solidFill>
              </a:rPr>
              <a:t> CEE e-Health Academy (CEEeHA)</a:t>
            </a:r>
            <a:r>
              <a:rPr lang="en-US" sz="2400" noProof="0" dirty="0" smtClean="0"/>
              <a:t/>
            </a:r>
            <a:br>
              <a:rPr lang="en-US" sz="2400" noProof="0" dirty="0" smtClean="0"/>
            </a:br>
            <a:r>
              <a:rPr lang="en-US" sz="3600" noProof="0" dirty="0" smtClean="0">
                <a:solidFill>
                  <a:srgbClr val="000000"/>
                </a:solidFill>
              </a:rPr>
              <a:t/>
            </a:r>
            <a:br>
              <a:rPr lang="en-US" sz="3600" noProof="0" dirty="0" smtClean="0">
                <a:solidFill>
                  <a:srgbClr val="000000"/>
                </a:solidFill>
              </a:rPr>
            </a:br>
            <a:r>
              <a:rPr lang="en-US" sz="3600" b="1" noProof="0" dirty="0" smtClean="0">
                <a:solidFill>
                  <a:srgbClr val="000000"/>
                </a:solidFill>
              </a:rPr>
              <a:t>Innovation as prerequisite for eHealth</a:t>
            </a:r>
            <a:endParaRPr lang="en-US" sz="2400" b="1" noProof="0" dirty="0" smtClean="0">
              <a:solidFill>
                <a:srgbClr val="00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3962400"/>
            <a:ext cx="84963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40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4000" b="1" dirty="0" smtClean="0">
              <a:solidFill>
                <a:srgbClr val="000000"/>
              </a:solidFill>
            </a:endParaRPr>
          </a:p>
          <a:p>
            <a:pPr marL="1828800" lvl="4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sz="2800" b="1" dirty="0" smtClean="0">
                <a:solidFill>
                  <a:srgbClr val="000000"/>
                </a:solidFill>
              </a:rPr>
              <a:t>M</a:t>
            </a:r>
            <a:r>
              <a:rPr lang="en-US" sz="2800" b="1" dirty="0" err="1" smtClean="0">
                <a:solidFill>
                  <a:srgbClr val="000000"/>
                </a:solidFill>
              </a:rPr>
              <a:t>iroslav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</a:rPr>
              <a:t>Mađarić</a:t>
            </a:r>
            <a:r>
              <a:rPr lang="en-US" sz="2800" b="1" dirty="0" smtClean="0">
                <a:solidFill>
                  <a:srgbClr val="000000"/>
                </a:solidFill>
              </a:rPr>
              <a:t>, </a:t>
            </a:r>
            <a:r>
              <a:rPr lang="hr-HR" sz="2800" b="1" dirty="0" err="1" smtClean="0">
                <a:solidFill>
                  <a:srgbClr val="000000"/>
                </a:solidFill>
              </a:rPr>
              <a:t>PhD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1828800" lvl="4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hr-HR" b="1" dirty="0" smtClean="0">
                <a:solidFill>
                  <a:srgbClr val="000000"/>
                </a:solidFill>
              </a:rPr>
              <a:t>University </a:t>
            </a:r>
            <a:r>
              <a:rPr lang="hr-HR" b="1" dirty="0" err="1" smtClean="0">
                <a:solidFill>
                  <a:srgbClr val="000000"/>
                </a:solidFill>
              </a:rPr>
              <a:t>Hospital</a:t>
            </a:r>
            <a:r>
              <a:rPr lang="hr-HR" b="1" dirty="0" smtClean="0">
                <a:solidFill>
                  <a:srgbClr val="000000"/>
                </a:solidFill>
              </a:rPr>
              <a:t> </a:t>
            </a:r>
            <a:r>
              <a:rPr lang="hr-HR" b="1" dirty="0" err="1" smtClean="0">
                <a:solidFill>
                  <a:srgbClr val="000000"/>
                </a:solidFill>
              </a:rPr>
              <a:t>Center</a:t>
            </a:r>
            <a:r>
              <a:rPr lang="hr-HR" b="1" dirty="0" smtClean="0">
                <a:solidFill>
                  <a:srgbClr val="000000"/>
                </a:solidFill>
              </a:rPr>
              <a:t> Zagreb </a:t>
            </a:r>
            <a:r>
              <a:rPr lang="en-US" b="1" dirty="0" smtClean="0">
                <a:solidFill>
                  <a:srgbClr val="000000"/>
                </a:solidFill>
              </a:rPr>
              <a:t>		</a:t>
            </a:r>
            <a:endParaRPr lang="hr-HR" b="1" dirty="0" smtClean="0">
              <a:solidFill>
                <a:srgbClr val="000000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000000"/>
                </a:solidFill>
              </a:rPr>
              <a:t>      </a:t>
            </a:r>
            <a:endParaRPr lang="en-US" sz="4000" b="1" dirty="0" smtClean="0">
              <a:solidFill>
                <a:srgbClr val="000000"/>
              </a:solidFill>
            </a:endParaRPr>
          </a:p>
        </p:txBody>
      </p:sp>
      <p:pic>
        <p:nvPicPr>
          <p:cNvPr id="3077" name="Picture 6" descr="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268788"/>
            <a:ext cx="16430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0"/>
            <a:ext cx="1928794" cy="115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ate Placeholder 14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CEEeHA Budapest, 26-28.10.2012.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DA8457-11AF-4491-95F9-6B5B36072F88}" type="slidenum">
              <a:rPr lang="en-US" smtClean="0"/>
              <a:pPr>
                <a:defRPr/>
              </a:pPr>
              <a:t>1</a:t>
            </a:fld>
            <a:r>
              <a:rPr lang="hr-HR" smtClean="0"/>
              <a:t>/18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Mađarić: Innovation as prerequisite for eHealth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-106382"/>
            <a:ext cx="7500958" cy="820738"/>
          </a:xfrm>
        </p:spPr>
        <p:txBody>
          <a:bodyPr anchor="t" anchorCtr="0"/>
          <a:lstStyle/>
          <a:p>
            <a:pPr algn="l" eaLnBrk="1" hangingPunct="1">
              <a:defRPr/>
            </a:pPr>
            <a:r>
              <a:rPr lang="en-US" sz="2800" b="1" noProof="0" dirty="0" smtClean="0">
                <a:solidFill>
                  <a:srgbClr val="000000"/>
                </a:solidFill>
              </a:rPr>
              <a:t>Cleveland Clinic Innovation Center (CCI) </a:t>
            </a:r>
            <a:endParaRPr lang="en-US" sz="2800" b="1" noProof="0" dirty="0" smtClean="0">
              <a:solidFill>
                <a:srgbClr val="0000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CEEeHA Budapest, 26-28.10.2012.</a:t>
            </a:r>
            <a:endParaRPr lang="en-US" dirty="0"/>
          </a:p>
        </p:txBody>
      </p:sp>
      <p:pic>
        <p:nvPicPr>
          <p:cNvPr id="6148" name="Picture 4" descr="http://www.clevelandclinic.org/innovations/images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t="24999" b="30000"/>
          <a:stretch>
            <a:fillRect/>
          </a:stretch>
        </p:blipFill>
        <p:spPr bwMode="auto">
          <a:xfrm>
            <a:off x="7500958" y="-24"/>
            <a:ext cx="1666875" cy="428628"/>
          </a:xfrm>
          <a:prstGeom prst="rect">
            <a:avLst/>
          </a:prstGeom>
          <a:noFill/>
        </p:spPr>
      </p:pic>
      <p:sp>
        <p:nvSpPr>
          <p:cNvPr id="12" name="Subtitle 11"/>
          <p:cNvSpPr>
            <a:spLocks noGrp="1"/>
          </p:cNvSpPr>
          <p:nvPr>
            <p:ph type="subTitle" sz="quarter" idx="1"/>
          </p:nvPr>
        </p:nvSpPr>
        <p:spPr>
          <a:xfrm>
            <a:off x="285720" y="819144"/>
            <a:ext cx="8429684" cy="1752600"/>
          </a:xfrm>
        </p:spPr>
        <p:txBody>
          <a:bodyPr/>
          <a:lstStyle/>
          <a:p>
            <a:pPr marL="268288" lvl="0" indent="-268288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corporate venturing</a:t>
            </a:r>
          </a:p>
          <a:p>
            <a:pPr marL="268288" lvl="0" indent="-268288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breakthroughs of Clinic employee into: </a:t>
            </a:r>
          </a:p>
          <a:p>
            <a:pPr marL="1011238" lvl="1" indent="-268288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patient-benefiting medical products, </a:t>
            </a:r>
          </a:p>
          <a:p>
            <a:pPr marL="1011238" lvl="1" indent="-268288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creates new business opportunities</a:t>
            </a:r>
          </a:p>
          <a:p>
            <a:pPr marL="1011238" lvl="1" indent="-268288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unique capabilities to the commercial market, and </a:t>
            </a:r>
          </a:p>
          <a:p>
            <a:pPr marL="1011238" lvl="1" indent="-268288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economic growth in Northeast Ohio</a:t>
            </a:r>
          </a:p>
          <a:p>
            <a:pPr marL="268288" lvl="0" indent="-268288" algn="l">
              <a:spcBef>
                <a:spcPts val="0"/>
              </a:spcBef>
            </a:pPr>
            <a:r>
              <a:rPr lang="en-US" sz="2400" noProof="0" dirty="0" smtClean="0">
                <a:solidFill>
                  <a:srgbClr val="002060"/>
                </a:solidFill>
              </a:rPr>
              <a:t>CCI creates: </a:t>
            </a:r>
          </a:p>
          <a:p>
            <a:pPr marL="268288" lvl="0" indent="-268288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noProof="0" dirty="0" smtClean="0">
                <a:solidFill>
                  <a:srgbClr val="002060"/>
                </a:solidFill>
              </a:rPr>
              <a:t>a unique entrepreneurial environment </a:t>
            </a:r>
          </a:p>
          <a:p>
            <a:pPr marL="268288" lvl="0" indent="-268288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noProof="0" dirty="0" smtClean="0">
                <a:solidFill>
                  <a:srgbClr val="002060"/>
                </a:solidFill>
              </a:rPr>
              <a:t>invention fostering where everyone can participate:</a:t>
            </a:r>
          </a:p>
          <a:p>
            <a:pPr marL="1011238" lvl="1" indent="-268288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noProof="0" dirty="0" smtClean="0">
                <a:solidFill>
                  <a:srgbClr val="002060"/>
                </a:solidFill>
              </a:rPr>
              <a:t>physicians, </a:t>
            </a:r>
          </a:p>
          <a:p>
            <a:pPr marL="1011238" lvl="1" indent="-268288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noProof="0" dirty="0" smtClean="0">
                <a:solidFill>
                  <a:srgbClr val="002060"/>
                </a:solidFill>
              </a:rPr>
              <a:t>nurses, </a:t>
            </a:r>
          </a:p>
          <a:p>
            <a:pPr marL="1011238" lvl="1" indent="-268288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noProof="0" dirty="0" smtClean="0">
                <a:solidFill>
                  <a:srgbClr val="002060"/>
                </a:solidFill>
              </a:rPr>
              <a:t>researchers, </a:t>
            </a:r>
          </a:p>
          <a:p>
            <a:pPr marL="1011238" lvl="1" indent="-268288"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noProof="0" dirty="0" smtClean="0">
                <a:solidFill>
                  <a:srgbClr val="002060"/>
                </a:solidFill>
              </a:rPr>
              <a:t>administrators - not just a few select individuals!</a:t>
            </a:r>
          </a:p>
          <a:p>
            <a:pPr marL="268288" lvl="0" indent="-268288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noProof="0" dirty="0" smtClean="0">
                <a:solidFill>
                  <a:srgbClr val="002060"/>
                </a:solidFill>
              </a:rPr>
              <a:t>35 Cleveland Clinic spin-offs in the last decade </a:t>
            </a:r>
          </a:p>
          <a:p>
            <a:pPr marL="268288" lvl="0" indent="-268288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noProof="0" dirty="0" smtClean="0">
                <a:solidFill>
                  <a:srgbClr val="002060"/>
                </a:solidFill>
              </a:rPr>
              <a:t>have received equity investment - more than $500 million to date! </a:t>
            </a:r>
            <a:r>
              <a:rPr lang="en-US" sz="36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6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endParaRPr lang="en-US" sz="3600" noProof="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DA8457-11AF-4491-95F9-6B5B36072F88}" type="slidenum">
              <a:rPr lang="en-US" smtClean="0"/>
              <a:pPr>
                <a:defRPr/>
              </a:pPr>
              <a:t>10</a:t>
            </a:fld>
            <a:r>
              <a:rPr lang="hr-HR" dirty="0" smtClean="0"/>
              <a:t>/18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Mađarić</a:t>
            </a:r>
            <a:r>
              <a:rPr lang="en-US" dirty="0" smtClean="0"/>
              <a:t>: Innovation as prerequisite for </a:t>
            </a:r>
            <a:r>
              <a:rPr lang="en-US" dirty="0" smtClean="0"/>
              <a:t>eHealth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-106382"/>
            <a:ext cx="7358083" cy="820738"/>
          </a:xfrm>
        </p:spPr>
        <p:txBody>
          <a:bodyPr anchor="t" anchorCtr="0"/>
          <a:lstStyle/>
          <a:p>
            <a:pPr algn="l" eaLnBrk="1" hangingPunct="1">
              <a:defRPr/>
            </a:pPr>
            <a:r>
              <a:rPr lang="en-US" sz="3200" b="1" noProof="0" dirty="0" smtClean="0">
                <a:solidFill>
                  <a:srgbClr val="000000"/>
                </a:solidFill>
              </a:rPr>
              <a:t>Cleveland Clinic Innovation Center </a:t>
            </a:r>
            <a:r>
              <a:rPr lang="en-US" sz="32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endParaRPr lang="en-US" sz="3200" b="1" noProof="0" dirty="0" smtClean="0">
              <a:solidFill>
                <a:srgbClr val="0000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CEEeHA Budapest, 26-28.10.2012.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24219" t="13889" r="25781" b="5555"/>
          <a:stretch>
            <a:fillRect/>
          </a:stretch>
        </p:blipFill>
        <p:spPr bwMode="auto">
          <a:xfrm>
            <a:off x="285720" y="428604"/>
            <a:ext cx="7072362" cy="64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http://www.clevelandclinic.org/innovations/images/logo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t="24999" b="30000"/>
          <a:stretch>
            <a:fillRect/>
          </a:stretch>
        </p:blipFill>
        <p:spPr bwMode="auto">
          <a:xfrm>
            <a:off x="7500958" y="-24"/>
            <a:ext cx="1666875" cy="428628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DA8457-11AF-4491-95F9-6B5B36072F88}" type="slidenum">
              <a:rPr lang="en-US" smtClean="0"/>
              <a:pPr>
                <a:defRPr/>
              </a:pPr>
              <a:t>11</a:t>
            </a:fld>
            <a:r>
              <a:rPr lang="hr-HR" dirty="0" smtClean="0"/>
              <a:t>/18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Mađarić</a:t>
            </a:r>
            <a:r>
              <a:rPr lang="en-US" dirty="0" smtClean="0"/>
              <a:t>: Innovation as prerequisite for </a:t>
            </a:r>
            <a:r>
              <a:rPr lang="en-US" dirty="0" smtClean="0"/>
              <a:t>eHealth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107950"/>
            <a:ext cx="7358083" cy="820738"/>
          </a:xfrm>
        </p:spPr>
        <p:txBody>
          <a:bodyPr anchor="t" anchorCtr="0"/>
          <a:lstStyle/>
          <a:p>
            <a:pPr algn="l" eaLnBrk="1" hangingPunct="1">
              <a:defRPr/>
            </a:pPr>
            <a:r>
              <a:rPr lang="en-US" sz="28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Proposals for innovative cost cutting:</a:t>
            </a:r>
            <a:br>
              <a:rPr lang="en-US" sz="28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endParaRPr lang="en-US" sz="2800" b="1" noProof="0" dirty="0" smtClean="0">
              <a:solidFill>
                <a:srgbClr val="0000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CEEeHA Budapest, 26-28.10.2012.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 l="28125" t="21528" r="28515" b="10759"/>
          <a:stretch>
            <a:fillRect/>
          </a:stretch>
        </p:blipFill>
        <p:spPr bwMode="auto">
          <a:xfrm>
            <a:off x="536721" y="642918"/>
            <a:ext cx="6749923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0"/>
            <a:ext cx="1928794" cy="1152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DA8457-11AF-4491-95F9-6B5B36072F88}" type="slidenum">
              <a:rPr lang="en-US" smtClean="0"/>
              <a:pPr>
                <a:defRPr/>
              </a:pPr>
              <a:t>12</a:t>
            </a:fld>
            <a:r>
              <a:rPr lang="hr-HR" dirty="0" smtClean="0"/>
              <a:t>/18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Mađarić</a:t>
            </a:r>
            <a:r>
              <a:rPr lang="en-US" dirty="0" smtClean="0"/>
              <a:t>: Innovation as prerequisite for </a:t>
            </a:r>
            <a:r>
              <a:rPr lang="en-US" dirty="0" smtClean="0"/>
              <a:t>eHealth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107950"/>
            <a:ext cx="7143769" cy="820738"/>
          </a:xfrm>
        </p:spPr>
        <p:txBody>
          <a:bodyPr anchor="t" anchorCtr="0"/>
          <a:lstStyle/>
          <a:p>
            <a:pPr algn="l" eaLnBrk="1" hangingPunct="1">
              <a:defRPr/>
            </a:pPr>
            <a:r>
              <a:rPr lang="en-US" sz="36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eHealth</a:t>
            </a:r>
            <a:r>
              <a:rPr lang="en-US" sz="36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innovative advances in Croatia: </a:t>
            </a:r>
            <a:br>
              <a:rPr lang="en-US" sz="36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endParaRPr lang="en-US" sz="3600" b="1" noProof="0" dirty="0" smtClean="0">
              <a:solidFill>
                <a:srgbClr val="0000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CEEeHA Budapest, 26-28.10.2012.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b="1" dirty="0" smtClean="0">
              <a:solidFill>
                <a:srgbClr val="000000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sz="quarter" idx="1"/>
          </p:nvPr>
        </p:nvSpPr>
        <p:spPr>
          <a:xfrm>
            <a:off x="1142976" y="2390780"/>
            <a:ext cx="7572428" cy="1752600"/>
          </a:xfrm>
        </p:spPr>
        <p:txBody>
          <a:bodyPr/>
          <a:lstStyle/>
          <a:p>
            <a:pPr marL="273050" indent="-273050" algn="l" rtl="0" eaLnBrk="0" fontAlgn="base" hangingPunct="0">
              <a:buFont typeface="Arial" pitchFamily="34" charset="0"/>
              <a:buChar char="•"/>
            </a:pPr>
            <a:r>
              <a:rPr lang="en-US" sz="2800" b="1" noProof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e-prescriptions</a:t>
            </a:r>
          </a:p>
          <a:p>
            <a:pPr marL="273050" indent="-273050" algn="l">
              <a:buFont typeface="Arial" pitchFamily="34" charset="0"/>
              <a:buChar char="•"/>
            </a:pPr>
            <a:r>
              <a:rPr lang="en-US" sz="2800" b="1" noProof="0" dirty="0" smtClean="0">
                <a:solidFill>
                  <a:srgbClr val="000000"/>
                </a:solidFill>
              </a:rPr>
              <a:t>e-medications (NIKI)</a:t>
            </a:r>
          </a:p>
          <a:p>
            <a:pPr marL="273050" indent="-273050" algn="l">
              <a:buFont typeface="Arial" pitchFamily="34" charset="0"/>
              <a:buChar char="•"/>
            </a:pPr>
            <a:r>
              <a:rPr lang="en-US" sz="2800" b="1" noProof="0" dirty="0" smtClean="0">
                <a:solidFill>
                  <a:srgbClr val="000000"/>
                </a:solidFill>
              </a:rPr>
              <a:t>e-guidelines </a:t>
            </a:r>
            <a:r>
              <a:rPr lang="en-US" sz="2800" b="1" noProof="0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endParaRPr lang="en-US" sz="2800" b="1" noProof="0" dirty="0" smtClean="0">
              <a:solidFill>
                <a:srgbClr val="000000"/>
              </a:solidFill>
            </a:endParaRPr>
          </a:p>
          <a:p>
            <a:pPr marL="273050" indent="-273050" algn="l">
              <a:buFont typeface="Arial" pitchFamily="34" charset="0"/>
              <a:buChar char="•"/>
            </a:pPr>
            <a:r>
              <a:rPr lang="en-US" sz="2800" b="1" noProof="0" dirty="0" smtClean="0">
                <a:solidFill>
                  <a:srgbClr val="FF6600"/>
                </a:solidFill>
              </a:rPr>
              <a:t>e-booking/e-referrals </a:t>
            </a:r>
            <a:r>
              <a:rPr lang="en-US" sz="2800" b="1" noProof="0" dirty="0" smtClean="0">
                <a:solidFill>
                  <a:srgbClr val="FF6600"/>
                </a:solidFill>
                <a:sym typeface="Wingdings" pitchFamily="2" charset="2"/>
              </a:rPr>
              <a:t></a:t>
            </a:r>
            <a:endParaRPr lang="en-US" sz="2800" b="1" noProof="0" dirty="0" smtClean="0">
              <a:solidFill>
                <a:srgbClr val="FF6600"/>
              </a:solidFill>
            </a:endParaRPr>
          </a:p>
          <a:p>
            <a:pPr marL="273050" indent="-273050" algn="l">
              <a:buFont typeface="Arial" pitchFamily="34" charset="0"/>
              <a:buChar char="•"/>
            </a:pPr>
            <a:r>
              <a:rPr lang="en-US" sz="2800" b="1" noProof="0" dirty="0" smtClean="0">
                <a:solidFill>
                  <a:srgbClr val="FF6600"/>
                </a:solidFill>
              </a:rPr>
              <a:t>e-Waiting-list </a:t>
            </a:r>
            <a:r>
              <a:rPr lang="en-US" sz="2800" b="1" noProof="0" dirty="0" smtClean="0">
                <a:solidFill>
                  <a:srgbClr val="FF6600"/>
                </a:solidFill>
                <a:sym typeface="Wingdings" pitchFamily="2" charset="2"/>
              </a:rPr>
              <a:t></a:t>
            </a:r>
            <a:endParaRPr lang="en-US" sz="2800" b="1" noProof="0" dirty="0" smtClean="0">
              <a:solidFill>
                <a:srgbClr val="FF6600"/>
              </a:solidFill>
            </a:endParaRPr>
          </a:p>
          <a:p>
            <a:pPr algn="l"/>
            <a:endParaRPr lang="en-US" sz="2000" noProof="0" dirty="0">
              <a:solidFill>
                <a:srgbClr val="000000"/>
              </a:solidFill>
            </a:endParaRPr>
          </a:p>
        </p:txBody>
      </p:sp>
      <p:pic>
        <p:nvPicPr>
          <p:cNvPr id="3075" name="Picture 3" descr="C:\Users\mmadjari\AppData\Local\Microsoft\Windows\Temporary Internet Files\Content.IE5\3OOVZWOH\MC90044189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7118" y="0"/>
            <a:ext cx="1226881" cy="1357298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DA8457-11AF-4491-95F9-6B5B36072F88}" type="slidenum">
              <a:rPr lang="en-US" smtClean="0"/>
              <a:pPr>
                <a:defRPr/>
              </a:pPr>
              <a:t>13</a:t>
            </a:fld>
            <a:r>
              <a:rPr lang="hr-HR" dirty="0" smtClean="0"/>
              <a:t>/18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Mađarić</a:t>
            </a:r>
            <a:r>
              <a:rPr lang="en-US" dirty="0" smtClean="0"/>
              <a:t>: Innovation as prerequisite for </a:t>
            </a:r>
            <a:r>
              <a:rPr lang="en-US" dirty="0" smtClean="0"/>
              <a:t>eHealth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107950"/>
            <a:ext cx="7143769" cy="820738"/>
          </a:xfrm>
        </p:spPr>
        <p:txBody>
          <a:bodyPr anchor="t" anchorCtr="0"/>
          <a:lstStyle/>
          <a:p>
            <a:pPr algn="l" eaLnBrk="1" hangingPunct="1">
              <a:defRPr/>
            </a:pPr>
            <a:r>
              <a:rPr lang="en-US" sz="36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Clinical guidelines</a:t>
            </a:r>
            <a:endParaRPr lang="en-US" sz="3600" b="1" noProof="0" dirty="0" smtClean="0">
              <a:solidFill>
                <a:srgbClr val="0000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CEEeHA Budapest, 26-28.10.2012.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b="1" dirty="0" smtClean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t="17361" r="59087" b="11805"/>
          <a:stretch>
            <a:fillRect/>
          </a:stretch>
        </p:blipFill>
        <p:spPr bwMode="auto">
          <a:xfrm>
            <a:off x="142876" y="785794"/>
            <a:ext cx="5929322" cy="577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 descr="C:\Users\mmadjari\AppData\Local\Microsoft\Windows\Temporary Internet Files\Content.IE5\7B612R16\MM900283593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61705" y="0"/>
            <a:ext cx="882295" cy="785794"/>
          </a:xfrm>
          <a:prstGeom prst="rect">
            <a:avLst/>
          </a:prstGeom>
          <a:noFill/>
        </p:spPr>
      </p:pic>
      <p:sp>
        <p:nvSpPr>
          <p:cNvPr id="10" name="Subtitle 9"/>
          <p:cNvSpPr>
            <a:spLocks noGrp="1"/>
          </p:cNvSpPr>
          <p:nvPr>
            <p:ph type="subTitle" sz="quarter" idx="1"/>
          </p:nvPr>
        </p:nvSpPr>
        <p:spPr>
          <a:xfrm>
            <a:off x="6072198" y="1714488"/>
            <a:ext cx="3071802" cy="3071834"/>
          </a:xfrm>
        </p:spPr>
        <p:txBody>
          <a:bodyPr/>
          <a:lstStyle/>
          <a:p>
            <a:pPr lvl="0" algn="l"/>
            <a:r>
              <a:rPr lang="en-US" sz="18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NGC: </a:t>
            </a:r>
            <a:endParaRPr lang="en-US" sz="1800" b="1" noProof="0" dirty="0" smtClean="0">
              <a:solidFill>
                <a:srgbClr val="000000"/>
              </a:solidFill>
              <a:latin typeface="+mn-lt"/>
              <a:ea typeface="+mn-ea"/>
              <a:cs typeface="+mn-cs"/>
              <a:hlinkClick r:id="rId5"/>
            </a:endParaRPr>
          </a:p>
          <a:p>
            <a:pPr lvl="0" algn="l"/>
            <a:r>
              <a:rPr lang="en-US" sz="18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5"/>
              </a:rPr>
              <a:t>http://guideline.gov/</a:t>
            </a:r>
            <a:r>
              <a:rPr lang="en-US" sz="18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 algn="l"/>
            <a:r>
              <a:rPr lang="en-US" sz="1800" b="1" noProof="0" dirty="0" smtClean="0">
                <a:solidFill>
                  <a:srgbClr val="000000"/>
                </a:solidFill>
              </a:rPr>
              <a:t>2.400 guidelines edited:</a:t>
            </a:r>
          </a:p>
          <a:p>
            <a:pPr lvl="0" algn="l"/>
            <a:endParaRPr lang="en-US" sz="1800" b="1" noProof="0" dirty="0" smtClean="0">
              <a:solidFill>
                <a:srgbClr val="000000"/>
              </a:solidFill>
            </a:endParaRPr>
          </a:p>
          <a:p>
            <a:pPr lvl="0" algn="l"/>
            <a:r>
              <a:rPr lang="en-US" sz="1800" b="1" noProof="0" dirty="0" smtClean="0">
                <a:solidFill>
                  <a:srgbClr val="000000"/>
                </a:solidFill>
              </a:rPr>
              <a:t>National societies mentioned:</a:t>
            </a:r>
          </a:p>
          <a:p>
            <a:pPr lvl="0" algn="l"/>
            <a:endParaRPr lang="en-US" sz="1800" b="1" noProof="0" dirty="0" smtClean="0">
              <a:solidFill>
                <a:srgbClr val="00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1800" b="1" noProof="0" dirty="0" smtClean="0">
                <a:solidFill>
                  <a:srgbClr val="000000"/>
                </a:solidFill>
              </a:rPr>
              <a:t>“British”: 356</a:t>
            </a:r>
          </a:p>
          <a:p>
            <a:pPr lvl="0" algn="l">
              <a:buFont typeface="Wingdings" pitchFamily="2" charset="2"/>
              <a:buChar char="Ø"/>
            </a:pPr>
            <a:r>
              <a:rPr lang="en-US" sz="1800" b="1" noProof="0" dirty="0" smtClean="0">
                <a:solidFill>
                  <a:srgbClr val="000000"/>
                </a:solidFill>
              </a:rPr>
              <a:t>Germany: 92</a:t>
            </a:r>
          </a:p>
          <a:p>
            <a:pPr lvl="0" algn="l">
              <a:buFont typeface="Wingdings" pitchFamily="2" charset="2"/>
              <a:buChar char="Ø"/>
            </a:pPr>
            <a:r>
              <a:rPr lang="en-US" sz="1800" b="1" noProof="0" dirty="0" smtClean="0">
                <a:solidFill>
                  <a:srgbClr val="000000"/>
                </a:solidFill>
              </a:rPr>
              <a:t>Hungary: 17</a:t>
            </a:r>
          </a:p>
          <a:p>
            <a:pPr lvl="0" algn="l">
              <a:buFont typeface="Wingdings" pitchFamily="2" charset="2"/>
              <a:buChar char="Ø"/>
            </a:pPr>
            <a:r>
              <a:rPr lang="en-US" sz="18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Croatia: 5</a:t>
            </a:r>
            <a:br>
              <a:rPr lang="en-US" sz="18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endParaRPr lang="en-US" sz="1600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DA8457-11AF-4491-95F9-6B5B36072F88}" type="slidenum">
              <a:rPr lang="en-US" smtClean="0"/>
              <a:pPr>
                <a:defRPr/>
              </a:pPr>
              <a:t>14</a:t>
            </a:fld>
            <a:r>
              <a:rPr lang="hr-HR" dirty="0" smtClean="0"/>
              <a:t>/18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Mađarić</a:t>
            </a:r>
            <a:r>
              <a:rPr lang="en-US" dirty="0" smtClean="0"/>
              <a:t>: Innovation as prerequisite for </a:t>
            </a:r>
            <a:r>
              <a:rPr lang="en-US" dirty="0" smtClean="0"/>
              <a:t>eHealth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-142900"/>
            <a:ext cx="7143769" cy="820738"/>
          </a:xfrm>
        </p:spPr>
        <p:txBody>
          <a:bodyPr anchor="t" anchorCtr="0"/>
          <a:lstStyle/>
          <a:p>
            <a:pPr algn="l" eaLnBrk="1" hangingPunct="1">
              <a:defRPr/>
            </a:pPr>
            <a:r>
              <a:rPr lang="en-US" sz="32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e-Waiting</a:t>
            </a:r>
            <a:r>
              <a:rPr lang="hr-HR" sz="32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list in Croatia</a:t>
            </a:r>
            <a:endParaRPr lang="en-US" sz="3200" b="1" noProof="0" dirty="0" smtClean="0">
              <a:solidFill>
                <a:srgbClr val="0000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CEEeHA Budapest, 26-28.10.2012.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b="1" dirty="0" smtClean="0">
              <a:solidFill>
                <a:srgbClr val="000000"/>
              </a:solidFill>
            </a:endParaRPr>
          </a:p>
        </p:txBody>
      </p:sp>
      <p:pic>
        <p:nvPicPr>
          <p:cNvPr id="2" name="Picture 4" descr="C:\Users\mmadjari\AppData\Local\Microsoft\Windows\Temporary Internet Files\Content.IE5\7B612R16\MM900283593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1705" y="0"/>
            <a:ext cx="882295" cy="785794"/>
          </a:xfrm>
          <a:prstGeom prst="rect">
            <a:avLst/>
          </a:prstGeom>
          <a:noFill/>
        </p:spPr>
      </p:pic>
      <p:sp>
        <p:nvSpPr>
          <p:cNvPr id="10" name="Subtitle 9"/>
          <p:cNvSpPr>
            <a:spLocks noGrp="1"/>
          </p:cNvSpPr>
          <p:nvPr>
            <p:ph type="subTitle" sz="quarter" idx="1"/>
          </p:nvPr>
        </p:nvSpPr>
        <p:spPr>
          <a:xfrm>
            <a:off x="4929190" y="1714488"/>
            <a:ext cx="4214810" cy="3429024"/>
          </a:xfrm>
        </p:spPr>
        <p:txBody>
          <a:bodyPr/>
          <a:lstStyle/>
          <a:p>
            <a:pPr lvl="0" algn="l"/>
            <a:r>
              <a:rPr lang="en-US" sz="2000" b="1" noProof="0" dirty="0" smtClean="0">
                <a:solidFill>
                  <a:srgbClr val="000000"/>
                </a:solidFill>
              </a:rPr>
              <a:t>e</a:t>
            </a:r>
            <a:r>
              <a:rPr lang="en-US" sz="20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2000" b="1" noProof="0" dirty="0" smtClean="0">
                <a:solidFill>
                  <a:srgbClr val="000000"/>
                </a:solidFill>
              </a:rPr>
              <a:t>W</a:t>
            </a:r>
            <a:r>
              <a:rPr lang="en-US" sz="20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aiting_list</a:t>
            </a:r>
            <a:r>
              <a:rPr lang="en-US" sz="20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:</a:t>
            </a:r>
            <a:endParaRPr lang="en-US" sz="1800" b="1" noProof="0" dirty="0" smtClean="0">
              <a:solidFill>
                <a:srgbClr val="000000"/>
              </a:solidFill>
            </a:endParaRPr>
          </a:p>
          <a:p>
            <a:pPr marL="268288" lvl="0" indent="-268288" algn="l">
              <a:buFont typeface="Arial" pitchFamily="34" charset="0"/>
              <a:buChar char="•"/>
            </a:pPr>
            <a:r>
              <a:rPr lang="en-US" sz="1800" b="1" noProof="0" dirty="0" smtClean="0">
                <a:solidFill>
                  <a:srgbClr val="000000"/>
                </a:solidFill>
              </a:rPr>
              <a:t>National level</a:t>
            </a:r>
            <a:endParaRPr lang="en-US" sz="1800" b="1" noProof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268288" lvl="0" indent="-268288" algn="l">
              <a:buFont typeface="Arial" pitchFamily="34" charset="0"/>
              <a:buChar char="•"/>
            </a:pPr>
            <a:r>
              <a:rPr lang="en-US" sz="18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Information and contact for GPs and patients</a:t>
            </a:r>
          </a:p>
          <a:p>
            <a:pPr marL="268288" lvl="0" indent="-268288" algn="l">
              <a:buFont typeface="Arial" pitchFamily="34" charset="0"/>
              <a:buChar char="•"/>
            </a:pPr>
            <a:r>
              <a:rPr lang="en-US" sz="18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Pilot with 210 procedures</a:t>
            </a:r>
          </a:p>
          <a:p>
            <a:pPr marL="268288" lvl="0" indent="-268288" algn="l">
              <a:buFont typeface="Arial" pitchFamily="34" charset="0"/>
              <a:buChar char="•"/>
            </a:pPr>
            <a:r>
              <a:rPr lang="en-US" sz="1800" b="1" noProof="0" dirty="0" smtClean="0">
                <a:solidFill>
                  <a:srgbClr val="000000"/>
                </a:solidFill>
              </a:rPr>
              <a:t>60 hospitals until Dec. 2012.</a:t>
            </a:r>
          </a:p>
          <a:p>
            <a:pPr marL="268288" lvl="0" indent="-268288" algn="l">
              <a:buFont typeface="Arial" pitchFamily="34" charset="0"/>
              <a:buChar char="•"/>
            </a:pPr>
            <a:endParaRPr lang="en-US" sz="1800" b="1" noProof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268288" lvl="0" indent="-268288" algn="l"/>
            <a:r>
              <a:rPr lang="en-US" sz="2000" b="1" noProof="0" dirty="0" smtClean="0">
                <a:solidFill>
                  <a:srgbClr val="000000"/>
                </a:solidFill>
              </a:rPr>
              <a:t>e-Booking: </a:t>
            </a:r>
          </a:p>
          <a:p>
            <a:pPr marL="268288" indent="-268288" algn="l">
              <a:buFont typeface="Arial" pitchFamily="34" charset="0"/>
              <a:buChar char="•"/>
              <a:tabLst>
                <a:tab pos="627063" algn="l"/>
              </a:tabLst>
            </a:pPr>
            <a:r>
              <a:rPr lang="en-US" sz="1800" b="1" noProof="0" dirty="0" smtClean="0">
                <a:solidFill>
                  <a:srgbClr val="000000"/>
                </a:solidFill>
              </a:rPr>
              <a:t>one month phased delay for every county</a:t>
            </a:r>
          </a:p>
          <a:p>
            <a:pPr marL="268288" indent="-268288" algn="l">
              <a:buFont typeface="Arial" pitchFamily="34" charset="0"/>
              <a:buChar char="•"/>
              <a:tabLst>
                <a:tab pos="627063" algn="l"/>
              </a:tabLst>
            </a:pPr>
            <a:r>
              <a:rPr lang="en-US" sz="18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1.1.2013. full implementation</a:t>
            </a:r>
            <a:br>
              <a:rPr lang="en-US" sz="18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endParaRPr lang="en-US" sz="1600" noProof="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/>
          <a:srcRect l="35156" t="17052" r="34375" b="4861"/>
          <a:stretch>
            <a:fillRect/>
          </a:stretch>
        </p:blipFill>
        <p:spPr bwMode="auto">
          <a:xfrm>
            <a:off x="357158" y="428604"/>
            <a:ext cx="4360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DA8457-11AF-4491-95F9-6B5B36072F88}" type="slidenum">
              <a:rPr lang="en-US" smtClean="0"/>
              <a:pPr>
                <a:defRPr/>
              </a:pPr>
              <a:t>15</a:t>
            </a:fld>
            <a:r>
              <a:rPr lang="hr-HR" dirty="0" smtClean="0"/>
              <a:t>/18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Mađarić</a:t>
            </a:r>
            <a:r>
              <a:rPr lang="en-US" dirty="0" smtClean="0"/>
              <a:t>: Innovation as prerequisite for </a:t>
            </a:r>
            <a:r>
              <a:rPr lang="en-US" dirty="0" smtClean="0"/>
              <a:t>eHealth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107950"/>
            <a:ext cx="7143769" cy="820738"/>
          </a:xfrm>
        </p:spPr>
        <p:txBody>
          <a:bodyPr anchor="t" anchorCtr="0"/>
          <a:lstStyle/>
          <a:p>
            <a:pPr algn="l" eaLnBrk="1" hangingPunct="1">
              <a:defRPr/>
            </a:pPr>
            <a:r>
              <a:rPr lang="en-US" sz="36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Conclusions: </a:t>
            </a:r>
            <a:endParaRPr lang="en-US" sz="3600" b="1" noProof="0" dirty="0" smtClean="0">
              <a:solidFill>
                <a:srgbClr val="0000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CEEeHA Budapest, 26-28.10.2012.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b="1" dirty="0" smtClean="0">
              <a:solidFill>
                <a:srgbClr val="000000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sz="quarter" idx="1"/>
          </p:nvPr>
        </p:nvSpPr>
        <p:spPr>
          <a:xfrm>
            <a:off x="142844" y="1390648"/>
            <a:ext cx="8429684" cy="1752600"/>
          </a:xfrm>
        </p:spPr>
        <p:txBody>
          <a:bodyPr/>
          <a:lstStyle/>
          <a:p>
            <a:pPr marL="449263" indent="-449263" algn="l" rtl="0" eaLnBrk="0" fontAlgn="base" hangingPunct="0">
              <a:buFont typeface="Arial" pitchFamily="34" charset="0"/>
              <a:buChar char="•"/>
            </a:pPr>
            <a:r>
              <a:rPr lang="en-US" sz="2800" b="1" noProof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eHealth</a:t>
            </a:r>
            <a:r>
              <a:rPr lang="en-US" sz="2800" b="1" noProof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 success is closely tied to innovation (management)!</a:t>
            </a:r>
          </a:p>
          <a:p>
            <a:pPr marL="449263" indent="-449263" algn="l" rtl="0" eaLnBrk="0" fontAlgn="base" hangingPunct="0">
              <a:buFont typeface="Arial" pitchFamily="34" charset="0"/>
              <a:buChar char="•"/>
            </a:pPr>
            <a:r>
              <a:rPr lang="en-US" sz="2800" b="1" noProof="0" dirty="0" smtClean="0">
                <a:solidFill>
                  <a:srgbClr val="000000"/>
                </a:solidFill>
              </a:rPr>
              <a:t>Immitate</a:t>
            </a:r>
            <a:r>
              <a:rPr lang="en-US" sz="2800" b="1" noProof="0" dirty="0" smtClean="0">
                <a:solidFill>
                  <a:srgbClr val="000000"/>
                </a:solidFill>
              </a:rPr>
              <a:t> successful innovators!</a:t>
            </a:r>
          </a:p>
          <a:p>
            <a:pPr marL="449263" indent="-449263" algn="l" rtl="0" eaLnBrk="0" fontAlgn="base" hangingPunct="0">
              <a:buFont typeface="Arial" pitchFamily="34" charset="0"/>
              <a:buChar char="•"/>
            </a:pPr>
            <a:r>
              <a:rPr lang="en-US" sz="2800" b="1" noProof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Establish innovation management: </a:t>
            </a:r>
          </a:p>
          <a:p>
            <a:pPr marL="1192213" lvl="1" indent="-449263">
              <a:buFont typeface="Arial" pitchFamily="34" charset="0"/>
              <a:buChar char="•"/>
            </a:pPr>
            <a:r>
              <a:rPr lang="en-US" sz="2000" b="1" noProof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within organizations and </a:t>
            </a:r>
          </a:p>
          <a:p>
            <a:pPr marL="1192213" lvl="1" indent="-449263">
              <a:buFont typeface="Arial" pitchFamily="34" charset="0"/>
              <a:buChar char="•"/>
            </a:pPr>
            <a:r>
              <a:rPr lang="en-US" sz="2000" b="1" noProof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rPr>
              <a:t>at national level</a:t>
            </a:r>
            <a:endParaRPr lang="en-US" sz="2000" b="1" noProof="0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marL="449263" indent="-449263">
              <a:buFont typeface="Arial" pitchFamily="34" charset="0"/>
              <a:buChar char="•"/>
            </a:pPr>
            <a:r>
              <a:rPr lang="en-US" sz="2400" b="1" noProof="0" dirty="0" smtClean="0">
                <a:solidFill>
                  <a:srgbClr val="000000"/>
                </a:solidFill>
                <a:ea typeface="+mn-ea"/>
                <a:cs typeface="+mn-cs"/>
              </a:rPr>
              <a:t>Accept and process useful ideas from every source</a:t>
            </a:r>
            <a:endParaRPr lang="en-US" sz="3200" b="1" noProof="0" dirty="0" smtClean="0">
              <a:solidFill>
                <a:srgbClr val="000000"/>
              </a:solidFill>
            </a:endParaRPr>
          </a:p>
          <a:p>
            <a:pPr marL="449263" indent="-449263" algn="l" rtl="0" eaLnBrk="0" fontAlgn="base" hangingPunct="0">
              <a:buFont typeface="Arial" pitchFamily="34" charset="0"/>
              <a:buChar char="•"/>
            </a:pPr>
            <a:r>
              <a:rPr lang="en-US" sz="2800" b="1" noProof="0" dirty="0" smtClean="0">
                <a:solidFill>
                  <a:srgbClr val="000000"/>
                </a:solidFill>
              </a:rPr>
              <a:t>Foster positive innovation climate: </a:t>
            </a:r>
          </a:p>
          <a:p>
            <a:pPr marL="1192213" lvl="1" indent="-449263">
              <a:buFont typeface="Arial" pitchFamily="34" charset="0"/>
              <a:buChar char="•"/>
            </a:pPr>
            <a:r>
              <a:rPr lang="en-US" sz="3600" b="1" noProof="0" dirty="0" smtClean="0">
                <a:solidFill>
                  <a:srgbClr val="FF0000"/>
                </a:solidFill>
              </a:rPr>
              <a:t>“Innovators are good guys!”</a:t>
            </a:r>
            <a:endParaRPr lang="en-US" sz="3600" b="1" noProof="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cs"/>
            </a:endParaRPr>
          </a:p>
          <a:p>
            <a:pPr algn="l"/>
            <a:endParaRPr lang="en-US" sz="2800" noProof="0" dirty="0">
              <a:solidFill>
                <a:srgbClr val="000000"/>
              </a:solidFill>
            </a:endParaRPr>
          </a:p>
        </p:txBody>
      </p:sp>
      <p:pic>
        <p:nvPicPr>
          <p:cNvPr id="15361" name="Picture 1" descr="C:\Users\mmadjari\AppData\Local\Microsoft\Windows\Temporary Internet Files\Content.IE5\Z2Z2944K\MC90007877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3426" y="0"/>
            <a:ext cx="2150574" cy="1428736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DA8457-11AF-4491-95F9-6B5B36072F88}" type="slidenum">
              <a:rPr lang="en-US" smtClean="0"/>
              <a:pPr>
                <a:defRPr/>
              </a:pPr>
              <a:t>16</a:t>
            </a:fld>
            <a:r>
              <a:rPr lang="hr-HR" dirty="0" smtClean="0"/>
              <a:t>/18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Mađarić</a:t>
            </a:r>
            <a:r>
              <a:rPr lang="en-US" dirty="0" smtClean="0"/>
              <a:t>: Innovation as prerequisite for </a:t>
            </a:r>
            <a:r>
              <a:rPr lang="en-US" dirty="0" smtClean="0"/>
              <a:t>eHealth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-24"/>
            <a:ext cx="7143769" cy="820738"/>
          </a:xfrm>
        </p:spPr>
        <p:txBody>
          <a:bodyPr anchor="t" anchorCtr="0"/>
          <a:lstStyle/>
          <a:p>
            <a:pPr algn="l" eaLnBrk="1" hangingPunct="1">
              <a:defRPr/>
            </a:pPr>
            <a:r>
              <a:rPr lang="en-US" sz="3600" b="1" noProof="0" dirty="0" smtClean="0">
                <a:solidFill>
                  <a:srgbClr val="000000"/>
                </a:solidFill>
              </a:rPr>
              <a:t>Innovation on every corner:</a:t>
            </a:r>
            <a:endParaRPr lang="en-US" sz="3600" b="1" noProof="0" dirty="0" smtClean="0">
              <a:solidFill>
                <a:srgbClr val="0000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CEEeHA Budapest, 26-28.10.2012.</a:t>
            </a:r>
            <a:endParaRPr lang="en-US" dirty="0"/>
          </a:p>
        </p:txBody>
      </p:sp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 l="24158" t="23437" r="31918" b="25781"/>
          <a:stretch>
            <a:fillRect/>
          </a:stretch>
        </p:blipFill>
        <p:spPr bwMode="auto">
          <a:xfrm>
            <a:off x="445082" y="714356"/>
            <a:ext cx="648437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ubtitle 10"/>
          <p:cNvSpPr>
            <a:spLocks noGrp="1"/>
          </p:cNvSpPr>
          <p:nvPr>
            <p:ph type="subTitle" sz="quarter" idx="1"/>
          </p:nvPr>
        </p:nvSpPr>
        <p:spPr>
          <a:xfrm>
            <a:off x="428596" y="5033986"/>
            <a:ext cx="6400800" cy="1752600"/>
          </a:xfrm>
        </p:spPr>
        <p:txBody>
          <a:bodyPr/>
          <a:lstStyle/>
          <a:p>
            <a:pPr algn="l"/>
            <a:r>
              <a:rPr lang="en-US" sz="2800" b="1" noProof="0" dirty="0" smtClean="0">
                <a:solidFill>
                  <a:srgbClr val="000000"/>
                </a:solidFill>
              </a:rPr>
              <a:t>“I like to hear: </a:t>
            </a:r>
          </a:p>
          <a:p>
            <a:pPr algn="l"/>
            <a:r>
              <a:rPr lang="en-US" sz="2800" b="1" noProof="0" dirty="0" smtClean="0">
                <a:solidFill>
                  <a:srgbClr val="000000"/>
                </a:solidFill>
              </a:rPr>
              <a:t>‘It had to be done’ instead: </a:t>
            </a:r>
          </a:p>
          <a:p>
            <a:pPr algn="l"/>
            <a:r>
              <a:rPr lang="en-US" sz="2800" b="1" noProof="0" dirty="0" smtClean="0">
                <a:solidFill>
                  <a:srgbClr val="000000"/>
                </a:solidFill>
              </a:rPr>
              <a:t>‘This was not my job’”.</a:t>
            </a:r>
            <a:endParaRPr lang="en-US" sz="2800" b="1" noProof="0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DA8457-11AF-4491-95F9-6B5B36072F88}" type="slidenum">
              <a:rPr lang="en-US" smtClean="0"/>
              <a:pPr>
                <a:defRPr/>
              </a:pPr>
              <a:t>17</a:t>
            </a:fld>
            <a:r>
              <a:rPr lang="hr-HR" dirty="0" smtClean="0"/>
              <a:t>/18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Mađarić</a:t>
            </a:r>
            <a:r>
              <a:rPr lang="en-US" dirty="0" smtClean="0"/>
              <a:t>: Innovation as prerequisite for </a:t>
            </a:r>
            <a:r>
              <a:rPr lang="en-US" dirty="0" smtClean="0"/>
              <a:t>eHealth</a:t>
            </a:r>
            <a:endParaRPr lang="en-US" dirty="0"/>
          </a:p>
        </p:txBody>
      </p:sp>
      <p:pic>
        <p:nvPicPr>
          <p:cNvPr id="13314" name="Picture 2" descr="C:\Users\mmadjari\AppData\Local\Microsoft\Windows\Temporary Internet Files\Content.IE5\9BSE4LL9\MP90044423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4528" y="0"/>
            <a:ext cx="2389472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7313"/>
            <a:ext cx="9144000" cy="1470025"/>
          </a:xfrm>
        </p:spPr>
        <p:txBody>
          <a:bodyPr anchor="t" anchorCtr="0"/>
          <a:lstStyle/>
          <a:p>
            <a:pPr eaLnBrk="1" hangingPunct="1">
              <a:defRPr/>
            </a:pPr>
            <a:r>
              <a:rPr lang="en-US" sz="3600" b="1" noProof="0" dirty="0" smtClean="0">
                <a:solidFill>
                  <a:srgbClr val="000000"/>
                </a:solidFill>
              </a:rPr>
              <a:t>Tnx</a:t>
            </a:r>
            <a:r>
              <a:rPr lang="en-US" sz="3600" b="1" noProof="0" dirty="0" smtClean="0">
                <a:solidFill>
                  <a:srgbClr val="000000"/>
                </a:solidFill>
              </a:rPr>
              <a:t> for your attention!</a:t>
            </a:r>
            <a:endParaRPr lang="en-US" sz="3600" b="1" noProof="0" dirty="0" smtClean="0">
              <a:solidFill>
                <a:srgbClr val="00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019425"/>
            <a:ext cx="9144000" cy="3505200"/>
          </a:xfrm>
        </p:spPr>
        <p:txBody>
          <a:bodyPr/>
          <a:lstStyle/>
          <a:p>
            <a:pPr marL="631825" indent="-631825" eaLnBrk="1" hangingPunct="1">
              <a:lnSpc>
                <a:spcPct val="110000"/>
              </a:lnSpc>
              <a:defRPr/>
            </a:pPr>
            <a:r>
              <a:rPr lang="en-US" sz="4800" noProof="0" dirty="0" smtClean="0">
                <a:solidFill>
                  <a:srgbClr val="000000"/>
                </a:solidFill>
              </a:rPr>
              <a:t>Questions?</a:t>
            </a:r>
          </a:p>
          <a:p>
            <a:pPr marL="631825" indent="-631825" eaLnBrk="1" hangingPunct="1">
              <a:lnSpc>
                <a:spcPct val="110000"/>
              </a:lnSpc>
              <a:defRPr/>
            </a:pPr>
            <a:r>
              <a:rPr lang="en-US" noProof="0" dirty="0" smtClean="0">
                <a:solidFill>
                  <a:srgbClr val="000000"/>
                </a:solidFill>
              </a:rPr>
              <a:t>(also welcome on madjaric@kbc-zagreb.hr)</a:t>
            </a:r>
          </a:p>
          <a:p>
            <a:pPr marL="631825" indent="-631825" algn="l" eaLnBrk="1" hangingPunct="1">
              <a:lnSpc>
                <a:spcPct val="110000"/>
              </a:lnSpc>
              <a:buFontTx/>
              <a:buChar char="•"/>
              <a:defRPr/>
            </a:pPr>
            <a:endParaRPr lang="en-US" sz="4800" noProof="0" dirty="0" smtClean="0">
              <a:solidFill>
                <a:srgbClr val="000000"/>
              </a:solidFill>
            </a:endParaRPr>
          </a:p>
        </p:txBody>
      </p:sp>
      <p:pic>
        <p:nvPicPr>
          <p:cNvPr id="11269" name="Picture 7" descr="MC90034721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4150" y="0"/>
            <a:ext cx="133985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CEEeHA Budapest, 26-28.10.2012.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DA8457-11AF-4491-95F9-6B5B36072F88}" type="slidenum">
              <a:rPr lang="en-US" smtClean="0"/>
              <a:pPr>
                <a:defRPr/>
              </a:pPr>
              <a:t>18</a:t>
            </a:fld>
            <a:r>
              <a:rPr lang="hr-HR" dirty="0" smtClean="0"/>
              <a:t>/18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Mađarić</a:t>
            </a:r>
            <a:r>
              <a:rPr lang="en-US" dirty="0" smtClean="0"/>
              <a:t>: Innovation as prerequisite for </a:t>
            </a:r>
            <a:r>
              <a:rPr lang="en-US" dirty="0" smtClean="0"/>
              <a:t>eHealth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107950"/>
            <a:ext cx="6767513" cy="820738"/>
          </a:xfrm>
        </p:spPr>
        <p:txBody>
          <a:bodyPr anchor="t" anchorCtr="0"/>
          <a:lstStyle/>
          <a:p>
            <a:pPr algn="l" eaLnBrk="1" hangingPunct="1">
              <a:defRPr/>
            </a:pPr>
            <a:r>
              <a:rPr lang="en-US" sz="3600" b="1" noProof="0" dirty="0" smtClean="0">
                <a:solidFill>
                  <a:srgbClr val="000000"/>
                </a:solidFill>
              </a:rPr>
              <a:t>Contents:</a:t>
            </a:r>
            <a:endParaRPr lang="en-US" sz="3600" b="1" noProof="0" dirty="0" smtClean="0">
              <a:solidFill>
                <a:srgbClr val="000000"/>
              </a:solidFill>
            </a:endParaRPr>
          </a:p>
        </p:txBody>
      </p:sp>
      <p:pic>
        <p:nvPicPr>
          <p:cNvPr id="4100" name="Picture 4" descr="Otvorena knji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44450"/>
            <a:ext cx="1843088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85784" y="1317646"/>
            <a:ext cx="9144000" cy="3540114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sz="2800" noProof="0" dirty="0" smtClean="0">
                <a:solidFill>
                  <a:srgbClr val="000000"/>
                </a:solidFill>
              </a:rPr>
              <a:t>Definitions, barriers and myths in innovation </a:t>
            </a:r>
          </a:p>
          <a:p>
            <a:pPr marL="176213" lvl="0" indent="-176213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noProof="0" dirty="0" smtClean="0">
                <a:solidFill>
                  <a:srgbClr val="000000"/>
                </a:solidFill>
              </a:rPr>
              <a:t>innovation has to be accepted for eHealth implementation</a:t>
            </a:r>
          </a:p>
          <a:p>
            <a:pPr marL="176213" lvl="0" indent="-176213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noProof="0" dirty="0" smtClean="0">
                <a:solidFill>
                  <a:srgbClr val="000000"/>
                </a:solidFill>
              </a:rPr>
              <a:t>eHealth is bringing innovation in health services</a:t>
            </a:r>
          </a:p>
          <a:p>
            <a:pPr marL="176213" lvl="0" indent="-176213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noProof="0" dirty="0" smtClean="0">
                <a:solidFill>
                  <a:srgbClr val="000000"/>
                </a:solidFill>
              </a:rPr>
              <a:t>Specific aspects of innovation in health care and eHealth</a:t>
            </a:r>
          </a:p>
          <a:p>
            <a:pPr algn="l">
              <a:spcBef>
                <a:spcPts val="0"/>
              </a:spcBef>
            </a:pPr>
            <a:r>
              <a:rPr lang="en-US" sz="2800" noProof="0" dirty="0" smtClean="0">
                <a:solidFill>
                  <a:srgbClr val="000000"/>
                </a:solidFill>
              </a:rPr>
              <a:t>Stories about innovation specifics in (e)Health:</a:t>
            </a:r>
          </a:p>
          <a:p>
            <a:pPr marL="265113" indent="-265113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noProof="0" dirty="0" smtClean="0">
                <a:solidFill>
                  <a:srgbClr val="000000"/>
                </a:solidFill>
              </a:rPr>
              <a:t>Canaries in the SW mine: TQM of medical SW by FDA</a:t>
            </a:r>
          </a:p>
          <a:p>
            <a:pPr marL="265113" indent="-265113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noProof="0" dirty="0" smtClean="0">
                <a:solidFill>
                  <a:srgbClr val="000000"/>
                </a:solidFill>
              </a:rPr>
              <a:t>From weakness to opportunity: Cladribine vs. post-it</a:t>
            </a:r>
          </a:p>
          <a:p>
            <a:pPr marL="265113" indent="-265113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noProof="0" dirty="0" smtClean="0">
                <a:solidFill>
                  <a:srgbClr val="000000"/>
                </a:solidFill>
              </a:rPr>
              <a:t>SRM: Cleveland Clinic Innovation Center</a:t>
            </a:r>
          </a:p>
          <a:p>
            <a:pPr marL="180975" indent="-180975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noProof="0" dirty="0" smtClean="0">
                <a:solidFill>
                  <a:srgbClr val="000000"/>
                </a:solidFill>
              </a:rPr>
              <a:t>eHealth innovative advances in in Croatia</a:t>
            </a:r>
          </a:p>
          <a:p>
            <a:pPr algn="l">
              <a:spcBef>
                <a:spcPts val="0"/>
              </a:spcBef>
            </a:pPr>
            <a:r>
              <a:rPr lang="en-US" sz="2800" noProof="0" dirty="0" smtClean="0">
                <a:solidFill>
                  <a:srgbClr val="000000"/>
                </a:solidFill>
              </a:rPr>
              <a:t>Conclusion</a:t>
            </a:r>
          </a:p>
          <a:p>
            <a:pPr marL="514350" indent="-514350" algn="l" eaLnBrk="1" hangingPunct="1"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itchFamily="34" charset="0"/>
              <a:buChar char="•"/>
              <a:defRPr/>
            </a:pPr>
            <a:endParaRPr lang="en-US" sz="2800" noProof="0" dirty="0" smtClean="0">
              <a:solidFill>
                <a:srgbClr val="0000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CEEeHA Budapest, 26-28.10.2012.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DA8457-11AF-4491-95F9-6B5B36072F88}" type="slidenum">
              <a:rPr lang="en-US" smtClean="0"/>
              <a:pPr>
                <a:defRPr/>
              </a:pPr>
              <a:t>2</a:t>
            </a:fld>
            <a:r>
              <a:rPr lang="hr-HR" smtClean="0"/>
              <a:t>/18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Mađarić: Innovation as prerequisite for eHealth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107950"/>
            <a:ext cx="6767513" cy="820738"/>
          </a:xfrm>
        </p:spPr>
        <p:txBody>
          <a:bodyPr anchor="t" anchorCtr="0"/>
          <a:lstStyle/>
          <a:p>
            <a:pPr marL="514350" indent="-514350" algn="l" eaLnBrk="1" hangingPunct="1">
              <a:lnSpc>
                <a:spcPct val="90000"/>
              </a:lnSpc>
              <a:defRPr/>
            </a:pPr>
            <a:r>
              <a:rPr lang="en-US" sz="3600" b="1" noProof="0" dirty="0" smtClean="0">
                <a:solidFill>
                  <a:srgbClr val="000000"/>
                </a:solidFill>
              </a:rPr>
              <a:t>Innovation definitions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513" y="1506242"/>
            <a:ext cx="9144000" cy="5183188"/>
          </a:xfrm>
        </p:spPr>
        <p:txBody>
          <a:bodyPr/>
          <a:lstStyle/>
          <a:p>
            <a:pPr marL="354013" indent="-354013" algn="l" eaLnBrk="1" hangingPunct="1">
              <a:buClrTx/>
              <a:buSzPct val="100000"/>
              <a:defRPr/>
            </a:pPr>
            <a:r>
              <a:rPr lang="en-US" noProof="0" dirty="0" smtClean="0">
                <a:solidFill>
                  <a:srgbClr val="000000"/>
                </a:solidFill>
              </a:rPr>
              <a:t>Definitions quiz (= how “hermetic”?):</a:t>
            </a:r>
          </a:p>
          <a:p>
            <a:pPr marL="514350" indent="-514350" algn="l" eaLnBrk="1" hangingPunct="1">
              <a:buClrTx/>
              <a:buSzPct val="100000"/>
              <a:buFont typeface="+mj-lt"/>
              <a:buAutoNum type="arabicPeriod"/>
              <a:defRPr/>
            </a:pPr>
            <a:r>
              <a:rPr lang="en-US" noProof="0" dirty="0" smtClean="0">
                <a:solidFill>
                  <a:srgbClr val="000000"/>
                </a:solidFill>
              </a:rPr>
              <a:t>Good, new idea</a:t>
            </a:r>
          </a:p>
          <a:p>
            <a:pPr marL="514350" indent="-514350" algn="l" eaLnBrk="1" hangingPunct="1">
              <a:buClrTx/>
              <a:buSzPct val="100000"/>
              <a:buFont typeface="+mj-lt"/>
              <a:buAutoNum type="arabicPeriod"/>
              <a:defRPr/>
            </a:pPr>
            <a:r>
              <a:rPr lang="en-US" noProof="0" dirty="0" smtClean="0">
                <a:solidFill>
                  <a:srgbClr val="000000"/>
                </a:solidFill>
              </a:rPr>
              <a:t>New process</a:t>
            </a:r>
          </a:p>
          <a:p>
            <a:pPr marL="514350" indent="-514350" algn="l" eaLnBrk="1" hangingPunct="1">
              <a:buClrTx/>
              <a:buSzPct val="100000"/>
              <a:buFont typeface="+mj-lt"/>
              <a:buAutoNum type="arabicPeriod"/>
              <a:defRPr/>
            </a:pPr>
            <a:r>
              <a:rPr lang="en-US" noProof="0" dirty="0" smtClean="0">
                <a:solidFill>
                  <a:srgbClr val="000000"/>
                </a:solidFill>
              </a:rPr>
              <a:t>Novelty that brings sustainable advantage</a:t>
            </a:r>
          </a:p>
          <a:p>
            <a:pPr marL="514350" indent="-514350" algn="l" eaLnBrk="1" hangingPunct="1">
              <a:buClrTx/>
              <a:buSzPct val="100000"/>
              <a:buFont typeface="+mj-lt"/>
              <a:buAutoNum type="arabicPeriod"/>
              <a:defRPr/>
            </a:pPr>
            <a:r>
              <a:rPr lang="en-US" noProof="0" dirty="0" smtClean="0">
                <a:solidFill>
                  <a:srgbClr val="000000"/>
                </a:solidFill>
              </a:rPr>
              <a:t>Invention or patent</a:t>
            </a:r>
          </a:p>
          <a:p>
            <a:pPr marL="514350" indent="-514350" algn="l" eaLnBrk="1" hangingPunct="1">
              <a:buClrTx/>
              <a:buSzPct val="100000"/>
              <a:buFont typeface="+mj-lt"/>
              <a:buAutoNum type="arabicPeriod"/>
              <a:defRPr/>
            </a:pPr>
            <a:r>
              <a:rPr lang="en-US" noProof="0" dirty="0" smtClean="0">
                <a:solidFill>
                  <a:srgbClr val="000000"/>
                </a:solidFill>
              </a:rPr>
              <a:t>Deliverable of R&amp;D department</a:t>
            </a:r>
          </a:p>
          <a:p>
            <a:pPr marL="514350" indent="-514350" algn="l" eaLnBrk="1" hangingPunct="1">
              <a:buClrTx/>
              <a:buSzPct val="100000"/>
              <a:buFont typeface="+mj-lt"/>
              <a:buAutoNum type="arabicPeriod"/>
              <a:defRPr/>
            </a:pPr>
            <a:r>
              <a:rPr lang="en-US" noProof="0" dirty="0" smtClean="0">
                <a:solidFill>
                  <a:srgbClr val="000000"/>
                </a:solidFill>
              </a:rPr>
              <a:t>Completely opposite to imitation</a:t>
            </a:r>
          </a:p>
          <a:p>
            <a:pPr marL="514350" indent="-514350" algn="l" eaLnBrk="1" hangingPunct="1">
              <a:buClrTx/>
              <a:buSzPct val="100000"/>
              <a:buFont typeface="+mj-lt"/>
              <a:buAutoNum type="arabicPeriod"/>
              <a:defRPr/>
            </a:pPr>
            <a:r>
              <a:rPr lang="en-US" noProof="0" dirty="0" smtClean="0">
                <a:solidFill>
                  <a:srgbClr val="000000"/>
                </a:solidFill>
              </a:rPr>
              <a:t>Better product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CEEeHA Budapest, 26-28.10.2012.</a:t>
            </a:r>
            <a:endParaRPr lang="en-US" dirty="0"/>
          </a:p>
        </p:txBody>
      </p:sp>
      <p:pic>
        <p:nvPicPr>
          <p:cNvPr id="16" name="Picture 7" descr="MC90034721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4150" y="0"/>
            <a:ext cx="133985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 bwMode="auto">
          <a:xfrm>
            <a:off x="13603" y="2158356"/>
            <a:ext cx="8929718" cy="500066"/>
          </a:xfrm>
          <a:prstGeom prst="rect">
            <a:avLst/>
          </a:prstGeom>
          <a:solidFill>
            <a:schemeClr val="accent1">
              <a:alpha val="31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2446" y="5658818"/>
            <a:ext cx="8929718" cy="500066"/>
          </a:xfrm>
          <a:prstGeom prst="rect">
            <a:avLst/>
          </a:prstGeom>
          <a:solidFill>
            <a:schemeClr val="accent1">
              <a:alpha val="31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3603" y="2732871"/>
            <a:ext cx="8929718" cy="500066"/>
          </a:xfrm>
          <a:prstGeom prst="rect">
            <a:avLst/>
          </a:prstGeom>
          <a:solidFill>
            <a:schemeClr val="accent1">
              <a:alpha val="31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17366" y="5076836"/>
            <a:ext cx="8929718" cy="500066"/>
          </a:xfrm>
          <a:prstGeom prst="rect">
            <a:avLst/>
          </a:prstGeom>
          <a:solidFill>
            <a:schemeClr val="accent1">
              <a:alpha val="31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603" y="3881901"/>
            <a:ext cx="8929718" cy="500066"/>
          </a:xfrm>
          <a:prstGeom prst="rect">
            <a:avLst/>
          </a:prstGeom>
          <a:solidFill>
            <a:schemeClr val="accent1">
              <a:alpha val="31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3603" y="4485330"/>
            <a:ext cx="8929718" cy="500066"/>
          </a:xfrm>
          <a:prstGeom prst="rect">
            <a:avLst/>
          </a:prstGeom>
          <a:solidFill>
            <a:schemeClr val="accent1">
              <a:alpha val="3100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3603" y="3322626"/>
            <a:ext cx="8929718" cy="500066"/>
          </a:xfrm>
          <a:prstGeom prst="rect">
            <a:avLst/>
          </a:prstGeom>
          <a:solidFill>
            <a:schemeClr val="accent1">
              <a:alpha val="31000"/>
            </a:schemeClr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DA8457-11AF-4491-95F9-6B5B36072F88}" type="slidenum">
              <a:rPr lang="en-US" smtClean="0"/>
              <a:pPr>
                <a:defRPr/>
              </a:pPr>
              <a:t>3</a:t>
            </a:fld>
            <a:r>
              <a:rPr lang="hr-HR" smtClean="0"/>
              <a:t>/18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Mađarić: Innovation as prerequisite for eHealth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107950"/>
            <a:ext cx="7643835" cy="820738"/>
          </a:xfrm>
        </p:spPr>
        <p:txBody>
          <a:bodyPr anchor="t" anchorCtr="0"/>
          <a:lstStyle/>
          <a:p>
            <a:pPr marL="514350" indent="-514350" algn="l" eaLnBrk="1" hangingPunct="1">
              <a:lnSpc>
                <a:spcPct val="90000"/>
              </a:lnSpc>
              <a:defRPr/>
            </a:pPr>
            <a:r>
              <a:rPr lang="en-US" sz="3600" b="1" noProof="0" dirty="0" smtClean="0">
                <a:solidFill>
                  <a:srgbClr val="000000"/>
                </a:solidFill>
              </a:rPr>
              <a:t>Quick audience survey</a:t>
            </a:r>
            <a:endParaRPr lang="en-US" sz="3600" b="1" noProof="0" dirty="0" smtClean="0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513" y="1460522"/>
            <a:ext cx="9144000" cy="5183188"/>
          </a:xfrm>
        </p:spPr>
        <p:txBody>
          <a:bodyPr/>
          <a:lstStyle/>
          <a:p>
            <a:pPr marL="354013" indent="-354013" algn="l" eaLnBrk="1" hangingPunct="1">
              <a:buClrTx/>
              <a:buSzPct val="100000"/>
              <a:defRPr/>
            </a:pPr>
            <a:r>
              <a:rPr lang="en-US" noProof="0" dirty="0" smtClean="0">
                <a:solidFill>
                  <a:srgbClr val="000000"/>
                </a:solidFill>
              </a:rPr>
              <a:t>Raise the hand if you are coming from: </a:t>
            </a:r>
          </a:p>
          <a:p>
            <a:pPr marL="514350" indent="-514350" algn="l" eaLnBrk="1" hangingPunct="1">
              <a:buClrTx/>
              <a:buSzPct val="100000"/>
              <a:buFont typeface="+mj-lt"/>
              <a:buAutoNum type="arabicPeriod"/>
              <a:defRPr/>
            </a:pPr>
            <a:r>
              <a:rPr lang="en-US" noProof="0" dirty="0" smtClean="0">
                <a:solidFill>
                  <a:srgbClr val="000000"/>
                </a:solidFill>
              </a:rPr>
              <a:t>private sector: e</a:t>
            </a:r>
            <a:r>
              <a:rPr lang="hr-HR" noProof="0" dirty="0" smtClean="0">
                <a:solidFill>
                  <a:srgbClr val="000000"/>
                </a:solidFill>
              </a:rPr>
              <a:t>H</a:t>
            </a:r>
            <a:r>
              <a:rPr lang="en-US" noProof="0" dirty="0" smtClean="0">
                <a:solidFill>
                  <a:srgbClr val="000000"/>
                </a:solidFill>
              </a:rPr>
              <a:t>ealth</a:t>
            </a:r>
            <a:r>
              <a:rPr lang="en-US" noProof="0" dirty="0" smtClean="0">
                <a:solidFill>
                  <a:srgbClr val="000000"/>
                </a:solidFill>
              </a:rPr>
              <a:t> industry</a:t>
            </a:r>
          </a:p>
          <a:p>
            <a:pPr marL="1257300" lvl="1" indent="-514350" eaLnBrk="1" hangingPunct="1">
              <a:buSzPct val="100000"/>
              <a:defRPr/>
            </a:pPr>
            <a:r>
              <a:rPr lang="en-US" noProof="0" dirty="0" smtClean="0">
                <a:solidFill>
                  <a:srgbClr val="000000"/>
                </a:solidFill>
              </a:rPr>
              <a:t>Do you have </a:t>
            </a:r>
            <a:r>
              <a:rPr lang="en-US" u="sng" noProof="0" dirty="0" smtClean="0">
                <a:solidFill>
                  <a:srgbClr val="000000"/>
                </a:solidFill>
              </a:rPr>
              <a:t>managed</a:t>
            </a:r>
            <a:r>
              <a:rPr lang="en-US" noProof="0" dirty="0" smtClean="0">
                <a:solidFill>
                  <a:srgbClr val="000000"/>
                </a:solidFill>
              </a:rPr>
              <a:t> innovation process?</a:t>
            </a:r>
          </a:p>
          <a:p>
            <a:pPr marL="514350" indent="-514350" algn="l" eaLnBrk="1" hangingPunct="1">
              <a:buClrTx/>
              <a:buSzPct val="100000"/>
              <a:buFont typeface="+mj-lt"/>
              <a:buAutoNum type="arabicPeriod"/>
              <a:defRPr/>
            </a:pPr>
            <a:r>
              <a:rPr lang="en-US" noProof="0" dirty="0" smtClean="0">
                <a:solidFill>
                  <a:srgbClr val="000000"/>
                </a:solidFill>
              </a:rPr>
              <a:t>public sector: healthcare provider</a:t>
            </a:r>
          </a:p>
          <a:p>
            <a:pPr marL="1257300" lvl="1" indent="-514350" eaLnBrk="1" hangingPunct="1">
              <a:buSzPct val="100000"/>
              <a:defRPr/>
            </a:pPr>
            <a:r>
              <a:rPr lang="en-US" noProof="0" dirty="0" smtClean="0">
                <a:solidFill>
                  <a:srgbClr val="000000"/>
                </a:solidFill>
              </a:rPr>
              <a:t>Do you have </a:t>
            </a:r>
            <a:r>
              <a:rPr lang="en-US" u="sng" noProof="0" dirty="0" smtClean="0">
                <a:solidFill>
                  <a:srgbClr val="000000"/>
                </a:solidFill>
              </a:rPr>
              <a:t>managed</a:t>
            </a:r>
            <a:r>
              <a:rPr lang="en-US" noProof="0" dirty="0" smtClean="0">
                <a:solidFill>
                  <a:srgbClr val="000000"/>
                </a:solidFill>
              </a:rPr>
              <a:t> innovation process?</a:t>
            </a:r>
          </a:p>
          <a:p>
            <a:pPr marL="1257300" lvl="1" indent="-514350" eaLnBrk="1" hangingPunct="1">
              <a:buSzPct val="100000"/>
              <a:defRPr/>
            </a:pPr>
            <a:endParaRPr lang="en-US" noProof="0" dirty="0" smtClean="0">
              <a:solidFill>
                <a:srgbClr val="000000"/>
              </a:solidFill>
            </a:endParaRPr>
          </a:p>
          <a:p>
            <a:pPr marL="0" lvl="1" indent="0" eaLnBrk="1" hangingPunct="1">
              <a:buSzPct val="100000"/>
              <a:buNone/>
              <a:defRPr/>
            </a:pPr>
            <a:r>
              <a:rPr lang="en-US" noProof="0" dirty="0" smtClean="0">
                <a:solidFill>
                  <a:srgbClr val="000000"/>
                </a:solidFill>
              </a:rPr>
              <a:t>Result reflects the myths of innovation:</a:t>
            </a:r>
          </a:p>
          <a:p>
            <a:pPr marL="361950" lvl="1" indent="-361950" eaLnBrk="1" hangingPunct="1">
              <a:buSzPct val="100000"/>
              <a:defRPr/>
            </a:pPr>
            <a:r>
              <a:rPr lang="en-US" noProof="0" dirty="0" smtClean="0">
                <a:solidFill>
                  <a:srgbClr val="000000"/>
                </a:solidFill>
              </a:rPr>
              <a:t>Asia </a:t>
            </a:r>
            <a:r>
              <a:rPr lang="en-US" noProof="0" dirty="0" smtClean="0">
                <a:solidFill>
                  <a:srgbClr val="000000"/>
                </a:solidFill>
                <a:sym typeface="Wingdings" pitchFamily="2" charset="2"/>
              </a:rPr>
              <a:t> USA  W. Europe  CEE</a:t>
            </a:r>
          </a:p>
          <a:p>
            <a:pPr marL="361950" lvl="1" indent="-361950" eaLnBrk="1" hangingPunct="1">
              <a:buSzPct val="100000"/>
              <a:defRPr/>
            </a:pPr>
            <a:r>
              <a:rPr lang="en-US" noProof="0" dirty="0" smtClean="0">
                <a:solidFill>
                  <a:srgbClr val="000000"/>
                </a:solidFill>
                <a:sym typeface="Wingdings" pitchFamily="2" charset="2"/>
              </a:rPr>
              <a:t>Private business  Public sector  health sector.</a:t>
            </a:r>
            <a:endParaRPr lang="en-US" noProof="0" dirty="0" smtClean="0">
              <a:solidFill>
                <a:srgbClr val="000000"/>
              </a:solidFill>
            </a:endParaRPr>
          </a:p>
          <a:p>
            <a:pPr marL="1257300" lvl="1" indent="-514350" eaLnBrk="1" hangingPunct="1">
              <a:buSzPct val="100000"/>
              <a:buFont typeface="+mj-lt"/>
              <a:buAutoNum type="alphaLcPeriod"/>
              <a:defRPr/>
            </a:pPr>
            <a:endParaRPr lang="en-US" noProof="0" dirty="0" smtClean="0">
              <a:solidFill>
                <a:srgbClr val="0000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CEEeHA Budapest, 26-28.10.2012.</a:t>
            </a:r>
            <a:endParaRPr lang="en-US" dirty="0"/>
          </a:p>
        </p:txBody>
      </p:sp>
      <p:pic>
        <p:nvPicPr>
          <p:cNvPr id="1027" name="Picture 3" descr="C:\Users\mmadjari\AppData\Local\Microsoft\Windows\Temporary Internet Files\Content.IE5\3OOVZWOH\MP90043955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5497" y="-14312"/>
            <a:ext cx="1201873" cy="1800238"/>
          </a:xfrm>
          <a:prstGeom prst="rect">
            <a:avLst/>
          </a:prstGeom>
          <a:noFill/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DA8457-11AF-4491-95F9-6B5B36072F88}" type="slidenum">
              <a:rPr lang="en-US" smtClean="0"/>
              <a:pPr>
                <a:defRPr/>
              </a:pPr>
              <a:t>4</a:t>
            </a:fld>
            <a:r>
              <a:rPr lang="hr-HR" dirty="0" smtClean="0"/>
              <a:t>/18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Mađarić</a:t>
            </a:r>
            <a:r>
              <a:rPr lang="en-US" dirty="0" smtClean="0"/>
              <a:t>: Innovation as prerequisite for </a:t>
            </a:r>
            <a:r>
              <a:rPr lang="en-US" dirty="0" smtClean="0"/>
              <a:t>eHealth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107950"/>
            <a:ext cx="6767513" cy="820738"/>
          </a:xfrm>
        </p:spPr>
        <p:txBody>
          <a:bodyPr anchor="t" anchorCtr="0"/>
          <a:lstStyle/>
          <a:p>
            <a:pPr marL="514350" indent="-514350" algn="l" eaLnBrk="1" hangingPunct="1">
              <a:lnSpc>
                <a:spcPct val="90000"/>
              </a:lnSpc>
              <a:defRPr/>
            </a:pPr>
            <a:r>
              <a:rPr lang="en-US" sz="3600" b="1" noProof="0" dirty="0" smtClean="0">
                <a:solidFill>
                  <a:srgbClr val="000000"/>
                </a:solidFill>
              </a:rPr>
              <a:t>12 myths about innovation</a:t>
            </a:r>
            <a:endParaRPr lang="en-US" sz="3600" b="1" noProof="0" dirty="0" smtClean="0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513" y="1174770"/>
            <a:ext cx="9144000" cy="5183188"/>
          </a:xfrm>
        </p:spPr>
        <p:txBody>
          <a:bodyPr/>
          <a:lstStyle/>
          <a:p>
            <a:pPr marL="538163" indent="-538163" algn="l">
              <a:buFont typeface="Arial" charset="0"/>
              <a:buAutoNum type="arabicPeriod"/>
            </a:pPr>
            <a:r>
              <a:rPr lang="en-US" sz="2400" u="sng" noProof="0" dirty="0" smtClean="0">
                <a:solidFill>
                  <a:srgbClr val="000000"/>
                </a:solidFill>
              </a:rPr>
              <a:t>Invention</a:t>
            </a:r>
            <a:r>
              <a:rPr lang="en-US" sz="2400" noProof="0" dirty="0" smtClean="0">
                <a:solidFill>
                  <a:srgbClr val="000000"/>
                </a:solidFill>
              </a:rPr>
              <a:t> = innovation, and </a:t>
            </a:r>
            <a:r>
              <a:rPr lang="en-US" sz="2400" u="sng" noProof="0" dirty="0" smtClean="0">
                <a:solidFill>
                  <a:srgbClr val="000000"/>
                </a:solidFill>
              </a:rPr>
              <a:t>imitation</a:t>
            </a:r>
            <a:r>
              <a:rPr lang="en-US" sz="2400" noProof="0" dirty="0" smtClean="0">
                <a:solidFill>
                  <a:srgbClr val="000000"/>
                </a:solidFill>
              </a:rPr>
              <a:t> ≠ innovation</a:t>
            </a:r>
          </a:p>
          <a:p>
            <a:pPr marL="538163" indent="-538163" algn="l">
              <a:buFont typeface="Arial" charset="0"/>
              <a:buAutoNum type="arabicPeriod"/>
            </a:pPr>
            <a:r>
              <a:rPr lang="en-US" sz="2400" noProof="0" dirty="0" smtClean="0">
                <a:solidFill>
                  <a:srgbClr val="000000"/>
                </a:solidFill>
              </a:rPr>
              <a:t>Only </a:t>
            </a:r>
            <a:r>
              <a:rPr lang="en-US" sz="2400" u="sng" noProof="0" dirty="0" smtClean="0">
                <a:solidFill>
                  <a:srgbClr val="000000"/>
                </a:solidFill>
              </a:rPr>
              <a:t>major</a:t>
            </a:r>
            <a:r>
              <a:rPr lang="en-US" sz="2400" noProof="0" dirty="0" smtClean="0">
                <a:solidFill>
                  <a:srgbClr val="000000"/>
                </a:solidFill>
              </a:rPr>
              <a:t> innovations are profitable (discoveries, patents)</a:t>
            </a:r>
          </a:p>
          <a:p>
            <a:pPr marL="538163" indent="-538163" algn="l">
              <a:buFont typeface="Arial" charset="0"/>
              <a:buAutoNum type="arabicPeriod"/>
            </a:pPr>
            <a:r>
              <a:rPr lang="en-US" sz="2400" noProof="0" dirty="0" smtClean="0">
                <a:solidFill>
                  <a:srgbClr val="000000"/>
                </a:solidFill>
              </a:rPr>
              <a:t>Innovation is the matter of managers, experts and </a:t>
            </a:r>
            <a:r>
              <a:rPr lang="en-US" sz="2400" u="sng" noProof="0" dirty="0" smtClean="0">
                <a:solidFill>
                  <a:srgbClr val="000000"/>
                </a:solidFill>
              </a:rPr>
              <a:t>R&amp;D</a:t>
            </a:r>
          </a:p>
          <a:p>
            <a:pPr marL="538163" indent="-538163" algn="l">
              <a:buFont typeface="Arial" charset="0"/>
              <a:buAutoNum type="arabicPeriod"/>
            </a:pPr>
            <a:r>
              <a:rPr lang="en-US" sz="2400" noProof="0" dirty="0" smtClean="0">
                <a:solidFill>
                  <a:srgbClr val="000000"/>
                </a:solidFill>
              </a:rPr>
              <a:t>Innovation relates only to </a:t>
            </a:r>
            <a:r>
              <a:rPr lang="en-US" sz="2400" u="sng" noProof="0" dirty="0" smtClean="0">
                <a:solidFill>
                  <a:srgbClr val="000000"/>
                </a:solidFill>
              </a:rPr>
              <a:t>new</a:t>
            </a:r>
            <a:r>
              <a:rPr lang="en-US" sz="2400" noProof="0" dirty="0" smtClean="0">
                <a:solidFill>
                  <a:srgbClr val="000000"/>
                </a:solidFill>
              </a:rPr>
              <a:t> products and technologies </a:t>
            </a:r>
          </a:p>
          <a:p>
            <a:pPr marL="538163" indent="-538163" algn="l">
              <a:buFont typeface="Arial" charset="0"/>
              <a:buAutoNum type="arabicPeriod"/>
            </a:pPr>
            <a:r>
              <a:rPr lang="en-US" sz="2400" noProof="0" dirty="0" smtClean="0">
                <a:solidFill>
                  <a:srgbClr val="000000"/>
                </a:solidFill>
              </a:rPr>
              <a:t>Innovation is </a:t>
            </a:r>
            <a:r>
              <a:rPr lang="en-US" sz="2400" u="sng" noProof="0" dirty="0" smtClean="0">
                <a:solidFill>
                  <a:srgbClr val="000000"/>
                </a:solidFill>
              </a:rPr>
              <a:t>chaos</a:t>
            </a:r>
            <a:r>
              <a:rPr lang="en-US" sz="2400" noProof="0" dirty="0" smtClean="0">
                <a:solidFill>
                  <a:srgbClr val="000000"/>
                </a:solidFill>
              </a:rPr>
              <a:t> (= lack of standards, best practice, plan)</a:t>
            </a:r>
          </a:p>
          <a:p>
            <a:pPr marL="538163" indent="-538163" algn="l">
              <a:buFont typeface="Arial" charset="0"/>
              <a:buAutoNum type="arabicPeriod"/>
            </a:pPr>
            <a:r>
              <a:rPr lang="en-US" sz="2400" noProof="0" dirty="0" smtClean="0">
                <a:solidFill>
                  <a:srgbClr val="000000"/>
                </a:solidFill>
              </a:rPr>
              <a:t>Innovation is matter of </a:t>
            </a:r>
            <a:r>
              <a:rPr lang="en-US" sz="2400" u="sng" noProof="0" dirty="0" smtClean="0">
                <a:solidFill>
                  <a:srgbClr val="000000"/>
                </a:solidFill>
              </a:rPr>
              <a:t>private</a:t>
            </a:r>
            <a:r>
              <a:rPr lang="en-US" sz="2400" noProof="0" dirty="0" smtClean="0">
                <a:solidFill>
                  <a:srgbClr val="000000"/>
                </a:solidFill>
              </a:rPr>
              <a:t>, not public sector</a:t>
            </a:r>
          </a:p>
          <a:p>
            <a:pPr marL="538163" indent="-538163" algn="l">
              <a:buFont typeface="Arial" charset="0"/>
              <a:buAutoNum type="arabicPeriod"/>
            </a:pPr>
            <a:r>
              <a:rPr lang="en-US" sz="2400" noProof="0" dirty="0" smtClean="0">
                <a:solidFill>
                  <a:srgbClr val="000000"/>
                </a:solidFill>
              </a:rPr>
              <a:t>All innovation</a:t>
            </a:r>
            <a:r>
              <a:rPr lang="hr-HR" sz="2400" noProof="0" dirty="0" smtClean="0">
                <a:solidFill>
                  <a:srgbClr val="000000"/>
                </a:solidFill>
              </a:rPr>
              <a:t>s</a:t>
            </a:r>
            <a:r>
              <a:rPr lang="en-US" sz="2400" noProof="0" dirty="0" smtClean="0">
                <a:solidFill>
                  <a:srgbClr val="000000"/>
                </a:solidFill>
              </a:rPr>
              <a:t> are </a:t>
            </a:r>
            <a:r>
              <a:rPr lang="en-US" sz="2400" u="sng" noProof="0" dirty="0" smtClean="0">
                <a:solidFill>
                  <a:srgbClr val="000000"/>
                </a:solidFill>
              </a:rPr>
              <a:t>positive</a:t>
            </a:r>
            <a:r>
              <a:rPr lang="en-US" sz="2400" noProof="0" dirty="0" smtClean="0">
                <a:solidFill>
                  <a:srgbClr val="000000"/>
                </a:solidFill>
              </a:rPr>
              <a:t>! </a:t>
            </a:r>
            <a:r>
              <a:rPr lang="en-US" sz="2400" u="sng" noProof="0" dirty="0" smtClean="0">
                <a:solidFill>
                  <a:srgbClr val="000000"/>
                </a:solidFill>
              </a:rPr>
              <a:t>Weakness</a:t>
            </a:r>
            <a:r>
              <a:rPr lang="en-US" sz="2400" noProof="0" dirty="0" smtClean="0">
                <a:solidFill>
                  <a:srgbClr val="000000"/>
                </a:solidFill>
              </a:rPr>
              <a:t> can’t be innovation?</a:t>
            </a:r>
          </a:p>
          <a:p>
            <a:pPr marL="538163" indent="-538163" algn="l">
              <a:buFont typeface="Arial" charset="0"/>
              <a:buAutoNum type="arabicPeriod"/>
            </a:pPr>
            <a:r>
              <a:rPr lang="en-US" sz="2400" noProof="0" dirty="0" smtClean="0">
                <a:solidFill>
                  <a:srgbClr val="000000"/>
                </a:solidFill>
              </a:rPr>
              <a:t>Every innovation strives for major changes and </a:t>
            </a:r>
            <a:r>
              <a:rPr lang="en-US" sz="2400" u="sng" noProof="0" dirty="0" smtClean="0">
                <a:solidFill>
                  <a:srgbClr val="000000"/>
                </a:solidFill>
              </a:rPr>
              <a:t>expenditures</a:t>
            </a:r>
          </a:p>
          <a:p>
            <a:pPr marL="538163" indent="-538163" algn="l">
              <a:buFont typeface="Arial" charset="0"/>
              <a:buAutoNum type="arabicPeriod"/>
            </a:pPr>
            <a:r>
              <a:rPr lang="en-US" sz="2400" noProof="0" dirty="0" smtClean="0">
                <a:solidFill>
                  <a:srgbClr val="000000"/>
                </a:solidFill>
              </a:rPr>
              <a:t>“We will not go </a:t>
            </a:r>
            <a:r>
              <a:rPr lang="en-US" sz="2400" u="sng" noProof="0" dirty="0" smtClean="0">
                <a:solidFill>
                  <a:srgbClr val="000000"/>
                </a:solidFill>
              </a:rPr>
              <a:t>Chapter 11 </a:t>
            </a:r>
            <a:r>
              <a:rPr lang="en-US" sz="2400" noProof="0" dirty="0" smtClean="0">
                <a:solidFill>
                  <a:srgbClr val="000000"/>
                </a:solidFill>
              </a:rPr>
              <a:t>without innovation!”</a:t>
            </a:r>
          </a:p>
          <a:p>
            <a:pPr marL="538163" indent="-538163" algn="l">
              <a:buFont typeface="Arial" charset="0"/>
              <a:buAutoNum type="arabicPeriod"/>
            </a:pPr>
            <a:r>
              <a:rPr lang="en-US" sz="2400" noProof="0" dirty="0" smtClean="0">
                <a:solidFill>
                  <a:srgbClr val="000000"/>
                </a:solidFill>
              </a:rPr>
              <a:t>Innovation management was </a:t>
            </a:r>
            <a:r>
              <a:rPr lang="en-US" sz="2400" u="sng" noProof="0" dirty="0" smtClean="0">
                <a:solidFill>
                  <a:srgbClr val="000000"/>
                </a:solidFill>
              </a:rPr>
              <a:t>made up </a:t>
            </a:r>
            <a:r>
              <a:rPr lang="en-US" sz="2400" noProof="0" dirty="0" smtClean="0">
                <a:solidFill>
                  <a:srgbClr val="000000"/>
                </a:solidFill>
              </a:rPr>
              <a:t>by consultancy firms</a:t>
            </a:r>
          </a:p>
          <a:p>
            <a:pPr marL="538163" indent="-538163" algn="l">
              <a:buFont typeface="Arial" charset="0"/>
              <a:buAutoNum type="arabicPeriod"/>
            </a:pPr>
            <a:r>
              <a:rPr lang="en-US" sz="2400" noProof="0" dirty="0" smtClean="0">
                <a:solidFill>
                  <a:srgbClr val="000000"/>
                </a:solidFill>
              </a:rPr>
              <a:t>Innovation management is </a:t>
            </a:r>
            <a:r>
              <a:rPr lang="en-US" sz="2400" u="sng" noProof="0" dirty="0" smtClean="0">
                <a:solidFill>
                  <a:srgbClr val="000000"/>
                </a:solidFill>
              </a:rPr>
              <a:t>bureaucracy </a:t>
            </a:r>
          </a:p>
          <a:p>
            <a:pPr marL="538163" indent="-538163" algn="l">
              <a:buFont typeface="Arial" charset="0"/>
              <a:buAutoNum type="arabicPeriod"/>
            </a:pPr>
            <a:r>
              <a:rPr lang="en-US" sz="2400" noProof="0" dirty="0" smtClean="0">
                <a:solidFill>
                  <a:srgbClr val="000000"/>
                </a:solidFill>
              </a:rPr>
              <a:t>Expertise is most important for innovation, not the “</a:t>
            </a:r>
            <a:r>
              <a:rPr lang="en-US" sz="2400" u="sng" noProof="0" dirty="0" smtClean="0">
                <a:solidFill>
                  <a:srgbClr val="000000"/>
                </a:solidFill>
              </a:rPr>
              <a:t>climate</a:t>
            </a:r>
            <a:r>
              <a:rPr lang="en-US" sz="2400" noProof="0" dirty="0" smtClean="0">
                <a:solidFill>
                  <a:srgbClr val="000000"/>
                </a:solidFill>
              </a:rPr>
              <a:t>”.</a:t>
            </a:r>
            <a:endParaRPr lang="en-US" sz="2400" noProof="0" dirty="0">
              <a:solidFill>
                <a:srgbClr val="0000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CEEeHA Budapest, 26-28.10.2012.</a:t>
            </a:r>
            <a:endParaRPr lang="en-US" dirty="0"/>
          </a:p>
        </p:txBody>
      </p:sp>
      <p:pic>
        <p:nvPicPr>
          <p:cNvPr id="8" name="Picture 2" descr="C:\Users\mmadjari\AppData\Local\Microsoft\Windows\Temporary Internet Files\Content.IE5\9BSE4LL9\MM90033664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0827" y="0"/>
            <a:ext cx="1033174" cy="785794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DA8457-11AF-4491-95F9-6B5B36072F88}" type="slidenum">
              <a:rPr lang="en-US" smtClean="0"/>
              <a:pPr>
                <a:defRPr/>
              </a:pPr>
              <a:t>5</a:t>
            </a:fld>
            <a:r>
              <a:rPr lang="hr-HR" dirty="0" smtClean="0"/>
              <a:t>/18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Mađarić</a:t>
            </a:r>
            <a:r>
              <a:rPr lang="en-US" dirty="0" smtClean="0"/>
              <a:t>: Innovation as prerequisite for </a:t>
            </a:r>
            <a:r>
              <a:rPr lang="en-US" dirty="0" smtClean="0"/>
              <a:t>eHealth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1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107950"/>
            <a:ext cx="6767513" cy="820738"/>
          </a:xfrm>
        </p:spPr>
        <p:txBody>
          <a:bodyPr anchor="t" anchorCtr="0"/>
          <a:lstStyle/>
          <a:p>
            <a:pPr marL="514350" indent="-514350" algn="l" eaLnBrk="1" hangingPunct="1">
              <a:lnSpc>
                <a:spcPct val="90000"/>
              </a:lnSpc>
              <a:defRPr/>
            </a:pPr>
            <a:r>
              <a:rPr lang="en-US" sz="3600" b="1" noProof="0" dirty="0" smtClean="0">
                <a:solidFill>
                  <a:srgbClr val="000000"/>
                </a:solidFill>
              </a:rPr>
              <a:t>Innovation and (e)Health</a:t>
            </a:r>
            <a:endParaRPr lang="en-US" sz="3600" b="1" noProof="0" dirty="0" smtClean="0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6513" y="889018"/>
            <a:ext cx="9144000" cy="5183188"/>
          </a:xfrm>
        </p:spPr>
        <p:txBody>
          <a:bodyPr/>
          <a:lstStyle/>
          <a:p>
            <a:pPr marL="538163" indent="-538163" algn="l">
              <a:buFont typeface="Arial" pitchFamily="34" charset="0"/>
              <a:buChar char="•"/>
            </a:pPr>
            <a:r>
              <a:rPr lang="en-US" sz="2800" noProof="0" dirty="0" smtClean="0">
                <a:solidFill>
                  <a:srgbClr val="000000"/>
                </a:solidFill>
              </a:rPr>
              <a:t>Innovation in public sector: </a:t>
            </a:r>
          </a:p>
          <a:p>
            <a:pPr marL="1281113" lvl="1" indent="-538163">
              <a:buFont typeface="Arial" pitchFamily="34" charset="0"/>
              <a:buChar char="•"/>
            </a:pPr>
            <a:r>
              <a:rPr lang="en-US" sz="2400" noProof="0" dirty="0" smtClean="0">
                <a:solidFill>
                  <a:srgbClr val="000000"/>
                </a:solidFill>
              </a:rPr>
              <a:t>Away from the myth that it is only for business </a:t>
            </a:r>
            <a:r>
              <a:rPr lang="en-US" sz="2400" noProof="0" dirty="0" smtClean="0">
                <a:solidFill>
                  <a:srgbClr val="000000"/>
                </a:solidFill>
              </a:rPr>
              <a:t>organisations</a:t>
            </a:r>
            <a:r>
              <a:rPr lang="en-US" sz="2400" noProof="0" dirty="0" smtClean="0">
                <a:solidFill>
                  <a:srgbClr val="000000"/>
                </a:solidFill>
              </a:rPr>
              <a:t>!</a:t>
            </a:r>
          </a:p>
          <a:p>
            <a:pPr marL="538163" indent="-538163" algn="l">
              <a:buFont typeface="Arial" pitchFamily="34" charset="0"/>
              <a:buChar char="•"/>
            </a:pPr>
            <a:r>
              <a:rPr lang="en-US" sz="2800" noProof="0" dirty="0" smtClean="0">
                <a:solidFill>
                  <a:srgbClr val="000000"/>
                </a:solidFill>
              </a:rPr>
              <a:t>Healthcare: </a:t>
            </a:r>
          </a:p>
          <a:p>
            <a:pPr marL="1281113" lvl="1" indent="-538163">
              <a:buFont typeface="Arial" pitchFamily="34" charset="0"/>
              <a:buChar char="•"/>
            </a:pPr>
            <a:r>
              <a:rPr lang="en-US" sz="2400" noProof="0" dirty="0" smtClean="0">
                <a:solidFill>
                  <a:srgbClr val="000000"/>
                </a:solidFill>
              </a:rPr>
              <a:t>immanently conservative mindset and structure</a:t>
            </a:r>
          </a:p>
          <a:p>
            <a:pPr marL="538163" indent="-538163" algn="l">
              <a:buFont typeface="Arial" pitchFamily="34" charset="0"/>
              <a:buChar char="•"/>
            </a:pPr>
            <a:r>
              <a:rPr lang="en-US" sz="2800" noProof="0" dirty="0" smtClean="0">
                <a:solidFill>
                  <a:srgbClr val="000000"/>
                </a:solidFill>
              </a:rPr>
              <a:t>eHealth</a:t>
            </a:r>
            <a:r>
              <a:rPr lang="en-US" sz="2800" noProof="0" dirty="0" smtClean="0">
                <a:solidFill>
                  <a:srgbClr val="000000"/>
                </a:solidFill>
              </a:rPr>
              <a:t>: </a:t>
            </a:r>
          </a:p>
          <a:p>
            <a:pPr marL="1281113" lvl="1" indent="-538163">
              <a:buFont typeface="Arial" pitchFamily="34" charset="0"/>
              <a:buChar char="•"/>
            </a:pPr>
            <a:r>
              <a:rPr lang="en-US" sz="2400" noProof="0" dirty="0" smtClean="0">
                <a:solidFill>
                  <a:srgbClr val="000000"/>
                </a:solidFill>
              </a:rPr>
              <a:t>major innovation area in healthcare (+ drugs, devices)</a:t>
            </a:r>
          </a:p>
          <a:p>
            <a:pPr marL="538163" indent="-538163" algn="l">
              <a:buFont typeface="Arial" pitchFamily="34" charset="0"/>
              <a:buChar char="•"/>
            </a:pPr>
            <a:r>
              <a:rPr lang="en-US" sz="2800" noProof="0" dirty="0" smtClean="0">
                <a:solidFill>
                  <a:srgbClr val="000000"/>
                </a:solidFill>
              </a:rPr>
              <a:t>Barriers for </a:t>
            </a:r>
            <a:r>
              <a:rPr lang="en-US" sz="2800" noProof="0" dirty="0" smtClean="0">
                <a:solidFill>
                  <a:srgbClr val="000000"/>
                </a:solidFill>
              </a:rPr>
              <a:t>eHealth</a:t>
            </a:r>
            <a:r>
              <a:rPr lang="en-US" sz="2800" noProof="0" dirty="0" smtClean="0">
                <a:solidFill>
                  <a:srgbClr val="000000"/>
                </a:solidFill>
              </a:rPr>
              <a:t> as innovation:</a:t>
            </a:r>
          </a:p>
          <a:p>
            <a:pPr marL="1281113" lvl="1" indent="-538163">
              <a:buFont typeface="Arial" pitchFamily="34" charset="0"/>
              <a:buChar char="•"/>
            </a:pPr>
            <a:r>
              <a:rPr lang="en-US" sz="2400" noProof="0" dirty="0" smtClean="0">
                <a:solidFill>
                  <a:srgbClr val="000000"/>
                </a:solidFill>
              </a:rPr>
              <a:t>“We are good enough also w/o computers!”</a:t>
            </a:r>
          </a:p>
          <a:p>
            <a:pPr marL="1281113" lvl="1" indent="-538163">
              <a:buFont typeface="Arial" pitchFamily="34" charset="0"/>
              <a:buChar char="•"/>
            </a:pPr>
            <a:r>
              <a:rPr lang="en-US" sz="2400" noProof="0" dirty="0" smtClean="0">
                <a:solidFill>
                  <a:srgbClr val="000000"/>
                </a:solidFill>
              </a:rPr>
              <a:t>“IT experts don’t understand medicine!”</a:t>
            </a:r>
          </a:p>
          <a:p>
            <a:pPr marL="1281113" lvl="1" indent="-538163">
              <a:buFont typeface="Arial" pitchFamily="34" charset="0"/>
              <a:buChar char="•"/>
            </a:pPr>
            <a:r>
              <a:rPr lang="en-US" sz="2400" noProof="0" dirty="0" smtClean="0">
                <a:solidFill>
                  <a:srgbClr val="000000"/>
                </a:solidFill>
              </a:rPr>
              <a:t>“We should heal patients and not deal with computers!”</a:t>
            </a:r>
          </a:p>
          <a:p>
            <a:pPr marL="1281113" lvl="1" indent="-538163">
              <a:buFont typeface="Arial" pitchFamily="34" charset="0"/>
              <a:buChar char="•"/>
            </a:pPr>
            <a:r>
              <a:rPr lang="en-US" sz="2400" noProof="0" dirty="0" smtClean="0">
                <a:solidFill>
                  <a:srgbClr val="000000"/>
                </a:solidFill>
              </a:rPr>
              <a:t>“Innovation = experiment (on patient?)”</a:t>
            </a:r>
            <a:endParaRPr lang="en-US" sz="2400" noProof="0" dirty="0" smtClean="0">
              <a:solidFill>
                <a:srgbClr val="0000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CEEeHA Budapest, 26-28.10.2012.</a:t>
            </a:r>
            <a:endParaRPr lang="en-US" dirty="0"/>
          </a:p>
        </p:txBody>
      </p:sp>
      <p:pic>
        <p:nvPicPr>
          <p:cNvPr id="8" name="Picture 2" descr="C:\Users\mmadjari\AppData\Local\Microsoft\Windows\Temporary Internet Files\Content.IE5\9BSE4LL9\MM90033664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0827" y="0"/>
            <a:ext cx="1033174" cy="785794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DA8457-11AF-4491-95F9-6B5B36072F88}" type="slidenum">
              <a:rPr lang="en-US" smtClean="0"/>
              <a:pPr>
                <a:defRPr/>
              </a:pPr>
              <a:t>6</a:t>
            </a:fld>
            <a:r>
              <a:rPr lang="hr-HR" dirty="0" smtClean="0"/>
              <a:t>/18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Mađarić</a:t>
            </a:r>
            <a:r>
              <a:rPr lang="en-US" dirty="0" smtClean="0"/>
              <a:t>: Innovation as prerequisite for </a:t>
            </a:r>
            <a:r>
              <a:rPr lang="en-US" dirty="0" smtClean="0"/>
              <a:t>eHealth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1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1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6255" y="179370"/>
            <a:ext cx="6767513" cy="820738"/>
          </a:xfrm>
        </p:spPr>
        <p:txBody>
          <a:bodyPr anchor="t" anchorCtr="0"/>
          <a:lstStyle/>
          <a:p>
            <a:pPr marL="514350" indent="-514350" algn="l" eaLnBrk="1" hangingPunct="1">
              <a:lnSpc>
                <a:spcPct val="90000"/>
              </a:lnSpc>
              <a:defRPr/>
            </a:pPr>
            <a:r>
              <a:rPr lang="en-US" sz="3200" b="1" noProof="0" dirty="0" smtClean="0">
                <a:solidFill>
                  <a:srgbClr val="000000"/>
                </a:solidFill>
              </a:rPr>
              <a:t>Last myth depicted in cartoon!</a:t>
            </a:r>
            <a:endParaRPr lang="en-US" sz="3200" b="1" noProof="0" dirty="0" smtClean="0">
              <a:solidFill>
                <a:srgbClr val="0000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CEEeHA Budapest, 26-28.10.2012.</a:t>
            </a:r>
            <a:endParaRPr lang="en-US" dirty="0"/>
          </a:p>
        </p:txBody>
      </p:sp>
      <p:pic>
        <p:nvPicPr>
          <p:cNvPr id="1026" name="Picture 2" descr="D:\Radna mapa\Humor\Patients doctors na computers carto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333" y="1338255"/>
            <a:ext cx="8847815" cy="4162447"/>
          </a:xfrm>
          <a:prstGeom prst="rect">
            <a:avLst/>
          </a:prstGeom>
          <a:noFill/>
        </p:spPr>
      </p:pic>
      <p:pic>
        <p:nvPicPr>
          <p:cNvPr id="2050" name="Picture 2" descr="C:\Users\mmadjari\AppData\Local\Microsoft\Windows\Temporary Internet Files\Content.IE5\9BSE4LL9\MM90033664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0827" y="0"/>
            <a:ext cx="1033174" cy="785794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DA8457-11AF-4491-95F9-6B5B36072F88}" type="slidenum">
              <a:rPr lang="en-US" smtClean="0"/>
              <a:pPr>
                <a:defRPr/>
              </a:pPr>
              <a:t>7</a:t>
            </a:fld>
            <a:r>
              <a:rPr lang="hr-HR" dirty="0" smtClean="0"/>
              <a:t>/18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Mađarić</a:t>
            </a:r>
            <a:r>
              <a:rPr lang="en-US" dirty="0" smtClean="0"/>
              <a:t>: Innovation as prerequisite for </a:t>
            </a:r>
            <a:r>
              <a:rPr lang="en-US" dirty="0" smtClean="0"/>
              <a:t>eHealth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107950"/>
            <a:ext cx="7143769" cy="820738"/>
          </a:xfrm>
        </p:spPr>
        <p:txBody>
          <a:bodyPr anchor="t" anchorCtr="0"/>
          <a:lstStyle/>
          <a:p>
            <a:pPr algn="l" eaLnBrk="1" hangingPunct="1">
              <a:defRPr/>
            </a:pPr>
            <a:r>
              <a:rPr lang="en-US" sz="3600" b="1" noProof="0" dirty="0" smtClean="0">
                <a:solidFill>
                  <a:srgbClr val="000000"/>
                </a:solidFill>
              </a:rPr>
              <a:t>Controversy and prerequisite:</a:t>
            </a:r>
            <a:endParaRPr lang="en-US" sz="3600" b="1" noProof="0" dirty="0" smtClean="0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71406" y="1142984"/>
            <a:ext cx="9001156" cy="3540114"/>
          </a:xfrm>
        </p:spPr>
        <p:txBody>
          <a:bodyPr/>
          <a:lstStyle/>
          <a:p>
            <a:pPr algn="l"/>
            <a:r>
              <a:rPr lang="en-US" sz="2800" b="1" noProof="0" dirty="0" smtClean="0">
                <a:solidFill>
                  <a:srgbClr val="000000"/>
                </a:solidFill>
              </a:rPr>
              <a:t>Controversy of </a:t>
            </a:r>
            <a:r>
              <a:rPr lang="en-US" sz="2800" b="1" noProof="0" dirty="0" smtClean="0">
                <a:solidFill>
                  <a:srgbClr val="000000"/>
                </a:solidFill>
              </a:rPr>
              <a:t>eHealth</a:t>
            </a:r>
            <a:r>
              <a:rPr lang="en-US" sz="2800" b="1" noProof="0" dirty="0" smtClean="0">
                <a:solidFill>
                  <a:srgbClr val="000000"/>
                </a:solidFill>
              </a:rPr>
              <a:t> as an innovation in healthcare:</a:t>
            </a:r>
          </a:p>
          <a:p>
            <a:pPr marL="514350" lvl="0" indent="-514350" algn="l" eaLnBrk="1" hangingPunct="1">
              <a:lnSpc>
                <a:spcPct val="90000"/>
              </a:lnSpc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400" b="1" noProof="0" dirty="0" smtClean="0">
                <a:solidFill>
                  <a:srgbClr val="000000"/>
                </a:solidFill>
              </a:rPr>
              <a:t>innovation has to be accepted for </a:t>
            </a:r>
            <a:r>
              <a:rPr lang="en-US" sz="2400" b="1" noProof="0" dirty="0" smtClean="0">
                <a:solidFill>
                  <a:srgbClr val="000000"/>
                </a:solidFill>
              </a:rPr>
              <a:t>eHealth</a:t>
            </a:r>
            <a:r>
              <a:rPr lang="en-US" sz="2400" b="1" noProof="0" dirty="0" smtClean="0">
                <a:solidFill>
                  <a:srgbClr val="000000"/>
                </a:solidFill>
              </a:rPr>
              <a:t> implementation</a:t>
            </a:r>
          </a:p>
          <a:p>
            <a:pPr marL="514350" indent="-514350" algn="l" eaLnBrk="1" hangingPunct="1">
              <a:lnSpc>
                <a:spcPct val="90000"/>
              </a:lnSpc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400" b="1" noProof="0" dirty="0" smtClean="0">
                <a:solidFill>
                  <a:srgbClr val="000000"/>
                </a:solidFill>
              </a:rPr>
              <a:t>eHealth</a:t>
            </a:r>
            <a:r>
              <a:rPr lang="en-US" sz="2400" b="1" noProof="0" dirty="0" smtClean="0">
                <a:solidFill>
                  <a:srgbClr val="000000"/>
                </a:solidFill>
              </a:rPr>
              <a:t> is bringing innovation in health services ;-)</a:t>
            </a:r>
          </a:p>
          <a:p>
            <a:pPr marL="514350" indent="-514350" algn="l" eaLnBrk="1" hangingPunct="1">
              <a:lnSpc>
                <a:spcPct val="90000"/>
              </a:lnSpc>
              <a:buClrTx/>
              <a:buSzPct val="100000"/>
              <a:defRPr/>
            </a:pPr>
            <a:r>
              <a:rPr lang="en-US" sz="2800" b="1" noProof="0" dirty="0" smtClean="0">
                <a:solidFill>
                  <a:srgbClr val="000000"/>
                </a:solidFill>
              </a:rPr>
              <a:t>Relation of innovation and </a:t>
            </a:r>
            <a:r>
              <a:rPr lang="en-US" sz="2800" b="1" noProof="0" dirty="0" smtClean="0">
                <a:solidFill>
                  <a:srgbClr val="000000"/>
                </a:solidFill>
              </a:rPr>
              <a:t>eHealth</a:t>
            </a:r>
            <a:r>
              <a:rPr lang="en-US" sz="2800" b="1" noProof="0" dirty="0" smtClean="0">
                <a:solidFill>
                  <a:srgbClr val="000000"/>
                </a:solidFill>
              </a:rPr>
              <a:t>:</a:t>
            </a:r>
          </a:p>
          <a:p>
            <a:pPr marL="514350" indent="-514350" algn="l" eaLnBrk="1" hangingPunct="1">
              <a:lnSpc>
                <a:spcPct val="90000"/>
              </a:lnSpc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400" b="1" noProof="0" dirty="0" smtClean="0">
                <a:solidFill>
                  <a:srgbClr val="000000"/>
                </a:solidFill>
              </a:rPr>
              <a:t>Readiness for </a:t>
            </a:r>
            <a:r>
              <a:rPr lang="en-US" sz="2400" b="1" noProof="0" dirty="0" smtClean="0">
                <a:solidFill>
                  <a:srgbClr val="000000"/>
                </a:solidFill>
              </a:rPr>
              <a:t>eHealth</a:t>
            </a:r>
            <a:r>
              <a:rPr lang="en-US" sz="2400" b="1" noProof="0" dirty="0" smtClean="0">
                <a:solidFill>
                  <a:srgbClr val="000000"/>
                </a:solidFill>
              </a:rPr>
              <a:t> implementation = readiness for innovation!</a:t>
            </a:r>
          </a:p>
          <a:p>
            <a:pPr marL="514350" indent="-514350" algn="l" eaLnBrk="1" hangingPunct="1">
              <a:lnSpc>
                <a:spcPct val="90000"/>
              </a:lnSpc>
              <a:buClrTx/>
              <a:buSzPct val="100000"/>
              <a:buFont typeface="Arial" pitchFamily="34" charset="0"/>
              <a:buChar char="•"/>
              <a:defRPr/>
            </a:pPr>
            <a:r>
              <a:rPr lang="en-US" sz="2400" b="1" noProof="0" dirty="0" smtClean="0">
                <a:solidFill>
                  <a:srgbClr val="000000"/>
                </a:solidFill>
              </a:rPr>
              <a:t>Recall following myths:</a:t>
            </a:r>
          </a:p>
          <a:p>
            <a:pPr marL="1257300" lvl="1" indent="-514350" eaLnBrk="1" hangingPunct="1"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pPr>
            <a:r>
              <a:rPr lang="en-US" sz="2000" b="1" noProof="0" dirty="0" smtClean="0">
                <a:solidFill>
                  <a:srgbClr val="000000"/>
                </a:solidFill>
              </a:rPr>
              <a:t>nr.  6&amp;9: “Hospitals are partially on the market, w/o innovation they lag behind!”</a:t>
            </a:r>
          </a:p>
          <a:p>
            <a:pPr marL="1257300" lvl="1" indent="-514350" eaLnBrk="1" hangingPunct="1"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pPr>
            <a:r>
              <a:rPr lang="en-US" sz="2000" b="1" noProof="0" dirty="0" smtClean="0">
                <a:solidFill>
                  <a:srgbClr val="000000"/>
                </a:solidFill>
              </a:rPr>
              <a:t>nr. 12: “Promote innovation climate in your institution!” (“good guys”)</a:t>
            </a:r>
          </a:p>
          <a:p>
            <a:pPr marL="1257300" lvl="1" indent="-514350" eaLnBrk="1" hangingPunct="1">
              <a:lnSpc>
                <a:spcPct val="90000"/>
              </a:lnSpc>
              <a:buSzPct val="100000"/>
              <a:buFont typeface="Arial" pitchFamily="34" charset="0"/>
              <a:buChar char="•"/>
              <a:defRPr/>
            </a:pPr>
            <a:r>
              <a:rPr lang="en-US" sz="2000" b="1" noProof="0" dirty="0" smtClean="0">
                <a:solidFill>
                  <a:srgbClr val="000000"/>
                </a:solidFill>
              </a:rPr>
              <a:t>nr. 10: “Is innovation management needed?” YES! </a:t>
            </a:r>
            <a:endParaRPr lang="en-US" sz="2000" b="1" noProof="0" dirty="0" smtClean="0">
              <a:solidFill>
                <a:srgbClr val="0000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CEEeHA Budapest, 26-28.10.2012.</a:t>
            </a:r>
            <a:endParaRPr lang="en-US" dirty="0"/>
          </a:p>
        </p:txBody>
      </p:sp>
      <p:pic>
        <p:nvPicPr>
          <p:cNvPr id="4098" name="Picture 2" descr="C:\Users\mmadjari\AppData\Local\Microsoft\Windows\Temporary Internet Files\Content.IE5\Y7HG0OU4\MC90007880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-24"/>
            <a:ext cx="1785950" cy="1145384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DA8457-11AF-4491-95F9-6B5B36072F88}" type="slidenum">
              <a:rPr lang="en-US" smtClean="0"/>
              <a:pPr>
                <a:defRPr/>
              </a:pPr>
              <a:t>8</a:t>
            </a:fld>
            <a:r>
              <a:rPr lang="hr-HR" dirty="0" smtClean="0"/>
              <a:t>/18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Mađarić</a:t>
            </a:r>
            <a:r>
              <a:rPr lang="en-US" dirty="0" smtClean="0"/>
              <a:t>: Innovation as prerequisite for </a:t>
            </a:r>
            <a:r>
              <a:rPr lang="en-US" dirty="0" smtClean="0"/>
              <a:t>eHealth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107950"/>
            <a:ext cx="7143769" cy="820738"/>
          </a:xfrm>
        </p:spPr>
        <p:txBody>
          <a:bodyPr anchor="t" anchorCtr="0"/>
          <a:lstStyle/>
          <a:p>
            <a:pPr algn="l" eaLnBrk="1" hangingPunct="1">
              <a:defRPr/>
            </a:pPr>
            <a:r>
              <a:rPr lang="en-US" sz="32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Innovation stories about innovation specific in (e)Health:</a:t>
            </a:r>
            <a:br>
              <a:rPr lang="en-US" sz="3200" b="1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endParaRPr lang="en-US" sz="3200" b="1" noProof="0" dirty="0" smtClean="0">
              <a:solidFill>
                <a:srgbClr val="0000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sr-Latn-CS" smtClean="0"/>
              <a:t>CEEeHA Budapest, 26-28.10.2012.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sz="quarter" idx="1"/>
          </p:nvPr>
        </p:nvSpPr>
        <p:spPr>
          <a:xfrm>
            <a:off x="142876" y="1500174"/>
            <a:ext cx="8858280" cy="1752600"/>
          </a:xfrm>
        </p:spPr>
        <p:txBody>
          <a:bodyPr/>
          <a:lstStyle/>
          <a:p>
            <a:pPr marL="273050" indent="-273050" algn="l">
              <a:buFont typeface="Arial" pitchFamily="34" charset="0"/>
              <a:buChar char="•"/>
            </a:pPr>
            <a:r>
              <a:rPr lang="en-US" sz="2800" b="1" noProof="0" dirty="0" smtClean="0">
                <a:solidFill>
                  <a:srgbClr val="000000"/>
                </a:solidFill>
              </a:rPr>
              <a:t>“Canaries in the SW mine”: TQM of clinical SW by FDA:</a:t>
            </a:r>
          </a:p>
          <a:p>
            <a:pPr marL="1016000" lvl="1" indent="-273050">
              <a:buFont typeface="Arial" pitchFamily="34" charset="0"/>
              <a:buChar char="•"/>
            </a:pPr>
            <a:r>
              <a:rPr lang="en-US" sz="2400" b="1" noProof="0" dirty="0" smtClean="0">
                <a:solidFill>
                  <a:srgbClr val="000000"/>
                </a:solidFill>
              </a:rPr>
              <a:t>Clinical SW = Medical Device (Croatia: #RIS!?)</a:t>
            </a:r>
          </a:p>
          <a:p>
            <a:pPr marL="1016000" lvl="1" indent="-273050">
              <a:buFont typeface="Arial" pitchFamily="34" charset="0"/>
              <a:buChar char="•"/>
            </a:pPr>
            <a:r>
              <a:rPr lang="en-US" sz="2400" b="1" noProof="0" dirty="0" smtClean="0">
                <a:solidFill>
                  <a:srgbClr val="000000"/>
                </a:solidFill>
              </a:rPr>
              <a:t>TQM loop: malfunctioning </a:t>
            </a:r>
            <a:r>
              <a:rPr lang="en-US" sz="2400" b="1" noProof="0" dirty="0" smtClean="0">
                <a:solidFill>
                  <a:srgbClr val="000000"/>
                </a:solidFill>
                <a:sym typeface="Wingdings" pitchFamily="2" charset="2"/>
              </a:rPr>
              <a:t> FDA </a:t>
            </a:r>
          </a:p>
          <a:p>
            <a:pPr marL="1016000" lvl="1" indent="-273050">
              <a:buFont typeface="Arial" pitchFamily="34" charset="0"/>
              <a:buChar char="•"/>
            </a:pPr>
            <a:r>
              <a:rPr lang="en-US" sz="2400" b="1" noProof="0" dirty="0" smtClean="0">
                <a:solidFill>
                  <a:srgbClr val="000000"/>
                </a:solidFill>
                <a:sym typeface="Wingdings" pitchFamily="2" charset="2"/>
              </a:rPr>
              <a:t>FDA  Certified SW manufacturer</a:t>
            </a:r>
          </a:p>
          <a:p>
            <a:pPr marL="1016000" lvl="1" indent="-273050">
              <a:buFont typeface="Arial" pitchFamily="34" charset="0"/>
              <a:buChar char="•"/>
            </a:pPr>
            <a:r>
              <a:rPr lang="en-US" sz="2400" b="1" noProof="0" dirty="0" smtClean="0">
                <a:solidFill>
                  <a:srgbClr val="000000"/>
                </a:solidFill>
                <a:sym typeface="Wingdings" pitchFamily="2" charset="2"/>
              </a:rPr>
              <a:t>No usual lousy excuses (“Works as designed!”)</a:t>
            </a:r>
          </a:p>
          <a:p>
            <a:pPr marL="1016000" lvl="1" indent="-273050">
              <a:buFont typeface="Arial" pitchFamily="34" charset="0"/>
              <a:buChar char="•"/>
            </a:pPr>
            <a:r>
              <a:rPr lang="en-US" sz="2400" b="1" noProof="0" dirty="0" smtClean="0">
                <a:solidFill>
                  <a:srgbClr val="000000"/>
                </a:solidFill>
                <a:sym typeface="Wingdings" pitchFamily="2" charset="2"/>
              </a:rPr>
              <a:t> quick and strong feedback loop!</a:t>
            </a:r>
            <a:endParaRPr lang="en-US" sz="2400" b="1" noProof="0" dirty="0" smtClean="0">
              <a:solidFill>
                <a:srgbClr val="000000"/>
              </a:solidFill>
            </a:endParaRPr>
          </a:p>
          <a:p>
            <a:pPr marL="273050" indent="-273050" algn="l">
              <a:buFont typeface="Arial" pitchFamily="34" charset="0"/>
              <a:buChar char="•"/>
            </a:pPr>
            <a:r>
              <a:rPr lang="en-US" sz="2800" b="1" noProof="0" dirty="0" smtClean="0">
                <a:solidFill>
                  <a:srgbClr val="000000"/>
                </a:solidFill>
              </a:rPr>
              <a:t>From weakness to opportunity: </a:t>
            </a:r>
          </a:p>
          <a:p>
            <a:pPr marL="1016000" lvl="1" indent="-273050">
              <a:buFont typeface="Arial" pitchFamily="34" charset="0"/>
              <a:buChar char="•"/>
            </a:pPr>
            <a:r>
              <a:rPr lang="en-US" sz="2400" b="1" noProof="0" dirty="0" smtClean="0">
                <a:solidFill>
                  <a:srgbClr val="000000"/>
                </a:solidFill>
              </a:rPr>
              <a:t>post-it vs. </a:t>
            </a:r>
            <a:r>
              <a:rPr lang="en-US" sz="2400" b="1" noProof="0" dirty="0" smtClean="0">
                <a:solidFill>
                  <a:srgbClr val="000000"/>
                </a:solidFill>
              </a:rPr>
              <a:t>Cladribine</a:t>
            </a:r>
            <a:endParaRPr lang="en-US" sz="2400" b="1" noProof="0" dirty="0" smtClean="0">
              <a:solidFill>
                <a:srgbClr val="000000"/>
              </a:solidFill>
            </a:endParaRPr>
          </a:p>
          <a:p>
            <a:pPr marL="273050" indent="-273050" algn="l">
              <a:buFont typeface="Arial" pitchFamily="34" charset="0"/>
              <a:buChar char="•"/>
            </a:pPr>
            <a:r>
              <a:rPr lang="en-US" sz="2800" b="1" noProof="0" dirty="0" smtClean="0">
                <a:solidFill>
                  <a:srgbClr val="000000"/>
                </a:solidFill>
              </a:rPr>
              <a:t>SRM: Cleveland Clinic Innovation Center </a:t>
            </a:r>
            <a:r>
              <a:rPr lang="en-US" sz="2800" b="1" noProof="0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</a:p>
          <a:p>
            <a:pPr marL="273050" indent="-273050" algn="l">
              <a:buFont typeface="Arial" pitchFamily="34" charset="0"/>
              <a:buChar char="•"/>
            </a:pPr>
            <a:r>
              <a:rPr lang="en-US" sz="2800" b="1" noProof="0" dirty="0" smtClean="0">
                <a:solidFill>
                  <a:srgbClr val="000000"/>
                </a:solidFill>
                <a:sym typeface="Wingdings" pitchFamily="2" charset="2"/>
              </a:rPr>
              <a:t>KBC Zagreb: collecting useful ideas </a:t>
            </a:r>
            <a:endParaRPr lang="en-US" sz="2800" b="1" noProof="0" dirty="0" smtClean="0">
              <a:solidFill>
                <a:srgbClr val="000000"/>
              </a:solidFill>
            </a:endParaRPr>
          </a:p>
          <a:p>
            <a:pPr algn="l"/>
            <a:endParaRPr lang="en-US" sz="2000" noProof="0" dirty="0">
              <a:solidFill>
                <a:srgbClr val="000000"/>
              </a:solidFill>
            </a:endParaRPr>
          </a:p>
        </p:txBody>
      </p:sp>
      <p:pic>
        <p:nvPicPr>
          <p:cNvPr id="5123" name="Picture 3" descr="C:\Users\mmadjari\AppData\Local\Microsoft\Windows\Temporary Internet Files\Content.IE5\ETY0LVLV\MC90028094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5652" y="0"/>
            <a:ext cx="1628347" cy="1643050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DA8457-11AF-4491-95F9-6B5B36072F88}" type="slidenum">
              <a:rPr lang="en-US" smtClean="0"/>
              <a:pPr>
                <a:defRPr/>
              </a:pPr>
              <a:t>9</a:t>
            </a:fld>
            <a:r>
              <a:rPr lang="hr-HR" dirty="0" smtClean="0"/>
              <a:t>/18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Mađarić</a:t>
            </a:r>
            <a:r>
              <a:rPr lang="en-US" dirty="0" smtClean="0"/>
              <a:t>: Innovation as prerequisite for </a:t>
            </a:r>
            <a:r>
              <a:rPr lang="en-US" dirty="0" smtClean="0"/>
              <a:t>eHealth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9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FF0066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9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FF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10754</TotalTime>
  <Words>1103</Words>
  <Application>Microsoft Office PowerPoint</Application>
  <PresentationFormat>On-screen Show (4:3)</PresentationFormat>
  <Paragraphs>216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Ocean</vt:lpstr>
      <vt:lpstr>2nd CEE e-Health Academy (CEEeHA)  Innovation as prerequisite for eHealth</vt:lpstr>
      <vt:lpstr>Contents:</vt:lpstr>
      <vt:lpstr>Innovation definitions</vt:lpstr>
      <vt:lpstr>Quick audience survey</vt:lpstr>
      <vt:lpstr>12 myths about innovation</vt:lpstr>
      <vt:lpstr>Innovation and (e)Health</vt:lpstr>
      <vt:lpstr>Last myth depicted in cartoon!</vt:lpstr>
      <vt:lpstr>Controversy and prerequisite:</vt:lpstr>
      <vt:lpstr>Innovation stories about innovation specific in (e)Health: </vt:lpstr>
      <vt:lpstr>Cleveland Clinic Innovation Center (CCI) </vt:lpstr>
      <vt:lpstr>Cleveland Clinic Innovation Center  </vt:lpstr>
      <vt:lpstr>Proposals for innovative cost cutting: </vt:lpstr>
      <vt:lpstr>eHealth innovative advances in Croatia:  </vt:lpstr>
      <vt:lpstr>Clinical guidelines</vt:lpstr>
      <vt:lpstr>e-Waiting list in Croatia</vt:lpstr>
      <vt:lpstr>Conclusions: </vt:lpstr>
      <vt:lpstr>Innovation on every corner:</vt:lpstr>
      <vt:lpstr>Tnx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“Sigurna djeca”  prijedlog projekta za MZSS</dc:title>
  <dc:creator>Miroslav Madjaric</dc:creator>
  <cp:lastModifiedBy>mmadjari</cp:lastModifiedBy>
  <cp:revision>103</cp:revision>
  <dcterms:created xsi:type="dcterms:W3CDTF">2011-01-22T12:07:22Z</dcterms:created>
  <dcterms:modified xsi:type="dcterms:W3CDTF">2012-11-04T19:40:42Z</dcterms:modified>
</cp:coreProperties>
</file>