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9" r:id="rId12"/>
    <p:sldId id="271" r:id="rId13"/>
    <p:sldId id="266" r:id="rId14"/>
    <p:sldId id="267" r:id="rId15"/>
    <p:sldId id="268" r:id="rId16"/>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21" autoAdjust="0"/>
  </p:normalViewPr>
  <p:slideViewPr>
    <p:cSldViewPr>
      <p:cViewPr varScale="1">
        <p:scale>
          <a:sx n="73" d="100"/>
          <a:sy n="73" d="100"/>
        </p:scale>
        <p:origin x="-12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F931B-273F-4E14-9322-B7E0F3FDD96D}" type="datetimeFigureOut">
              <a:rPr lang="hr-HR" smtClean="0"/>
              <a:pPr/>
              <a:t>23.3.2014.</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FF59E7-836C-49BE-8ACC-A2ED042E4225}" type="slidenum">
              <a:rPr lang="hr-HR" smtClean="0"/>
              <a:pPr/>
              <a:t>‹#›</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C7FF59E7-836C-49BE-8ACC-A2ED042E4225}" type="slidenum">
              <a:rPr lang="hr-HR" smtClean="0"/>
              <a:pPr/>
              <a:t>1</a:t>
            </a:fld>
            <a:endParaRPr lang="hr-H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C7FF59E7-836C-49BE-8ACC-A2ED042E4225}" type="slidenum">
              <a:rPr lang="hr-HR" smtClean="0"/>
              <a:pPr/>
              <a:t>4</a:t>
            </a:fld>
            <a:endParaRPr lang="hr-H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C7FF59E7-836C-49BE-8ACC-A2ED042E4225}" type="slidenum">
              <a:rPr lang="hr-HR" smtClean="0"/>
              <a:pPr/>
              <a:t>5</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5611CC5-8DA5-480B-B02B-652D187A155B}" type="datetimeFigureOut">
              <a:rPr lang="hr-HR" smtClean="0"/>
              <a:pPr/>
              <a:t>23.3.2014.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8D090C8-ED08-4954-BF01-9BEC400B9614}" type="slidenum">
              <a:rPr lang="hr-HR" smtClean="0"/>
              <a:pPr/>
              <a:t>‹#›</a:t>
            </a:fld>
            <a:endParaRPr lang="hr-H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611CC5-8DA5-480B-B02B-652D187A155B}" type="datetimeFigureOut">
              <a:rPr lang="hr-HR" smtClean="0"/>
              <a:pPr/>
              <a:t>23.3.2014.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8D090C8-ED08-4954-BF01-9BEC400B9614}"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611CC5-8DA5-480B-B02B-652D187A155B}" type="datetimeFigureOut">
              <a:rPr lang="hr-HR" smtClean="0"/>
              <a:pPr/>
              <a:t>23.3.2014.</a:t>
            </a:fld>
            <a:endParaRPr lang="hr-HR"/>
          </a:p>
        </p:txBody>
      </p:sp>
      <p:sp>
        <p:nvSpPr>
          <p:cNvPr id="5" name="Footer Placeholder 4"/>
          <p:cNvSpPr>
            <a:spLocks noGrp="1"/>
          </p:cNvSpPr>
          <p:nvPr>
            <p:ph type="ftr" sz="quarter" idx="11"/>
          </p:nvPr>
        </p:nvSpPr>
        <p:spPr>
          <a:xfrm>
            <a:off x="2640597" y="6377459"/>
            <a:ext cx="3836404" cy="365125"/>
          </a:xfrm>
        </p:spPr>
        <p:txBody>
          <a:bodyPr/>
          <a:lstStyle/>
          <a:p>
            <a:endParaRPr lang="hr-HR"/>
          </a:p>
        </p:txBody>
      </p:sp>
      <p:sp>
        <p:nvSpPr>
          <p:cNvPr id="6" name="Slide Number Placeholder 5"/>
          <p:cNvSpPr>
            <a:spLocks noGrp="1"/>
          </p:cNvSpPr>
          <p:nvPr>
            <p:ph type="sldNum" sz="quarter" idx="12"/>
          </p:nvPr>
        </p:nvSpPr>
        <p:spPr/>
        <p:txBody>
          <a:bodyPr/>
          <a:lstStyle/>
          <a:p>
            <a:fld id="{18D090C8-ED08-4954-BF01-9BEC400B9614}"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611CC5-8DA5-480B-B02B-652D187A155B}" type="datetimeFigureOut">
              <a:rPr lang="hr-HR" smtClean="0"/>
              <a:pPr/>
              <a:t>23.3.2014.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8D090C8-ED08-4954-BF01-9BEC400B9614}"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5611CC5-8DA5-480B-B02B-652D187A155B}" type="datetimeFigureOut">
              <a:rPr lang="hr-HR" smtClean="0"/>
              <a:pPr/>
              <a:t>23.3.2014.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8D090C8-ED08-4954-BF01-9BEC400B9614}"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611CC5-8DA5-480B-B02B-652D187A155B}" type="datetimeFigureOut">
              <a:rPr lang="hr-HR" smtClean="0"/>
              <a:pPr/>
              <a:t>23.3.2014.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8D090C8-ED08-4954-BF01-9BEC400B9614}"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5611CC5-8DA5-480B-B02B-652D187A155B}" type="datetimeFigureOut">
              <a:rPr lang="hr-HR" smtClean="0"/>
              <a:pPr/>
              <a:t>23.3.2014.</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18D090C8-ED08-4954-BF01-9BEC400B9614}"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611CC5-8DA5-480B-B02B-652D187A155B}" type="datetimeFigureOut">
              <a:rPr lang="hr-HR" smtClean="0"/>
              <a:pPr/>
              <a:t>23.3.2014.</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18D090C8-ED08-4954-BF01-9BEC400B9614}"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611CC5-8DA5-480B-B02B-652D187A155B}" type="datetimeFigureOut">
              <a:rPr lang="hr-HR" smtClean="0"/>
              <a:pPr/>
              <a:t>23.3.2014.</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18D090C8-ED08-4954-BF01-9BEC400B9614}"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611CC5-8DA5-480B-B02B-652D187A155B}" type="datetimeFigureOut">
              <a:rPr lang="hr-HR" smtClean="0"/>
              <a:pPr/>
              <a:t>23.3.2014.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8D090C8-ED08-4954-BF01-9BEC400B9614}" type="slidenum">
              <a:rPr lang="hr-HR" smtClean="0"/>
              <a:pPr/>
              <a:t>‹#›</a:t>
            </a:fld>
            <a:endParaRPr lang="hr-H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5611CC5-8DA5-480B-B02B-652D187A155B}" type="datetimeFigureOut">
              <a:rPr lang="hr-HR" smtClean="0"/>
              <a:pPr/>
              <a:t>23.3.2014.</a:t>
            </a:fld>
            <a:endParaRPr lang="hr-H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hr-HR"/>
          </a:p>
        </p:txBody>
      </p:sp>
      <p:sp>
        <p:nvSpPr>
          <p:cNvPr id="7" name="Slide Number Placeholder 6"/>
          <p:cNvSpPr>
            <a:spLocks noGrp="1"/>
          </p:cNvSpPr>
          <p:nvPr>
            <p:ph type="sldNum" sz="quarter" idx="12"/>
          </p:nvPr>
        </p:nvSpPr>
        <p:spPr>
          <a:xfrm>
            <a:off x="8339328" y="1170432"/>
            <a:ext cx="733864" cy="201168"/>
          </a:xfrm>
        </p:spPr>
        <p:txBody>
          <a:bodyPr/>
          <a:lstStyle/>
          <a:p>
            <a:fld id="{18D090C8-ED08-4954-BF01-9BEC400B9614}"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5611CC5-8DA5-480B-B02B-652D187A155B}" type="datetimeFigureOut">
              <a:rPr lang="hr-HR" smtClean="0"/>
              <a:pPr/>
              <a:t>23.3.2014.</a:t>
            </a:fld>
            <a:endParaRPr lang="hr-H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hr-H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8D090C8-ED08-4954-BF01-9BEC400B9614}"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3356992"/>
            <a:ext cx="8077200" cy="1673352"/>
          </a:xfrm>
        </p:spPr>
        <p:txBody>
          <a:bodyPr>
            <a:normAutofit fontScale="90000"/>
          </a:bodyPr>
          <a:lstStyle/>
          <a:p>
            <a:r>
              <a:rPr lang="hr-HR" dirty="0" smtClean="0"/>
              <a:t> </a:t>
            </a:r>
            <a:r>
              <a:rPr lang="hr-HR" sz="4400" dirty="0" smtClean="0"/>
              <a:t>VIDEOCONFERENCE IN NATIONAL LAW AND EU REGULATIONS</a:t>
            </a:r>
            <a:endParaRPr lang="hr-HR" sz="4400" dirty="0"/>
          </a:p>
        </p:txBody>
      </p:sp>
      <p:sp>
        <p:nvSpPr>
          <p:cNvPr id="5" name="Subtitle 4"/>
          <p:cNvSpPr>
            <a:spLocks noGrp="1"/>
          </p:cNvSpPr>
          <p:nvPr>
            <p:ph type="subTitle" idx="1"/>
          </p:nvPr>
        </p:nvSpPr>
        <p:spPr/>
        <p:txBody>
          <a:bodyPr>
            <a:normAutofit/>
          </a:bodyPr>
          <a:lstStyle/>
          <a:p>
            <a:r>
              <a:rPr lang="hr-HR" sz="2800" dirty="0" smtClean="0"/>
              <a:t> </a:t>
            </a:r>
            <a:r>
              <a:rPr lang="hr-HR" sz="2800" b="1" dirty="0" err="1" smtClean="0"/>
              <a:t>doc</a:t>
            </a:r>
            <a:r>
              <a:rPr lang="hr-HR" sz="2800" b="1" dirty="0" smtClean="0"/>
              <a:t>. </a:t>
            </a:r>
            <a:r>
              <a:rPr lang="hr-HR" sz="2800" b="1" dirty="0" err="1" smtClean="0"/>
              <a:t>dr</a:t>
            </a:r>
            <a:r>
              <a:rPr lang="hr-HR" sz="2800" b="1" dirty="0" smtClean="0"/>
              <a:t>. </a:t>
            </a:r>
            <a:r>
              <a:rPr lang="hr-HR" sz="2800" b="1" dirty="0" err="1" smtClean="0"/>
              <a:t>sc</a:t>
            </a:r>
            <a:r>
              <a:rPr lang="hr-HR" sz="2800" b="1" dirty="0" smtClean="0"/>
              <a:t>. Aleksandra </a:t>
            </a:r>
            <a:r>
              <a:rPr lang="hr-HR" sz="2800" b="1" dirty="0" err="1" smtClean="0"/>
              <a:t>Maganić</a:t>
            </a:r>
            <a:r>
              <a:rPr lang="hr-HR" sz="2800" b="1" dirty="0" smtClean="0"/>
              <a:t>, Pravni fakultet Zagreb</a:t>
            </a:r>
            <a:endParaRPr lang="hr-HR"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4. SOME COMPARATIVE MODELS </a:t>
            </a:r>
            <a:endParaRPr lang="hr-HR" dirty="0"/>
          </a:p>
        </p:txBody>
      </p:sp>
      <p:sp>
        <p:nvSpPr>
          <p:cNvPr id="3" name="Content Placeholder 2"/>
          <p:cNvSpPr>
            <a:spLocks noGrp="1"/>
          </p:cNvSpPr>
          <p:nvPr>
            <p:ph sz="half" idx="1"/>
          </p:nvPr>
        </p:nvSpPr>
        <p:spPr/>
        <p:txBody>
          <a:bodyPr>
            <a:normAutofit fontScale="70000" lnSpcReduction="20000"/>
          </a:bodyPr>
          <a:lstStyle/>
          <a:p>
            <a:r>
              <a:rPr lang="hr-HR" b="1" dirty="0" smtClean="0"/>
              <a:t>GERMANY</a:t>
            </a:r>
          </a:p>
          <a:p>
            <a:r>
              <a:rPr lang="hr-HR" dirty="0" err="1" smtClean="0"/>
              <a:t>Art</a:t>
            </a:r>
            <a:r>
              <a:rPr lang="hr-HR" dirty="0" smtClean="0"/>
              <a:t>. 128.a/1 CCP 2001.</a:t>
            </a:r>
          </a:p>
          <a:p>
            <a:r>
              <a:rPr lang="hr-HR" b="1" dirty="0" smtClean="0"/>
              <a:t>W</a:t>
            </a:r>
            <a:r>
              <a:rPr lang="en-US" b="1" dirty="0" err="1" smtClean="0"/>
              <a:t>ith</a:t>
            </a:r>
            <a:r>
              <a:rPr lang="en-US" b="1" dirty="0" smtClean="0"/>
              <a:t> the consent of the parties</a:t>
            </a:r>
            <a:r>
              <a:rPr lang="en-US" dirty="0" smtClean="0"/>
              <a:t>, the court may</a:t>
            </a:r>
            <a:r>
              <a:rPr lang="hr-HR" dirty="0" smtClean="0"/>
              <a:t> </a:t>
            </a:r>
            <a:r>
              <a:rPr lang="hr-HR" dirty="0" err="1" smtClean="0"/>
              <a:t>allow</a:t>
            </a:r>
            <a:r>
              <a:rPr lang="en-US" dirty="0" smtClean="0"/>
              <a:t> the parties, their attorneys and assistants </a:t>
            </a:r>
            <a:r>
              <a:rPr lang="en-US" b="1" dirty="0" smtClean="0"/>
              <a:t>at their request</a:t>
            </a:r>
            <a:r>
              <a:rPr lang="hr-HR" dirty="0" smtClean="0"/>
              <a:t> </a:t>
            </a:r>
            <a:r>
              <a:rPr lang="en-US" dirty="0" smtClean="0"/>
              <a:t>to be present at another location during a hearing, and there </a:t>
            </a:r>
            <a:r>
              <a:rPr lang="hr-HR" dirty="0" smtClean="0"/>
              <a:t>p</a:t>
            </a:r>
            <a:r>
              <a:rPr lang="en-US" dirty="0" err="1" smtClean="0"/>
              <a:t>erform</a:t>
            </a:r>
            <a:r>
              <a:rPr lang="en-US" dirty="0" smtClean="0"/>
              <a:t> procedural acts. The hearing will </a:t>
            </a:r>
            <a:r>
              <a:rPr lang="hr-HR" dirty="0" err="1" smtClean="0"/>
              <a:t>be</a:t>
            </a:r>
            <a:r>
              <a:rPr lang="hr-HR" dirty="0" smtClean="0"/>
              <a:t> </a:t>
            </a:r>
            <a:r>
              <a:rPr lang="en-US" dirty="0" smtClean="0"/>
              <a:t>simultaneously transmit</a:t>
            </a:r>
            <a:r>
              <a:rPr lang="hr-HR" dirty="0" smtClean="0"/>
              <a:t>,</a:t>
            </a:r>
            <a:r>
              <a:rPr lang="en-US" dirty="0" smtClean="0"/>
              <a:t> audio and video</a:t>
            </a:r>
            <a:r>
              <a:rPr lang="hr-HR" dirty="0" smtClean="0"/>
              <a:t>,</a:t>
            </a:r>
            <a:r>
              <a:rPr lang="en-US" dirty="0" smtClean="0"/>
              <a:t> to the place where the parties, attorneys and assistants are and</a:t>
            </a:r>
            <a:r>
              <a:rPr lang="hr-HR" dirty="0" smtClean="0"/>
              <a:t> </a:t>
            </a:r>
            <a:r>
              <a:rPr lang="hr-HR" dirty="0" err="1" smtClean="0"/>
              <a:t>in</a:t>
            </a:r>
            <a:r>
              <a:rPr lang="en-US" dirty="0" smtClean="0"/>
              <a:t> the courtroom.</a:t>
            </a:r>
            <a:endParaRPr lang="hr-HR" dirty="0" smtClean="0"/>
          </a:p>
          <a:p>
            <a:r>
              <a:rPr lang="hr-HR" dirty="0" err="1" smtClean="0"/>
              <a:t>Problems</a:t>
            </a:r>
            <a:r>
              <a:rPr lang="hr-HR" dirty="0" smtClean="0"/>
              <a:t>: </a:t>
            </a:r>
            <a:r>
              <a:rPr lang="hr-HR" dirty="0" err="1" smtClean="0"/>
              <a:t>consent</a:t>
            </a:r>
            <a:r>
              <a:rPr lang="hr-HR" dirty="0" smtClean="0"/>
              <a:t> </a:t>
            </a:r>
            <a:r>
              <a:rPr lang="hr-HR" dirty="0" err="1" smtClean="0"/>
              <a:t>of</a:t>
            </a:r>
            <a:r>
              <a:rPr lang="hr-HR" dirty="0" smtClean="0"/>
              <a:t> </a:t>
            </a:r>
            <a:r>
              <a:rPr lang="hr-HR" dirty="0" err="1" smtClean="0"/>
              <a:t>the</a:t>
            </a:r>
            <a:r>
              <a:rPr lang="hr-HR" dirty="0" smtClean="0"/>
              <a:t> </a:t>
            </a:r>
            <a:r>
              <a:rPr lang="hr-HR" dirty="0" err="1" smtClean="0"/>
              <a:t>parties</a:t>
            </a:r>
            <a:r>
              <a:rPr lang="hr-HR" dirty="0" smtClean="0"/>
              <a:t> </a:t>
            </a:r>
            <a:r>
              <a:rPr lang="hr-HR" dirty="0" err="1" smtClean="0"/>
              <a:t>and</a:t>
            </a:r>
            <a:r>
              <a:rPr lang="hr-HR" dirty="0" smtClean="0"/>
              <a:t> </a:t>
            </a:r>
            <a:r>
              <a:rPr lang="hr-HR" dirty="0" err="1" smtClean="0"/>
              <a:t>their</a:t>
            </a:r>
            <a:r>
              <a:rPr lang="hr-HR" dirty="0" smtClean="0"/>
              <a:t> </a:t>
            </a:r>
            <a:r>
              <a:rPr lang="hr-HR" dirty="0" err="1" smtClean="0"/>
              <a:t>request</a:t>
            </a:r>
            <a:endParaRPr lang="hr-HR" dirty="0" smtClean="0"/>
          </a:p>
          <a:p>
            <a:r>
              <a:rPr lang="hr-HR" b="1" dirty="0" smtClean="0"/>
              <a:t>VCF </a:t>
            </a:r>
            <a:r>
              <a:rPr lang="hr-HR" b="1" dirty="0" err="1" smtClean="0"/>
              <a:t>trail</a:t>
            </a:r>
            <a:endParaRPr lang="hr-HR" b="1" dirty="0" smtClean="0"/>
          </a:p>
          <a:p>
            <a:endParaRPr lang="hr-HR" dirty="0"/>
          </a:p>
        </p:txBody>
      </p:sp>
      <p:sp>
        <p:nvSpPr>
          <p:cNvPr id="7" name="Content Placeholder 6"/>
          <p:cNvSpPr>
            <a:spLocks noGrp="1"/>
          </p:cNvSpPr>
          <p:nvPr>
            <p:ph sz="half" idx="2"/>
          </p:nvPr>
        </p:nvSpPr>
        <p:spPr/>
        <p:txBody>
          <a:bodyPr>
            <a:normAutofit fontScale="70000" lnSpcReduction="20000"/>
          </a:bodyPr>
          <a:lstStyle/>
          <a:p>
            <a:endParaRPr lang="hr-HR" dirty="0" smtClean="0"/>
          </a:p>
          <a:p>
            <a:r>
              <a:rPr lang="hr-HR" dirty="0" err="1" smtClean="0"/>
              <a:t>Art</a:t>
            </a:r>
            <a:r>
              <a:rPr lang="hr-HR" dirty="0" smtClean="0"/>
              <a:t> 128.a/1 CCP 2014.</a:t>
            </a:r>
          </a:p>
          <a:p>
            <a:r>
              <a:rPr lang="en-US" b="1" dirty="0" smtClean="0"/>
              <a:t>The court </a:t>
            </a:r>
            <a:r>
              <a:rPr lang="hr-HR" b="1" dirty="0" err="1" smtClean="0"/>
              <a:t>may</a:t>
            </a:r>
            <a:r>
              <a:rPr lang="en-US" b="1" dirty="0" smtClean="0"/>
              <a:t> order </a:t>
            </a:r>
            <a:r>
              <a:rPr lang="en-US" dirty="0" smtClean="0"/>
              <a:t>the parties, their attorneys and assistants </a:t>
            </a:r>
            <a:r>
              <a:rPr lang="hr-HR" b="1" dirty="0" smtClean="0"/>
              <a:t>at th</a:t>
            </a:r>
            <a:r>
              <a:rPr lang="en-US" b="1" dirty="0" smtClean="0"/>
              <a:t>e</a:t>
            </a:r>
            <a:r>
              <a:rPr lang="hr-HR" b="1" dirty="0" err="1" smtClean="0"/>
              <a:t>ir</a:t>
            </a:r>
            <a:r>
              <a:rPr lang="en-US" b="1" dirty="0" smtClean="0"/>
              <a:t> request or </a:t>
            </a:r>
            <a:r>
              <a:rPr lang="hr-HR" b="1" i="1" dirty="0" smtClean="0"/>
              <a:t>ex </a:t>
            </a:r>
            <a:r>
              <a:rPr lang="hr-HR" b="1" i="1" dirty="0" err="1" smtClean="0"/>
              <a:t>officio</a:t>
            </a:r>
            <a:r>
              <a:rPr lang="en-US" dirty="0" smtClean="0"/>
              <a:t> to be present at another location during a hearing, and there </a:t>
            </a:r>
            <a:r>
              <a:rPr lang="hr-HR" dirty="0" smtClean="0"/>
              <a:t>p</a:t>
            </a:r>
            <a:r>
              <a:rPr lang="en-US" dirty="0" err="1" smtClean="0"/>
              <a:t>erform</a:t>
            </a:r>
            <a:r>
              <a:rPr lang="en-US" dirty="0" smtClean="0"/>
              <a:t> procedural acts. The hearing is at the same time</a:t>
            </a:r>
            <a:r>
              <a:rPr lang="hr-HR" dirty="0" smtClean="0"/>
              <a:t> audio </a:t>
            </a:r>
            <a:r>
              <a:rPr lang="hr-HR" dirty="0" err="1" smtClean="0"/>
              <a:t>and</a:t>
            </a:r>
            <a:r>
              <a:rPr lang="hr-HR" dirty="0" smtClean="0"/>
              <a:t> video transfer </a:t>
            </a:r>
            <a:r>
              <a:rPr lang="en-US" dirty="0" smtClean="0"/>
              <a:t>to this place </a:t>
            </a:r>
            <a:r>
              <a:rPr lang="en-US" b="1" dirty="0" smtClean="0"/>
              <a:t>and in </a:t>
            </a:r>
            <a:r>
              <a:rPr lang="hr-HR" b="1" dirty="0" err="1" smtClean="0"/>
              <a:t>the</a:t>
            </a:r>
            <a:r>
              <a:rPr lang="hr-HR" b="1" dirty="0" smtClean="0"/>
              <a:t> </a:t>
            </a:r>
            <a:r>
              <a:rPr lang="en-US" b="1" dirty="0" smtClean="0"/>
              <a:t>meeting room </a:t>
            </a:r>
            <a:endParaRPr lang="hr-HR" b="1" dirty="0" smtClean="0"/>
          </a:p>
          <a:p>
            <a:r>
              <a:rPr lang="hr-HR" dirty="0" smtClean="0"/>
              <a:t>New – court </a:t>
            </a:r>
            <a:r>
              <a:rPr lang="hr-HR" dirty="0" err="1" smtClean="0"/>
              <a:t>can</a:t>
            </a:r>
            <a:r>
              <a:rPr lang="hr-HR" dirty="0" smtClean="0"/>
              <a:t> </a:t>
            </a:r>
            <a:r>
              <a:rPr lang="hr-HR" dirty="0" err="1" smtClean="0"/>
              <a:t>order</a:t>
            </a:r>
            <a:r>
              <a:rPr lang="hr-HR" dirty="0" smtClean="0"/>
              <a:t> VCF </a:t>
            </a:r>
            <a:r>
              <a:rPr lang="hr-HR" b="1" dirty="0" err="1" smtClean="0"/>
              <a:t>without</a:t>
            </a:r>
            <a:r>
              <a:rPr lang="hr-HR" b="1" dirty="0" smtClean="0"/>
              <a:t> </a:t>
            </a:r>
            <a:r>
              <a:rPr lang="hr-HR" b="1" dirty="0" err="1" smtClean="0"/>
              <a:t>consent</a:t>
            </a:r>
            <a:r>
              <a:rPr lang="hr-HR" b="1" dirty="0" smtClean="0"/>
              <a:t> </a:t>
            </a:r>
            <a:r>
              <a:rPr lang="hr-HR" dirty="0" err="1" smtClean="0"/>
              <a:t>of</a:t>
            </a:r>
            <a:r>
              <a:rPr lang="hr-HR" dirty="0" smtClean="0"/>
              <a:t> </a:t>
            </a:r>
            <a:r>
              <a:rPr lang="hr-HR" dirty="0" err="1" smtClean="0"/>
              <a:t>the</a:t>
            </a:r>
            <a:r>
              <a:rPr lang="hr-HR" dirty="0" smtClean="0"/>
              <a:t> </a:t>
            </a:r>
            <a:r>
              <a:rPr lang="hr-HR" dirty="0" err="1" smtClean="0"/>
              <a:t>parties</a:t>
            </a:r>
            <a:r>
              <a:rPr lang="hr-HR" dirty="0" smtClean="0"/>
              <a:t> </a:t>
            </a:r>
            <a:r>
              <a:rPr lang="hr-HR" dirty="0" err="1" smtClean="0"/>
              <a:t>and</a:t>
            </a:r>
            <a:r>
              <a:rPr lang="hr-HR" dirty="0" smtClean="0"/>
              <a:t> </a:t>
            </a:r>
            <a:r>
              <a:rPr lang="hr-HR" b="1" i="1" dirty="0" smtClean="0"/>
              <a:t>ex </a:t>
            </a:r>
            <a:r>
              <a:rPr lang="hr-HR" b="1" i="1" dirty="0" err="1" smtClean="0"/>
              <a:t>officio</a:t>
            </a:r>
            <a:endParaRPr lang="hr-HR" b="1" i="1" dirty="0" smtClean="0"/>
          </a:p>
          <a:p>
            <a:r>
              <a:rPr lang="hr-HR" b="1" dirty="0" smtClean="0"/>
              <a:t>VCF  </a:t>
            </a:r>
            <a:r>
              <a:rPr lang="hr-HR" b="1" dirty="0" err="1" smtClean="0"/>
              <a:t>trail</a:t>
            </a:r>
            <a:endParaRPr lang="hr-HR"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hr-HR"/>
          </a:p>
        </p:txBody>
      </p:sp>
      <p:sp>
        <p:nvSpPr>
          <p:cNvPr id="3" name="Content Placeholder 2"/>
          <p:cNvSpPr>
            <a:spLocks noGrp="1"/>
          </p:cNvSpPr>
          <p:nvPr>
            <p:ph sz="half" idx="1"/>
          </p:nvPr>
        </p:nvSpPr>
        <p:spPr/>
        <p:txBody>
          <a:bodyPr>
            <a:normAutofit fontScale="70000" lnSpcReduction="20000"/>
          </a:bodyPr>
          <a:lstStyle/>
          <a:p>
            <a:r>
              <a:rPr lang="hr-HR" dirty="0" err="1" smtClean="0"/>
              <a:t>Art</a:t>
            </a:r>
            <a:r>
              <a:rPr lang="hr-HR" dirty="0" smtClean="0"/>
              <a:t>. 128.a/2 CCP 2001</a:t>
            </a:r>
          </a:p>
          <a:p>
            <a:r>
              <a:rPr lang="hr-HR" dirty="0" smtClean="0"/>
              <a:t> </a:t>
            </a:r>
            <a:r>
              <a:rPr lang="hr-HR" b="1" dirty="0" smtClean="0"/>
              <a:t>W</a:t>
            </a:r>
            <a:r>
              <a:rPr lang="en-US" b="1" dirty="0" err="1" smtClean="0"/>
              <a:t>ith</a:t>
            </a:r>
            <a:r>
              <a:rPr lang="en-US" b="1" dirty="0" smtClean="0"/>
              <a:t> the consent of the parties</a:t>
            </a:r>
            <a:r>
              <a:rPr lang="en-US" dirty="0" smtClean="0"/>
              <a:t>, </a:t>
            </a:r>
            <a:r>
              <a:rPr lang="hr-HR" dirty="0" smtClean="0"/>
              <a:t>t</a:t>
            </a:r>
            <a:r>
              <a:rPr lang="en-US" dirty="0" smtClean="0"/>
              <a:t>he court may</a:t>
            </a:r>
            <a:r>
              <a:rPr lang="hr-HR" dirty="0" smtClean="0"/>
              <a:t> </a:t>
            </a:r>
            <a:r>
              <a:rPr lang="hr-HR" dirty="0" err="1" smtClean="0"/>
              <a:t>order</a:t>
            </a:r>
            <a:r>
              <a:rPr lang="hr-HR" dirty="0" smtClean="0"/>
              <a:t> </a:t>
            </a:r>
            <a:r>
              <a:rPr lang="en-US" dirty="0" smtClean="0"/>
              <a:t> t</a:t>
            </a:r>
            <a:r>
              <a:rPr lang="hr-HR" dirty="0" smtClean="0"/>
              <a:t>o </a:t>
            </a:r>
            <a:r>
              <a:rPr lang="en-US" dirty="0" smtClean="0"/>
              <a:t>witness, expert or</a:t>
            </a:r>
            <a:r>
              <a:rPr lang="hr-HR" dirty="0" smtClean="0"/>
              <a:t> </a:t>
            </a:r>
            <a:r>
              <a:rPr lang="en-US" dirty="0" smtClean="0"/>
              <a:t>party to be present at another location during a hearing</a:t>
            </a:r>
            <a:r>
              <a:rPr lang="hr-HR" dirty="0" smtClean="0"/>
              <a:t>.</a:t>
            </a:r>
            <a:r>
              <a:rPr lang="en-US" dirty="0" smtClean="0"/>
              <a:t> The hearing is at the same time</a:t>
            </a:r>
            <a:r>
              <a:rPr lang="hr-HR" dirty="0" smtClean="0"/>
              <a:t> audio </a:t>
            </a:r>
            <a:r>
              <a:rPr lang="hr-HR" dirty="0" err="1" smtClean="0"/>
              <a:t>and</a:t>
            </a:r>
            <a:r>
              <a:rPr lang="hr-HR" dirty="0" smtClean="0"/>
              <a:t> video transfer </a:t>
            </a:r>
            <a:r>
              <a:rPr lang="en-US" dirty="0" smtClean="0"/>
              <a:t>to this place </a:t>
            </a:r>
            <a:r>
              <a:rPr lang="en-US" b="1" dirty="0" smtClean="0"/>
              <a:t>and in </a:t>
            </a:r>
            <a:r>
              <a:rPr lang="hr-HR" b="1" dirty="0" err="1" smtClean="0"/>
              <a:t>the</a:t>
            </a:r>
            <a:r>
              <a:rPr lang="hr-HR" b="1" dirty="0" smtClean="0"/>
              <a:t> </a:t>
            </a:r>
            <a:r>
              <a:rPr lang="en-US" b="1" dirty="0" smtClean="0"/>
              <a:t>meeting room</a:t>
            </a:r>
            <a:r>
              <a:rPr lang="hr-HR" b="1" dirty="0" smtClean="0"/>
              <a:t>.</a:t>
            </a:r>
            <a:r>
              <a:rPr lang="en-US" b="1" dirty="0" smtClean="0"/>
              <a:t> </a:t>
            </a:r>
            <a:r>
              <a:rPr lang="en-US" dirty="0" smtClean="0"/>
              <a:t>I</a:t>
            </a:r>
            <a:r>
              <a:rPr lang="hr-HR" dirty="0" smtClean="0"/>
              <a:t>f </a:t>
            </a:r>
            <a:r>
              <a:rPr lang="en-US" dirty="0" smtClean="0"/>
              <a:t>parties, their attorneys and assistants</a:t>
            </a:r>
            <a:r>
              <a:rPr lang="hr-HR" dirty="0" smtClean="0"/>
              <a:t> </a:t>
            </a:r>
            <a:r>
              <a:rPr lang="hr-HR" dirty="0" err="1" smtClean="0"/>
              <a:t>of</a:t>
            </a:r>
            <a:r>
              <a:rPr lang="hr-HR" dirty="0" smtClean="0"/>
              <a:t> </a:t>
            </a:r>
            <a:r>
              <a:rPr lang="en-US" dirty="0" smtClean="0"/>
              <a:t>parties referred to in paragraph 1 </a:t>
            </a:r>
            <a:r>
              <a:rPr lang="hr-HR" dirty="0" smtClean="0"/>
              <a:t>, sentence 1</a:t>
            </a:r>
            <a:r>
              <a:rPr lang="en-US" dirty="0" smtClean="0"/>
              <a:t/>
            </a:r>
            <a:br>
              <a:rPr lang="en-US" dirty="0" smtClean="0"/>
            </a:br>
            <a:r>
              <a:rPr lang="hr-HR" dirty="0" smtClean="0"/>
              <a:t>are </a:t>
            </a:r>
            <a:r>
              <a:rPr lang="hr-HR" dirty="0" err="1" smtClean="0"/>
              <a:t>allowed</a:t>
            </a:r>
            <a:r>
              <a:rPr lang="hr-HR" dirty="0" smtClean="0"/>
              <a:t> </a:t>
            </a:r>
            <a:r>
              <a:rPr lang="en-US" dirty="0" smtClean="0"/>
              <a:t>to stay at a different location,</a:t>
            </a:r>
            <a:r>
              <a:rPr lang="hr-HR" dirty="0" smtClean="0"/>
              <a:t> </a:t>
            </a:r>
            <a:r>
              <a:rPr lang="en-US" dirty="0" smtClean="0"/>
              <a:t>the hearing </a:t>
            </a:r>
            <a:r>
              <a:rPr lang="hr-HR" dirty="0" err="1" smtClean="0"/>
              <a:t>will</a:t>
            </a:r>
            <a:r>
              <a:rPr lang="hr-HR" dirty="0" smtClean="0"/>
              <a:t> </a:t>
            </a:r>
            <a:r>
              <a:rPr lang="hr-HR" dirty="0" err="1" smtClean="0"/>
              <a:t>be</a:t>
            </a:r>
            <a:r>
              <a:rPr lang="en-US" dirty="0" smtClean="0"/>
              <a:t> </a:t>
            </a:r>
            <a:r>
              <a:rPr lang="hr-HR" dirty="0" err="1" smtClean="0"/>
              <a:t>transfered</a:t>
            </a:r>
            <a:r>
              <a:rPr lang="hr-HR" dirty="0" smtClean="0"/>
              <a:t> </a:t>
            </a:r>
            <a:r>
              <a:rPr lang="en-US" dirty="0" smtClean="0"/>
              <a:t>to this place</a:t>
            </a:r>
            <a:r>
              <a:rPr lang="hr-HR" dirty="0" smtClean="0"/>
              <a:t>.</a:t>
            </a:r>
          </a:p>
          <a:p>
            <a:r>
              <a:rPr lang="hr-HR" b="1" dirty="0" smtClean="0"/>
              <a:t>VCF </a:t>
            </a:r>
            <a:r>
              <a:rPr lang="hr-HR" b="1" dirty="0" err="1" smtClean="0"/>
              <a:t>taking</a:t>
            </a:r>
            <a:r>
              <a:rPr lang="hr-HR" b="1" dirty="0" smtClean="0"/>
              <a:t> </a:t>
            </a:r>
            <a:r>
              <a:rPr lang="hr-HR" b="1" dirty="0" err="1" smtClean="0"/>
              <a:t>of</a:t>
            </a:r>
            <a:r>
              <a:rPr lang="hr-HR" b="1" dirty="0" smtClean="0"/>
              <a:t> </a:t>
            </a:r>
            <a:r>
              <a:rPr lang="hr-HR" b="1" dirty="0" err="1" smtClean="0"/>
              <a:t>evidence</a:t>
            </a:r>
            <a:endParaRPr lang="hr-HR" b="1" dirty="0"/>
          </a:p>
        </p:txBody>
      </p:sp>
      <p:sp>
        <p:nvSpPr>
          <p:cNvPr id="4" name="Content Placeholder 3"/>
          <p:cNvSpPr>
            <a:spLocks noGrp="1"/>
          </p:cNvSpPr>
          <p:nvPr>
            <p:ph sz="half" idx="2"/>
          </p:nvPr>
        </p:nvSpPr>
        <p:spPr/>
        <p:txBody>
          <a:bodyPr>
            <a:normAutofit fontScale="70000" lnSpcReduction="20000"/>
          </a:bodyPr>
          <a:lstStyle/>
          <a:p>
            <a:r>
              <a:rPr lang="hr-HR" dirty="0" err="1" smtClean="0"/>
              <a:t>Art</a:t>
            </a:r>
            <a:r>
              <a:rPr lang="hr-HR" dirty="0" smtClean="0"/>
              <a:t>. 128.a/2 2014</a:t>
            </a:r>
          </a:p>
          <a:p>
            <a:r>
              <a:rPr lang="hr-HR" dirty="0" smtClean="0"/>
              <a:t>O</a:t>
            </a:r>
            <a:r>
              <a:rPr lang="hr-HR" b="1" dirty="0" smtClean="0"/>
              <a:t>n </a:t>
            </a:r>
            <a:r>
              <a:rPr lang="hr-HR" b="1" dirty="0" err="1" smtClean="0"/>
              <a:t>request</a:t>
            </a:r>
            <a:r>
              <a:rPr lang="hr-HR" b="1" dirty="0" smtClean="0"/>
              <a:t> </a:t>
            </a:r>
            <a:r>
              <a:rPr lang="hr-HR" dirty="0" smtClean="0"/>
              <a:t>t</a:t>
            </a:r>
            <a:r>
              <a:rPr lang="en-US" dirty="0" smtClean="0"/>
              <a:t>he court may</a:t>
            </a:r>
            <a:r>
              <a:rPr lang="hr-HR" dirty="0" smtClean="0"/>
              <a:t> </a:t>
            </a:r>
            <a:r>
              <a:rPr lang="hr-HR" dirty="0" err="1" smtClean="0"/>
              <a:t>order</a:t>
            </a:r>
            <a:r>
              <a:rPr lang="hr-HR" dirty="0" smtClean="0"/>
              <a:t> to</a:t>
            </a:r>
            <a:r>
              <a:rPr lang="hr-HR" b="1" dirty="0" smtClean="0"/>
              <a:t> </a:t>
            </a:r>
            <a:r>
              <a:rPr lang="en-US" dirty="0" smtClean="0"/>
              <a:t>witness,</a:t>
            </a:r>
            <a:r>
              <a:rPr lang="hr-HR" dirty="0" smtClean="0"/>
              <a:t> </a:t>
            </a:r>
            <a:r>
              <a:rPr lang="en-US" dirty="0" smtClean="0"/>
              <a:t>expert or</a:t>
            </a:r>
            <a:r>
              <a:rPr lang="hr-HR" dirty="0" smtClean="0"/>
              <a:t> </a:t>
            </a:r>
            <a:r>
              <a:rPr lang="en-US" dirty="0" smtClean="0"/>
              <a:t>party to be present at another location during a hearing</a:t>
            </a:r>
            <a:r>
              <a:rPr lang="hr-HR" dirty="0" smtClean="0"/>
              <a:t>.</a:t>
            </a:r>
            <a:r>
              <a:rPr lang="en-US" dirty="0" smtClean="0"/>
              <a:t> The hearing is at the same time</a:t>
            </a:r>
            <a:r>
              <a:rPr lang="hr-HR" dirty="0" smtClean="0"/>
              <a:t> audio </a:t>
            </a:r>
            <a:r>
              <a:rPr lang="hr-HR" dirty="0" err="1" smtClean="0"/>
              <a:t>and</a:t>
            </a:r>
            <a:r>
              <a:rPr lang="hr-HR" dirty="0" smtClean="0"/>
              <a:t> video transfer </a:t>
            </a:r>
            <a:r>
              <a:rPr lang="en-US" dirty="0" smtClean="0"/>
              <a:t>to this place </a:t>
            </a:r>
            <a:r>
              <a:rPr lang="en-US" b="1" dirty="0" smtClean="0"/>
              <a:t>and in </a:t>
            </a:r>
            <a:r>
              <a:rPr lang="hr-HR" b="1" dirty="0" err="1" smtClean="0"/>
              <a:t>the</a:t>
            </a:r>
            <a:r>
              <a:rPr lang="hr-HR" b="1" dirty="0" smtClean="0"/>
              <a:t> </a:t>
            </a:r>
            <a:r>
              <a:rPr lang="en-US" b="1" dirty="0" smtClean="0"/>
              <a:t>meeting room</a:t>
            </a:r>
            <a:r>
              <a:rPr lang="hr-HR" b="1" dirty="0" smtClean="0"/>
              <a:t>.</a:t>
            </a:r>
            <a:r>
              <a:rPr lang="en-US" b="1" dirty="0" smtClean="0"/>
              <a:t> </a:t>
            </a:r>
            <a:r>
              <a:rPr lang="en-US" dirty="0" smtClean="0"/>
              <a:t>I</a:t>
            </a:r>
            <a:r>
              <a:rPr lang="hr-HR" dirty="0" smtClean="0"/>
              <a:t>f</a:t>
            </a:r>
            <a:r>
              <a:rPr lang="en-US" dirty="0" smtClean="0"/>
              <a:t> parties, their attorneys and assistants</a:t>
            </a:r>
            <a:r>
              <a:rPr lang="hr-HR" dirty="0" smtClean="0"/>
              <a:t> </a:t>
            </a:r>
            <a:r>
              <a:rPr lang="en-US" dirty="0" smtClean="0"/>
              <a:t>parties referred to in paragraph 1</a:t>
            </a:r>
            <a:r>
              <a:rPr lang="hr-HR" dirty="0" smtClean="0"/>
              <a:t>, sentence 1</a:t>
            </a:r>
            <a:r>
              <a:rPr lang="en-US" dirty="0" smtClean="0"/>
              <a:t/>
            </a:r>
            <a:br>
              <a:rPr lang="en-US" dirty="0" smtClean="0"/>
            </a:br>
            <a:r>
              <a:rPr lang="hr-HR" dirty="0" smtClean="0"/>
              <a:t>are </a:t>
            </a:r>
            <a:r>
              <a:rPr lang="hr-HR" dirty="0" err="1" smtClean="0"/>
              <a:t>allowed</a:t>
            </a:r>
            <a:r>
              <a:rPr lang="hr-HR" dirty="0" smtClean="0"/>
              <a:t> </a:t>
            </a:r>
            <a:r>
              <a:rPr lang="en-US" dirty="0" smtClean="0"/>
              <a:t>to stay at a different location,</a:t>
            </a:r>
            <a:r>
              <a:rPr lang="hr-HR" dirty="0" smtClean="0"/>
              <a:t> </a:t>
            </a:r>
            <a:r>
              <a:rPr lang="en-US" dirty="0" smtClean="0"/>
              <a:t>the hearing</a:t>
            </a:r>
            <a:r>
              <a:rPr lang="hr-HR" dirty="0" smtClean="0"/>
              <a:t> </a:t>
            </a:r>
            <a:r>
              <a:rPr lang="hr-HR" dirty="0" err="1" smtClean="0"/>
              <a:t>willbe</a:t>
            </a:r>
            <a:r>
              <a:rPr lang="en-US" dirty="0" smtClean="0"/>
              <a:t> </a:t>
            </a:r>
            <a:r>
              <a:rPr lang="hr-HR" dirty="0" err="1" smtClean="0"/>
              <a:t>transfered</a:t>
            </a:r>
            <a:r>
              <a:rPr lang="hr-HR" dirty="0" smtClean="0"/>
              <a:t> </a:t>
            </a:r>
            <a:r>
              <a:rPr lang="en-US" dirty="0" smtClean="0"/>
              <a:t>to this place</a:t>
            </a:r>
            <a:r>
              <a:rPr lang="hr-HR" dirty="0" smtClean="0"/>
              <a:t>.</a:t>
            </a:r>
          </a:p>
          <a:p>
            <a:r>
              <a:rPr lang="hr-HR" dirty="0" smtClean="0"/>
              <a:t>New – court </a:t>
            </a:r>
            <a:r>
              <a:rPr lang="hr-HR" dirty="0" err="1" smtClean="0"/>
              <a:t>may</a:t>
            </a:r>
            <a:r>
              <a:rPr lang="hr-HR" dirty="0" smtClean="0"/>
              <a:t> </a:t>
            </a:r>
            <a:r>
              <a:rPr lang="hr-HR" dirty="0" err="1" smtClean="0"/>
              <a:t>order</a:t>
            </a:r>
            <a:r>
              <a:rPr lang="hr-HR" dirty="0" smtClean="0"/>
              <a:t> VCF </a:t>
            </a:r>
            <a:r>
              <a:rPr lang="hr-HR" b="1" dirty="0" err="1" smtClean="0"/>
              <a:t>without</a:t>
            </a:r>
            <a:r>
              <a:rPr lang="hr-HR" b="1" dirty="0" smtClean="0"/>
              <a:t> </a:t>
            </a:r>
            <a:r>
              <a:rPr lang="hr-HR" b="1" dirty="0" err="1" smtClean="0"/>
              <a:t>consent</a:t>
            </a:r>
            <a:r>
              <a:rPr lang="hr-HR" b="1" dirty="0" smtClean="0"/>
              <a:t> </a:t>
            </a:r>
            <a:r>
              <a:rPr lang="hr-HR" dirty="0" err="1" smtClean="0"/>
              <a:t>of</a:t>
            </a:r>
            <a:r>
              <a:rPr lang="hr-HR" dirty="0" smtClean="0"/>
              <a:t> </a:t>
            </a:r>
            <a:r>
              <a:rPr lang="hr-HR" dirty="0" err="1" smtClean="0"/>
              <a:t>the</a:t>
            </a:r>
            <a:r>
              <a:rPr lang="hr-HR" dirty="0" smtClean="0"/>
              <a:t> </a:t>
            </a:r>
            <a:r>
              <a:rPr lang="hr-HR" dirty="0" err="1" smtClean="0"/>
              <a:t>parties</a:t>
            </a:r>
            <a:r>
              <a:rPr lang="hr-HR" dirty="0" smtClean="0"/>
              <a:t> </a:t>
            </a:r>
          </a:p>
          <a:p>
            <a:r>
              <a:rPr lang="hr-HR" b="1" dirty="0" smtClean="0"/>
              <a:t>VCF </a:t>
            </a:r>
            <a:r>
              <a:rPr lang="hr-HR" b="1" dirty="0" err="1" smtClean="0"/>
              <a:t>taking</a:t>
            </a:r>
            <a:r>
              <a:rPr lang="hr-HR" b="1" dirty="0" smtClean="0"/>
              <a:t> </a:t>
            </a:r>
            <a:r>
              <a:rPr lang="hr-HR" b="1" dirty="0" err="1" smtClean="0"/>
              <a:t>of</a:t>
            </a:r>
            <a:r>
              <a:rPr lang="hr-HR" b="1" dirty="0" smtClean="0"/>
              <a:t> </a:t>
            </a:r>
            <a:r>
              <a:rPr lang="hr-HR" b="1" dirty="0" err="1" smtClean="0"/>
              <a:t>evidence</a:t>
            </a:r>
            <a:endParaRPr lang="hr-H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4.2. AUSTRIA</a:t>
            </a:r>
            <a:endParaRPr lang="hr-HR" dirty="0"/>
          </a:p>
        </p:txBody>
      </p:sp>
      <p:sp>
        <p:nvSpPr>
          <p:cNvPr id="3" name="Content Placeholder 2"/>
          <p:cNvSpPr>
            <a:spLocks noGrp="1"/>
          </p:cNvSpPr>
          <p:nvPr>
            <p:ph idx="1"/>
          </p:nvPr>
        </p:nvSpPr>
        <p:spPr/>
        <p:txBody>
          <a:bodyPr>
            <a:normAutofit fontScale="77500" lnSpcReduction="20000"/>
          </a:bodyPr>
          <a:lstStyle/>
          <a:p>
            <a:r>
              <a:rPr lang="de-DE" dirty="0" smtClean="0"/>
              <a:t>§§ 289.a-289.b CCP – </a:t>
            </a:r>
            <a:r>
              <a:rPr lang="en-US" dirty="0" smtClean="0"/>
              <a:t>special provision for victim of crimes and minors. </a:t>
            </a:r>
          </a:p>
          <a:p>
            <a:r>
              <a:rPr lang="en-US" dirty="0" smtClean="0"/>
              <a:t>Court is able to limit the hearings topic or decide completely against the </a:t>
            </a:r>
            <a:r>
              <a:rPr lang="en-US" dirty="0" err="1" smtClean="0"/>
              <a:t>hearin</a:t>
            </a:r>
            <a:r>
              <a:rPr lang="hr-HR" dirty="0" smtClean="0"/>
              <a:t>g</a:t>
            </a:r>
            <a:r>
              <a:rPr lang="en-US" dirty="0" smtClean="0"/>
              <a:t> if the underage persons </a:t>
            </a:r>
            <a:r>
              <a:rPr lang="en-US" dirty="0" err="1" smtClean="0"/>
              <a:t>wel</a:t>
            </a:r>
            <a:r>
              <a:rPr lang="hr-HR" dirty="0" smtClean="0"/>
              <a:t>l</a:t>
            </a:r>
            <a:r>
              <a:rPr lang="en-US" dirty="0" smtClean="0"/>
              <a:t>-being is </a:t>
            </a:r>
            <a:r>
              <a:rPr lang="en-US" dirty="0" err="1" smtClean="0"/>
              <a:t>endengered</a:t>
            </a:r>
            <a:r>
              <a:rPr lang="en-US" dirty="0" smtClean="0"/>
              <a:t>.</a:t>
            </a:r>
          </a:p>
          <a:p>
            <a:r>
              <a:rPr lang="en-US" dirty="0" smtClean="0"/>
              <a:t>§ 277. CCP </a:t>
            </a:r>
          </a:p>
          <a:p>
            <a:r>
              <a:rPr lang="en-US" dirty="0" smtClean="0"/>
              <a:t>Videoconference conveys a better personal impression than a protocol of a questioning through mutual assistance procedures.</a:t>
            </a:r>
          </a:p>
          <a:p>
            <a:r>
              <a:rPr lang="en-US" dirty="0" smtClean="0"/>
              <a:t>2009. – 1 </a:t>
            </a:r>
            <a:r>
              <a:rPr lang="hr-HR" dirty="0" smtClean="0"/>
              <a:t>4</a:t>
            </a:r>
            <a:r>
              <a:rPr lang="en-US" dirty="0" smtClean="0"/>
              <a:t>04 (cross border 130)</a:t>
            </a:r>
          </a:p>
          <a:p>
            <a:r>
              <a:rPr lang="en-US" dirty="0" smtClean="0"/>
              <a:t>2013. – 4 134 (cross border 632)</a:t>
            </a:r>
          </a:p>
          <a:p>
            <a:r>
              <a:rPr lang="en-US" dirty="0" smtClean="0"/>
              <a:t>IT- Reservation system - system for booking rooms equipped with technical equipment for videoconference</a:t>
            </a:r>
          </a:p>
          <a:p>
            <a:pPr>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4.4. CROATIA</a:t>
            </a:r>
            <a:endParaRPr lang="hr-HR" dirty="0"/>
          </a:p>
        </p:txBody>
      </p:sp>
      <p:sp>
        <p:nvSpPr>
          <p:cNvPr id="3" name="Content Placeholder 2"/>
          <p:cNvSpPr>
            <a:spLocks noGrp="1"/>
          </p:cNvSpPr>
          <p:nvPr>
            <p:ph idx="1"/>
          </p:nvPr>
        </p:nvSpPr>
        <p:spPr/>
        <p:txBody>
          <a:bodyPr>
            <a:normAutofit fontScale="55000" lnSpcReduction="20000"/>
          </a:bodyPr>
          <a:lstStyle/>
          <a:p>
            <a:r>
              <a:rPr lang="hr-HR" dirty="0" err="1" smtClean="0"/>
              <a:t>The</a:t>
            </a:r>
            <a:r>
              <a:rPr lang="hr-HR" dirty="0" smtClean="0"/>
              <a:t> </a:t>
            </a:r>
            <a:r>
              <a:rPr lang="hr-HR" dirty="0" err="1" smtClean="0"/>
              <a:t>Code</a:t>
            </a:r>
            <a:r>
              <a:rPr lang="hr-HR" dirty="0" smtClean="0"/>
              <a:t> </a:t>
            </a:r>
            <a:r>
              <a:rPr lang="hr-HR" dirty="0" err="1" smtClean="0"/>
              <a:t>of</a:t>
            </a:r>
            <a:r>
              <a:rPr lang="hr-HR" dirty="0" smtClean="0"/>
              <a:t> Civil Procedure </a:t>
            </a:r>
            <a:r>
              <a:rPr lang="hr-HR" dirty="0" err="1" smtClean="0"/>
              <a:t>does</a:t>
            </a:r>
            <a:r>
              <a:rPr lang="hr-HR" dirty="0" smtClean="0"/>
              <a:t> </a:t>
            </a:r>
            <a:r>
              <a:rPr lang="hr-HR" dirty="0" err="1" smtClean="0"/>
              <a:t>not</a:t>
            </a:r>
            <a:r>
              <a:rPr lang="hr-HR" dirty="0" smtClean="0"/>
              <a:t> </a:t>
            </a:r>
            <a:r>
              <a:rPr lang="hr-HR" dirty="0" err="1" smtClean="0"/>
              <a:t>contain</a:t>
            </a:r>
            <a:r>
              <a:rPr lang="hr-HR" dirty="0" smtClean="0"/>
              <a:t> </a:t>
            </a:r>
            <a:r>
              <a:rPr lang="hr-HR" b="1" dirty="0" err="1" smtClean="0"/>
              <a:t>specific</a:t>
            </a:r>
            <a:r>
              <a:rPr lang="hr-HR" b="1" dirty="0" smtClean="0"/>
              <a:t> legal </a:t>
            </a:r>
            <a:r>
              <a:rPr lang="hr-HR" b="1" dirty="0" err="1" smtClean="0"/>
              <a:t>provision</a:t>
            </a:r>
            <a:r>
              <a:rPr lang="hr-HR" b="1" dirty="0" smtClean="0"/>
              <a:t> </a:t>
            </a:r>
            <a:r>
              <a:rPr lang="hr-HR" dirty="0" smtClean="0"/>
              <a:t>for </a:t>
            </a:r>
            <a:r>
              <a:rPr lang="hr-HR" dirty="0" err="1" smtClean="0"/>
              <a:t>the</a:t>
            </a:r>
            <a:r>
              <a:rPr lang="hr-HR" dirty="0" smtClean="0"/>
              <a:t> </a:t>
            </a:r>
            <a:r>
              <a:rPr lang="hr-HR" dirty="0" err="1" smtClean="0"/>
              <a:t>taking</a:t>
            </a:r>
            <a:r>
              <a:rPr lang="hr-HR" dirty="0" smtClean="0"/>
              <a:t> </a:t>
            </a:r>
            <a:r>
              <a:rPr lang="hr-HR" dirty="0" err="1" smtClean="0"/>
              <a:t>of</a:t>
            </a:r>
            <a:r>
              <a:rPr lang="hr-HR" dirty="0" smtClean="0"/>
              <a:t> </a:t>
            </a:r>
            <a:r>
              <a:rPr lang="hr-HR" dirty="0" err="1" smtClean="0"/>
              <a:t>evidence</a:t>
            </a:r>
            <a:r>
              <a:rPr lang="hr-HR" dirty="0" smtClean="0"/>
              <a:t> </a:t>
            </a:r>
            <a:r>
              <a:rPr lang="hr-HR" dirty="0" err="1" smtClean="0"/>
              <a:t>by</a:t>
            </a:r>
            <a:r>
              <a:rPr lang="hr-HR" dirty="0" smtClean="0"/>
              <a:t> </a:t>
            </a:r>
            <a:r>
              <a:rPr lang="hr-HR" dirty="0" err="1" smtClean="0"/>
              <a:t>videoconference</a:t>
            </a:r>
            <a:endParaRPr lang="hr-HR" dirty="0" smtClean="0"/>
          </a:p>
          <a:p>
            <a:r>
              <a:rPr lang="hr-HR" dirty="0" smtClean="0"/>
              <a:t>As a </a:t>
            </a:r>
            <a:r>
              <a:rPr lang="hr-HR" dirty="0" err="1" smtClean="0"/>
              <a:t>means</a:t>
            </a:r>
            <a:r>
              <a:rPr lang="hr-HR" dirty="0" smtClean="0"/>
              <a:t> </a:t>
            </a:r>
            <a:r>
              <a:rPr lang="hr-HR" dirty="0" err="1" smtClean="0"/>
              <a:t>of</a:t>
            </a:r>
            <a:r>
              <a:rPr lang="hr-HR" dirty="0" smtClean="0"/>
              <a:t> </a:t>
            </a:r>
            <a:r>
              <a:rPr lang="hr-HR" dirty="0" err="1" smtClean="0"/>
              <a:t>evidence</a:t>
            </a:r>
            <a:r>
              <a:rPr lang="hr-HR" dirty="0" smtClean="0"/>
              <a:t> – video </a:t>
            </a:r>
            <a:r>
              <a:rPr lang="hr-HR" dirty="0" err="1" smtClean="0"/>
              <a:t>recordings</a:t>
            </a:r>
            <a:r>
              <a:rPr lang="hr-HR" dirty="0" smtClean="0"/>
              <a:t> are </a:t>
            </a:r>
            <a:r>
              <a:rPr lang="hr-HR" b="1" dirty="0" err="1" smtClean="0"/>
              <a:t>subject</a:t>
            </a:r>
            <a:r>
              <a:rPr lang="hr-HR" b="1" dirty="0" smtClean="0"/>
              <a:t> to </a:t>
            </a:r>
            <a:r>
              <a:rPr lang="hr-HR" b="1" dirty="0" err="1" smtClean="0"/>
              <a:t>ostensible</a:t>
            </a:r>
            <a:r>
              <a:rPr lang="hr-HR" b="1" dirty="0" smtClean="0"/>
              <a:t> </a:t>
            </a:r>
            <a:r>
              <a:rPr lang="hr-HR" b="1" dirty="0" err="1" smtClean="0"/>
              <a:t>evidence</a:t>
            </a:r>
            <a:r>
              <a:rPr lang="hr-HR" b="1" dirty="0" smtClean="0"/>
              <a:t> </a:t>
            </a:r>
          </a:p>
          <a:p>
            <a:r>
              <a:rPr lang="hr-HR" b="1" dirty="0" err="1" smtClean="0"/>
              <a:t>Electronic</a:t>
            </a:r>
            <a:r>
              <a:rPr lang="hr-HR" b="1" dirty="0" smtClean="0"/>
              <a:t> </a:t>
            </a:r>
            <a:r>
              <a:rPr lang="hr-HR" b="1" dirty="0" err="1" smtClean="0"/>
              <a:t>Document</a:t>
            </a:r>
            <a:r>
              <a:rPr lang="hr-HR" b="1" dirty="0" smtClean="0"/>
              <a:t> </a:t>
            </a:r>
            <a:r>
              <a:rPr lang="hr-HR" b="1" dirty="0" err="1" smtClean="0"/>
              <a:t>Act</a:t>
            </a:r>
            <a:r>
              <a:rPr lang="hr-HR" b="1" dirty="0" smtClean="0"/>
              <a:t> </a:t>
            </a:r>
            <a:r>
              <a:rPr lang="hr-HR" dirty="0" err="1" smtClean="0"/>
              <a:t>provides</a:t>
            </a:r>
            <a:r>
              <a:rPr lang="hr-HR" dirty="0" smtClean="0"/>
              <a:t> </a:t>
            </a:r>
            <a:r>
              <a:rPr lang="hr-HR" dirty="0" err="1" smtClean="0"/>
              <a:t>that</a:t>
            </a:r>
            <a:r>
              <a:rPr lang="hr-HR" dirty="0" smtClean="0"/>
              <a:t> th</a:t>
            </a:r>
            <a:r>
              <a:rPr lang="en-US" dirty="0" smtClean="0"/>
              <a:t>e contents of electronic documents including all forms of written text, data, pictures and drawings, maps, sound, music, speech</a:t>
            </a:r>
            <a:r>
              <a:rPr lang="hr-HR" dirty="0" smtClean="0"/>
              <a:t> (</a:t>
            </a:r>
            <a:r>
              <a:rPr lang="hr-HR" dirty="0" err="1" smtClean="0"/>
              <a:t>Art</a:t>
            </a:r>
            <a:r>
              <a:rPr lang="hr-HR" dirty="0" smtClean="0"/>
              <a:t>. 4 No. 1) – are video </a:t>
            </a:r>
            <a:r>
              <a:rPr lang="hr-HR" dirty="0" err="1" smtClean="0"/>
              <a:t>recordings</a:t>
            </a:r>
            <a:r>
              <a:rPr lang="hr-HR" dirty="0" smtClean="0"/>
              <a:t> </a:t>
            </a:r>
            <a:r>
              <a:rPr lang="hr-HR" dirty="0" err="1" smtClean="0"/>
              <a:t>electronic</a:t>
            </a:r>
            <a:r>
              <a:rPr lang="hr-HR" dirty="0" smtClean="0"/>
              <a:t> </a:t>
            </a:r>
            <a:r>
              <a:rPr lang="hr-HR" dirty="0" err="1" smtClean="0"/>
              <a:t>documents</a:t>
            </a:r>
            <a:r>
              <a:rPr lang="hr-HR" dirty="0" smtClean="0"/>
              <a:t>?</a:t>
            </a:r>
            <a:endParaRPr lang="en-US" dirty="0" smtClean="0"/>
          </a:p>
          <a:p>
            <a:r>
              <a:rPr lang="hr-HR" dirty="0" smtClean="0"/>
              <a:t> I</a:t>
            </a:r>
            <a:r>
              <a:rPr lang="en-US" dirty="0" smtClean="0"/>
              <a:t>n this case, this </a:t>
            </a:r>
            <a:r>
              <a:rPr lang="hr-HR" dirty="0" err="1" smtClean="0"/>
              <a:t>means</a:t>
            </a:r>
            <a:r>
              <a:rPr lang="hr-HR" dirty="0" smtClean="0"/>
              <a:t> </a:t>
            </a:r>
            <a:r>
              <a:rPr lang="hr-HR" dirty="0" err="1" smtClean="0"/>
              <a:t>of</a:t>
            </a:r>
            <a:r>
              <a:rPr lang="hr-HR" dirty="0" smtClean="0"/>
              <a:t> </a:t>
            </a:r>
            <a:r>
              <a:rPr lang="en-US" dirty="0" smtClean="0"/>
              <a:t>evidence</a:t>
            </a:r>
            <a:r>
              <a:rPr lang="hr-HR" dirty="0" smtClean="0"/>
              <a:t> </a:t>
            </a:r>
            <a:r>
              <a:rPr lang="hr-HR" dirty="0" err="1" smtClean="0"/>
              <a:t>have</a:t>
            </a:r>
            <a:r>
              <a:rPr lang="hr-HR" dirty="0" smtClean="0"/>
              <a:t> </a:t>
            </a:r>
            <a:r>
              <a:rPr lang="en-US" dirty="0" smtClean="0"/>
              <a:t>greater probative value </a:t>
            </a:r>
            <a:r>
              <a:rPr lang="en-US" dirty="0" err="1" smtClean="0"/>
              <a:t>th</a:t>
            </a:r>
            <a:r>
              <a:rPr lang="hr-HR" dirty="0" err="1" smtClean="0"/>
              <a:t>en</a:t>
            </a:r>
            <a:r>
              <a:rPr lang="hr-HR" dirty="0" smtClean="0"/>
              <a:t> </a:t>
            </a:r>
            <a:r>
              <a:rPr lang="hr-HR" dirty="0" err="1" smtClean="0"/>
              <a:t>that</a:t>
            </a:r>
            <a:r>
              <a:rPr lang="hr-HR" dirty="0" smtClean="0"/>
              <a:t> </a:t>
            </a:r>
            <a:r>
              <a:rPr lang="hr-HR" dirty="0" err="1" smtClean="0"/>
              <a:t>of</a:t>
            </a:r>
            <a:r>
              <a:rPr lang="hr-HR" dirty="0" smtClean="0"/>
              <a:t> </a:t>
            </a:r>
            <a:r>
              <a:rPr lang="hr-HR" dirty="0" err="1" smtClean="0"/>
              <a:t>subject</a:t>
            </a:r>
            <a:r>
              <a:rPr lang="hr-HR" dirty="0" smtClean="0"/>
              <a:t> to </a:t>
            </a:r>
            <a:r>
              <a:rPr lang="hr-HR" dirty="0" err="1" smtClean="0"/>
              <a:t>ostensible</a:t>
            </a:r>
            <a:r>
              <a:rPr lang="hr-HR" dirty="0" smtClean="0"/>
              <a:t> </a:t>
            </a:r>
            <a:r>
              <a:rPr lang="hr-HR" dirty="0" err="1" smtClean="0"/>
              <a:t>evidence</a:t>
            </a:r>
            <a:endParaRPr lang="hr-HR" dirty="0" smtClean="0"/>
          </a:p>
          <a:p>
            <a:r>
              <a:rPr lang="hr-HR" dirty="0" smtClean="0"/>
              <a:t>As </a:t>
            </a:r>
            <a:r>
              <a:rPr lang="hr-HR" dirty="0" err="1" smtClean="0"/>
              <a:t>the</a:t>
            </a:r>
            <a:r>
              <a:rPr lang="hr-HR" dirty="0" smtClean="0"/>
              <a:t> </a:t>
            </a:r>
            <a:r>
              <a:rPr lang="hr-HR" dirty="0" err="1" smtClean="0"/>
              <a:t>type</a:t>
            </a:r>
            <a:r>
              <a:rPr lang="hr-HR" dirty="0" smtClean="0"/>
              <a:t> </a:t>
            </a:r>
            <a:r>
              <a:rPr lang="hr-HR" dirty="0" err="1" smtClean="0"/>
              <a:t>of</a:t>
            </a:r>
            <a:r>
              <a:rPr lang="hr-HR" dirty="0" smtClean="0"/>
              <a:t> </a:t>
            </a:r>
            <a:r>
              <a:rPr lang="hr-HR" dirty="0" err="1" smtClean="0"/>
              <a:t>taking</a:t>
            </a:r>
            <a:r>
              <a:rPr lang="hr-HR" dirty="0" smtClean="0"/>
              <a:t> </a:t>
            </a:r>
            <a:r>
              <a:rPr lang="hr-HR" dirty="0" err="1" smtClean="0"/>
              <a:t>of</a:t>
            </a:r>
            <a:r>
              <a:rPr lang="hr-HR" dirty="0" smtClean="0"/>
              <a:t> </a:t>
            </a:r>
            <a:r>
              <a:rPr lang="hr-HR" dirty="0" err="1" smtClean="0"/>
              <a:t>evidence</a:t>
            </a:r>
            <a:r>
              <a:rPr lang="hr-HR" dirty="0" smtClean="0"/>
              <a:t>, </a:t>
            </a:r>
            <a:r>
              <a:rPr lang="hr-HR" dirty="0" err="1" smtClean="0"/>
              <a:t>videoconference</a:t>
            </a:r>
            <a:r>
              <a:rPr lang="hr-HR" dirty="0" smtClean="0"/>
              <a:t> is </a:t>
            </a:r>
            <a:r>
              <a:rPr lang="hr-HR" dirty="0" err="1" smtClean="0"/>
              <a:t>not</a:t>
            </a:r>
            <a:r>
              <a:rPr lang="hr-HR" dirty="0" smtClean="0"/>
              <a:t> </a:t>
            </a:r>
            <a:r>
              <a:rPr lang="hr-HR" dirty="0" err="1" smtClean="0"/>
              <a:t>possible</a:t>
            </a:r>
            <a:r>
              <a:rPr lang="hr-HR" dirty="0" smtClean="0"/>
              <a:t> </a:t>
            </a:r>
            <a:r>
              <a:rPr lang="hr-HR" dirty="0" err="1" smtClean="0"/>
              <a:t>in</a:t>
            </a:r>
            <a:r>
              <a:rPr lang="hr-HR" dirty="0" smtClean="0"/>
              <a:t> civil procedure </a:t>
            </a:r>
          </a:p>
          <a:p>
            <a:r>
              <a:rPr lang="hr-HR" dirty="0" smtClean="0"/>
              <a:t>I</a:t>
            </a:r>
            <a:r>
              <a:rPr lang="en-US" dirty="0" smtClean="0"/>
              <a:t>f a national court or judges have no experience with the use of videoconferencing technology-</a:t>
            </a:r>
            <a:r>
              <a:rPr lang="hr-HR" dirty="0" smtClean="0"/>
              <a:t> </a:t>
            </a:r>
            <a:r>
              <a:rPr lang="en-US" dirty="0" smtClean="0"/>
              <a:t>how  they can apply demands of Regulation</a:t>
            </a:r>
            <a:r>
              <a:rPr lang="hr-HR" dirty="0" smtClean="0"/>
              <a:t>?</a:t>
            </a:r>
          </a:p>
          <a:p>
            <a:r>
              <a:rPr lang="hr-HR" dirty="0" smtClean="0"/>
              <a:t> </a:t>
            </a:r>
            <a:r>
              <a:rPr lang="hr-HR" dirty="0" err="1" smtClean="0"/>
              <a:t>Videoconferencing</a:t>
            </a:r>
            <a:r>
              <a:rPr lang="hr-HR" dirty="0" smtClean="0"/>
              <a:t> is </a:t>
            </a:r>
            <a:r>
              <a:rPr lang="hr-HR" dirty="0" err="1" smtClean="0"/>
              <a:t>provided</a:t>
            </a:r>
            <a:r>
              <a:rPr lang="hr-HR" dirty="0" smtClean="0"/>
              <a:t> for </a:t>
            </a:r>
            <a:r>
              <a:rPr lang="hr-HR" b="1" dirty="0" err="1" smtClean="0"/>
              <a:t>explicitly</a:t>
            </a:r>
            <a:r>
              <a:rPr lang="hr-HR" b="1" dirty="0" smtClean="0"/>
              <a:t> </a:t>
            </a:r>
            <a:r>
              <a:rPr lang="hr-HR" b="1" dirty="0" err="1" smtClean="0"/>
              <a:t>in</a:t>
            </a:r>
            <a:r>
              <a:rPr lang="hr-HR" b="1" dirty="0" smtClean="0"/>
              <a:t> </a:t>
            </a:r>
            <a:r>
              <a:rPr lang="hr-HR" b="1" dirty="0" err="1" smtClean="0"/>
              <a:t>the</a:t>
            </a:r>
            <a:r>
              <a:rPr lang="hr-HR" b="1" dirty="0" smtClean="0"/>
              <a:t> </a:t>
            </a:r>
            <a:r>
              <a:rPr lang="hr-HR" b="1" dirty="0" err="1" smtClean="0"/>
              <a:t>Code</a:t>
            </a:r>
            <a:r>
              <a:rPr lang="hr-HR" b="1" dirty="0" smtClean="0"/>
              <a:t> </a:t>
            </a:r>
            <a:r>
              <a:rPr lang="hr-HR" b="1" dirty="0" err="1" smtClean="0"/>
              <a:t>of</a:t>
            </a:r>
            <a:r>
              <a:rPr lang="hr-HR" b="1" dirty="0" smtClean="0"/>
              <a:t> </a:t>
            </a:r>
            <a:r>
              <a:rPr lang="hr-HR" b="1" dirty="0" err="1" smtClean="0"/>
              <a:t>Criminal</a:t>
            </a:r>
            <a:r>
              <a:rPr lang="hr-HR" b="1" dirty="0" smtClean="0"/>
              <a:t> Procedure </a:t>
            </a:r>
            <a:r>
              <a:rPr lang="hr-HR" dirty="0" smtClean="0"/>
              <a:t>(</a:t>
            </a:r>
            <a:r>
              <a:rPr lang="hr-HR" dirty="0" err="1" smtClean="0"/>
              <a:t>Art</a:t>
            </a:r>
            <a:r>
              <a:rPr lang="hr-HR" dirty="0" smtClean="0"/>
              <a:t>. 87/1)</a:t>
            </a:r>
            <a:r>
              <a:rPr lang="hr-HR" b="1" dirty="0" smtClean="0"/>
              <a:t> </a:t>
            </a:r>
          </a:p>
          <a:p>
            <a:r>
              <a:rPr lang="en-US" dirty="0" smtClean="0"/>
              <a:t>As provided in this Act, hearings,</a:t>
            </a:r>
            <a:r>
              <a:rPr lang="hr-HR" dirty="0" smtClean="0"/>
              <a:t> </a:t>
            </a:r>
            <a:r>
              <a:rPr lang="en-US" dirty="0" smtClean="0"/>
              <a:t>evidentiary action or other action is recorded </a:t>
            </a:r>
            <a:r>
              <a:rPr lang="hr-HR" dirty="0" err="1" smtClean="0"/>
              <a:t>with</a:t>
            </a:r>
            <a:r>
              <a:rPr lang="hr-HR" dirty="0" smtClean="0"/>
              <a:t> </a:t>
            </a:r>
            <a:r>
              <a:rPr lang="en-US" dirty="0" smtClean="0"/>
              <a:t>devices for audio-video or audio recording</a:t>
            </a:r>
            <a:r>
              <a:rPr lang="hr-HR" dirty="0" smtClean="0"/>
              <a:t>.</a:t>
            </a:r>
          </a:p>
          <a:p>
            <a:r>
              <a:rPr lang="en-US" dirty="0" smtClean="0"/>
              <a:t>This provision has a much </a:t>
            </a:r>
            <a:r>
              <a:rPr lang="en-US" b="1" dirty="0" smtClean="0"/>
              <a:t>wider range </a:t>
            </a:r>
            <a:r>
              <a:rPr lang="en-US" dirty="0" smtClean="0"/>
              <a:t>of the hearing of witnesses</a:t>
            </a:r>
            <a:r>
              <a:rPr lang="hr-HR" dirty="0" smtClean="0"/>
              <a:t>.  </a:t>
            </a:r>
          </a:p>
          <a:p>
            <a:r>
              <a:rPr lang="hr-HR" dirty="0" err="1" smtClean="0"/>
              <a:t>Judges</a:t>
            </a:r>
            <a:r>
              <a:rPr lang="hr-HR" dirty="0" smtClean="0"/>
              <a:t> </a:t>
            </a:r>
            <a:r>
              <a:rPr lang="hr-HR" dirty="0" err="1" smtClean="0"/>
              <a:t>in</a:t>
            </a:r>
            <a:r>
              <a:rPr lang="hr-HR" dirty="0" smtClean="0"/>
              <a:t> </a:t>
            </a:r>
            <a:r>
              <a:rPr lang="hr-HR" dirty="0" err="1" smtClean="0"/>
              <a:t>criminal</a:t>
            </a:r>
            <a:r>
              <a:rPr lang="hr-HR" dirty="0" smtClean="0"/>
              <a:t> procedure </a:t>
            </a:r>
            <a:r>
              <a:rPr lang="hr-HR" dirty="0" err="1" smtClean="0"/>
              <a:t>have</a:t>
            </a:r>
            <a:r>
              <a:rPr lang="hr-HR" dirty="0" smtClean="0"/>
              <a:t> </a:t>
            </a:r>
            <a:r>
              <a:rPr lang="hr-HR" dirty="0" err="1" smtClean="0"/>
              <a:t>experience</a:t>
            </a:r>
            <a:r>
              <a:rPr lang="hr-HR" dirty="0" smtClean="0"/>
              <a:t> </a:t>
            </a:r>
            <a:r>
              <a:rPr lang="hr-HR" dirty="0" err="1" smtClean="0"/>
              <a:t>in</a:t>
            </a:r>
            <a:r>
              <a:rPr lang="hr-HR" dirty="0" smtClean="0"/>
              <a:t> </a:t>
            </a:r>
            <a:r>
              <a:rPr lang="hr-HR" dirty="0" err="1" smtClean="0"/>
              <a:t>apllying</a:t>
            </a:r>
            <a:r>
              <a:rPr lang="hr-HR" dirty="0" smtClean="0"/>
              <a:t> </a:t>
            </a:r>
            <a:r>
              <a:rPr lang="hr-HR" dirty="0" err="1" smtClean="0"/>
              <a:t>of</a:t>
            </a:r>
            <a:r>
              <a:rPr lang="hr-HR" dirty="0" smtClean="0"/>
              <a:t> </a:t>
            </a:r>
            <a:r>
              <a:rPr lang="hr-HR" dirty="0" err="1" smtClean="0"/>
              <a:t>videoconference</a:t>
            </a:r>
            <a:r>
              <a:rPr lang="hr-HR" dirty="0" smtClean="0"/>
              <a:t>.</a:t>
            </a:r>
            <a:endParaRPr lang="hr-H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5. CONCLUSION</a:t>
            </a:r>
            <a:endParaRPr lang="hr-HR" dirty="0"/>
          </a:p>
        </p:txBody>
      </p:sp>
      <p:sp>
        <p:nvSpPr>
          <p:cNvPr id="3" name="Content Placeholder 2"/>
          <p:cNvSpPr>
            <a:spLocks noGrp="1"/>
          </p:cNvSpPr>
          <p:nvPr>
            <p:ph idx="1"/>
          </p:nvPr>
        </p:nvSpPr>
        <p:spPr/>
        <p:txBody>
          <a:bodyPr>
            <a:normAutofit fontScale="70000" lnSpcReduction="20000"/>
          </a:bodyPr>
          <a:lstStyle/>
          <a:p>
            <a:r>
              <a:rPr lang="en-US" dirty="0" smtClean="0"/>
              <a:t>Member States of the European Union have a </a:t>
            </a:r>
            <a:r>
              <a:rPr lang="en-US" b="1" dirty="0" smtClean="0"/>
              <a:t>very different approach</a:t>
            </a:r>
            <a:r>
              <a:rPr lang="en-US" dirty="0" smtClean="0"/>
              <a:t> to the application of videoconferencing in civil proceedings</a:t>
            </a:r>
            <a:r>
              <a:rPr lang="hr-HR" dirty="0" smtClean="0"/>
              <a:t>.</a:t>
            </a:r>
          </a:p>
          <a:p>
            <a:r>
              <a:rPr lang="en-US" dirty="0" smtClean="0"/>
              <a:t> </a:t>
            </a:r>
            <a:r>
              <a:rPr lang="hr-HR" dirty="0" smtClean="0"/>
              <a:t>D</a:t>
            </a:r>
            <a:r>
              <a:rPr lang="en-US" dirty="0" err="1" smtClean="0"/>
              <a:t>ifferences</a:t>
            </a:r>
            <a:r>
              <a:rPr lang="en-US" dirty="0" smtClean="0"/>
              <a:t> are reflected </a:t>
            </a:r>
            <a:r>
              <a:rPr lang="en-US" b="1" dirty="0" smtClean="0"/>
              <a:t>in the normative sense</a:t>
            </a:r>
            <a:r>
              <a:rPr lang="hr-HR" dirty="0" smtClean="0"/>
              <a:t>:</a:t>
            </a:r>
            <a:r>
              <a:rPr lang="en-US" dirty="0" smtClean="0"/>
              <a:t> </a:t>
            </a:r>
            <a:br>
              <a:rPr lang="en-US" dirty="0" smtClean="0"/>
            </a:br>
            <a:r>
              <a:rPr lang="hr-HR" dirty="0" smtClean="0"/>
              <a:t>1. </a:t>
            </a:r>
            <a:r>
              <a:rPr lang="en-US" dirty="0" smtClean="0"/>
              <a:t>whether </a:t>
            </a:r>
            <a:r>
              <a:rPr lang="hr-HR" dirty="0" smtClean="0"/>
              <a:t>is </a:t>
            </a:r>
            <a:r>
              <a:rPr lang="en-US" dirty="0" smtClean="0"/>
              <a:t>videoconferencing in </a:t>
            </a:r>
            <a:r>
              <a:rPr lang="hr-HR" dirty="0" err="1" smtClean="0"/>
              <a:t>principle</a:t>
            </a:r>
            <a:r>
              <a:rPr lang="en-US" dirty="0" smtClean="0"/>
              <a:t> prescribed in national law </a:t>
            </a:r>
            <a:br>
              <a:rPr lang="en-US" dirty="0" smtClean="0"/>
            </a:br>
            <a:r>
              <a:rPr lang="hr-HR" dirty="0" smtClean="0"/>
              <a:t>2. </a:t>
            </a:r>
            <a:r>
              <a:rPr lang="en-US" dirty="0" smtClean="0"/>
              <a:t>the way </a:t>
            </a:r>
            <a:r>
              <a:rPr lang="hr-HR" dirty="0" err="1" smtClean="0"/>
              <a:t>in</a:t>
            </a:r>
            <a:r>
              <a:rPr lang="hr-HR" dirty="0" smtClean="0"/>
              <a:t> </a:t>
            </a:r>
            <a:r>
              <a:rPr lang="hr-HR" dirty="0" err="1" smtClean="0"/>
              <a:t>which</a:t>
            </a:r>
            <a:r>
              <a:rPr lang="hr-HR" dirty="0" smtClean="0"/>
              <a:t> is </a:t>
            </a:r>
            <a:r>
              <a:rPr lang="en-US" dirty="0" smtClean="0"/>
              <a:t>prescribed </a:t>
            </a:r>
            <a:endParaRPr lang="hr-HR" dirty="0" smtClean="0"/>
          </a:p>
          <a:p>
            <a:r>
              <a:rPr lang="hr-HR" dirty="0" smtClean="0"/>
              <a:t>I</a:t>
            </a:r>
            <a:r>
              <a:rPr lang="en-US" dirty="0" smtClean="0"/>
              <a:t>n </a:t>
            </a:r>
            <a:r>
              <a:rPr lang="hr-HR" dirty="0" err="1" smtClean="0"/>
              <a:t>the</a:t>
            </a:r>
            <a:r>
              <a:rPr lang="hr-HR" dirty="0" smtClean="0"/>
              <a:t> </a:t>
            </a:r>
            <a:r>
              <a:rPr lang="en-US" b="1" dirty="0" smtClean="0"/>
              <a:t>practical </a:t>
            </a:r>
            <a:r>
              <a:rPr lang="hr-HR" b="1" dirty="0" err="1" smtClean="0"/>
              <a:t>sense</a:t>
            </a:r>
            <a:r>
              <a:rPr lang="en-US" b="1" dirty="0" smtClean="0"/>
              <a:t> </a:t>
            </a:r>
            <a:r>
              <a:rPr lang="en-US" dirty="0" smtClean="0"/>
              <a:t/>
            </a:r>
            <a:br>
              <a:rPr lang="en-US" dirty="0" smtClean="0"/>
            </a:br>
            <a:r>
              <a:rPr lang="hr-HR" dirty="0" smtClean="0"/>
              <a:t>1. </a:t>
            </a:r>
            <a:r>
              <a:rPr lang="en-US" dirty="0" smtClean="0"/>
              <a:t>whether</a:t>
            </a:r>
            <a:r>
              <a:rPr lang="hr-HR" dirty="0" smtClean="0"/>
              <a:t> are </a:t>
            </a:r>
            <a:r>
              <a:rPr lang="en-US" dirty="0" smtClean="0"/>
              <a:t>available technical means or not </a:t>
            </a:r>
            <a:br>
              <a:rPr lang="en-US" dirty="0" smtClean="0"/>
            </a:br>
            <a:r>
              <a:rPr lang="hr-HR" dirty="0" smtClean="0"/>
              <a:t>2. </a:t>
            </a:r>
            <a:r>
              <a:rPr lang="hr-HR" dirty="0" err="1" smtClean="0"/>
              <a:t>have</a:t>
            </a:r>
            <a:r>
              <a:rPr lang="hr-HR" dirty="0" smtClean="0"/>
              <a:t> </a:t>
            </a:r>
            <a:r>
              <a:rPr lang="en-US" dirty="0" smtClean="0"/>
              <a:t>judges experience in the application of videoconferencing </a:t>
            </a:r>
            <a:br>
              <a:rPr lang="en-US" dirty="0" smtClean="0"/>
            </a:br>
            <a:r>
              <a:rPr lang="en-US" dirty="0" smtClean="0"/>
              <a:t>Therefore, differences in national systems can be an </a:t>
            </a:r>
            <a:r>
              <a:rPr lang="en-US" b="1" dirty="0" smtClean="0"/>
              <a:t>obstacle</a:t>
            </a:r>
            <a:r>
              <a:rPr lang="en-US" dirty="0" smtClean="0"/>
              <a:t> for the application of Regulation</a:t>
            </a:r>
            <a:endParaRPr lang="hr-HR" dirty="0" smtClean="0"/>
          </a:p>
          <a:p>
            <a:r>
              <a:rPr lang="en-US" dirty="0" smtClean="0"/>
              <a:t> There is no uniformly approach </a:t>
            </a:r>
            <a:r>
              <a:rPr lang="en-US" b="1" dirty="0" smtClean="0"/>
              <a:t>in</a:t>
            </a:r>
            <a:r>
              <a:rPr lang="hr-HR" b="1" dirty="0" smtClean="0"/>
              <a:t> </a:t>
            </a:r>
            <a:r>
              <a:rPr lang="hr-HR" b="1" dirty="0" err="1" smtClean="0"/>
              <a:t>the</a:t>
            </a:r>
            <a:r>
              <a:rPr lang="hr-HR" b="1" dirty="0" smtClean="0"/>
              <a:t> </a:t>
            </a:r>
            <a:r>
              <a:rPr lang="hr-HR" b="1" dirty="0" err="1" smtClean="0"/>
              <a:t>sense</a:t>
            </a:r>
            <a:r>
              <a:rPr lang="en-US" b="1" dirty="0" smtClean="0"/>
              <a:t> of probative value</a:t>
            </a:r>
            <a:r>
              <a:rPr lang="hr-HR" b="1" dirty="0" smtClean="0"/>
              <a:t> </a:t>
            </a:r>
            <a:r>
              <a:rPr lang="hr-HR" b="1" dirty="0" err="1" smtClean="0"/>
              <a:t>of</a:t>
            </a:r>
            <a:r>
              <a:rPr lang="en-US" b="1" dirty="0" smtClean="0"/>
              <a:t> </a:t>
            </a:r>
            <a:r>
              <a:rPr lang="en-US" dirty="0" smtClean="0"/>
              <a:t>video</a:t>
            </a:r>
            <a:r>
              <a:rPr lang="hr-HR" dirty="0" err="1" smtClean="0"/>
              <a:t>conference</a:t>
            </a:r>
            <a:r>
              <a:rPr lang="en-US" dirty="0" smtClean="0"/>
              <a:t> or in relation to the</a:t>
            </a:r>
            <a:r>
              <a:rPr lang="hr-HR" dirty="0" smtClean="0"/>
              <a:t> </a:t>
            </a:r>
            <a:r>
              <a:rPr lang="hr-HR" b="1" dirty="0" smtClean="0"/>
              <a:t>legal </a:t>
            </a:r>
            <a:r>
              <a:rPr lang="hr-HR" b="1" dirty="0" err="1" smtClean="0"/>
              <a:t>requirements</a:t>
            </a:r>
            <a:endParaRPr lang="hr-HR"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7500" lnSpcReduction="20000"/>
          </a:bodyPr>
          <a:lstStyle/>
          <a:p>
            <a:r>
              <a:rPr lang="en-US" dirty="0" smtClean="0"/>
              <a:t>The first step that needs to be done is</a:t>
            </a:r>
            <a:r>
              <a:rPr lang="hr-HR" dirty="0" smtClean="0"/>
              <a:t> </a:t>
            </a:r>
            <a:r>
              <a:rPr lang="en-US" b="1" dirty="0" smtClean="0"/>
              <a:t>regulation</a:t>
            </a:r>
            <a:r>
              <a:rPr lang="hr-HR" b="1" dirty="0" smtClean="0"/>
              <a:t> on</a:t>
            </a:r>
            <a:r>
              <a:rPr lang="en-US" b="1" dirty="0" smtClean="0"/>
              <a:t> videoconferencing  in national law </a:t>
            </a:r>
            <a:r>
              <a:rPr lang="en-US" dirty="0" smtClean="0"/>
              <a:t>–</a:t>
            </a:r>
            <a:r>
              <a:rPr lang="hr-HR" dirty="0" err="1" smtClean="0"/>
              <a:t>application</a:t>
            </a:r>
            <a:r>
              <a:rPr lang="hr-HR" dirty="0" smtClean="0"/>
              <a:t> </a:t>
            </a:r>
            <a:r>
              <a:rPr lang="hr-HR" dirty="0" err="1" smtClean="0"/>
              <a:t>of</a:t>
            </a:r>
            <a:r>
              <a:rPr lang="hr-HR" dirty="0" smtClean="0"/>
              <a:t> VCF </a:t>
            </a:r>
            <a:r>
              <a:rPr lang="en-US" dirty="0" smtClean="0"/>
              <a:t> without common normative framework</a:t>
            </a:r>
            <a:r>
              <a:rPr lang="hr-HR" dirty="0" smtClean="0"/>
              <a:t> is </a:t>
            </a:r>
            <a:r>
              <a:rPr lang="hr-HR" dirty="0" err="1" smtClean="0"/>
              <a:t>not</a:t>
            </a:r>
            <a:r>
              <a:rPr lang="hr-HR" dirty="0" smtClean="0"/>
              <a:t>  </a:t>
            </a:r>
            <a:r>
              <a:rPr lang="hr-HR" dirty="0" err="1" smtClean="0"/>
              <a:t>usual</a:t>
            </a:r>
            <a:endParaRPr lang="hr-HR" dirty="0" smtClean="0"/>
          </a:p>
          <a:p>
            <a:r>
              <a:rPr lang="hr-HR" dirty="0" smtClean="0"/>
              <a:t>VCF</a:t>
            </a:r>
            <a:r>
              <a:rPr lang="en-US" dirty="0" smtClean="0"/>
              <a:t> should not be linked with the </a:t>
            </a:r>
            <a:r>
              <a:rPr lang="en-US" b="1" dirty="0" smtClean="0"/>
              <a:t>consent of all </a:t>
            </a:r>
            <a:r>
              <a:rPr lang="hr-HR" b="1" dirty="0" err="1" smtClean="0"/>
              <a:t>participants</a:t>
            </a:r>
            <a:r>
              <a:rPr lang="en-US" b="1" dirty="0" smtClean="0"/>
              <a:t> </a:t>
            </a:r>
            <a:r>
              <a:rPr lang="en-US" dirty="0" smtClean="0"/>
              <a:t>in the case - it's the brakes to its application</a:t>
            </a:r>
            <a:endParaRPr lang="hr-HR" dirty="0" smtClean="0"/>
          </a:p>
          <a:p>
            <a:r>
              <a:rPr lang="en-US" b="1" dirty="0" smtClean="0"/>
              <a:t>criminal proceedings </a:t>
            </a:r>
            <a:r>
              <a:rPr lang="en-US" dirty="0" smtClean="0"/>
              <a:t>generally has greater experience in the application of </a:t>
            </a:r>
            <a:r>
              <a:rPr lang="en-US" dirty="0" err="1" smtClean="0"/>
              <a:t>vid</a:t>
            </a:r>
            <a:r>
              <a:rPr lang="hr-HR" dirty="0" smtClean="0"/>
              <a:t>e</a:t>
            </a:r>
            <a:r>
              <a:rPr lang="en-US" dirty="0" smtClean="0"/>
              <a:t>o-link from civil proceedings</a:t>
            </a:r>
            <a:endParaRPr lang="hr-HR" dirty="0" smtClean="0"/>
          </a:p>
          <a:p>
            <a:r>
              <a:rPr lang="en-US" b="1" dirty="0" smtClean="0"/>
              <a:t>experiences of criminal judges</a:t>
            </a:r>
            <a:r>
              <a:rPr lang="en-US" dirty="0" smtClean="0"/>
              <a:t> could be very valuable</a:t>
            </a:r>
            <a:endParaRPr lang="hr-HR" dirty="0" smtClean="0"/>
          </a:p>
          <a:p>
            <a:r>
              <a:rPr lang="en-US" dirty="0" smtClean="0"/>
              <a:t>insufficient and expensive </a:t>
            </a:r>
            <a:r>
              <a:rPr lang="en-US" b="1" dirty="0" smtClean="0"/>
              <a:t>technical equipment </a:t>
            </a:r>
            <a:r>
              <a:rPr lang="en-US" dirty="0" smtClean="0"/>
              <a:t>can be better utilized </a:t>
            </a:r>
            <a:r>
              <a:rPr lang="hr-HR" dirty="0" err="1" smtClean="0"/>
              <a:t>with</a:t>
            </a:r>
            <a:r>
              <a:rPr lang="hr-HR" dirty="0" smtClean="0"/>
              <a:t> </a:t>
            </a:r>
            <a:r>
              <a:rPr lang="en-US" b="1" dirty="0" smtClean="0"/>
              <a:t>rational use </a:t>
            </a:r>
            <a:r>
              <a:rPr lang="en-US" dirty="0" smtClean="0"/>
              <a:t>- selecting the date and place of the hearing in which it intends to apply</a:t>
            </a:r>
            <a:endParaRPr lang="hr-HR" dirty="0" smtClean="0"/>
          </a:p>
          <a:p>
            <a:r>
              <a:rPr lang="en-US" b="1" dirty="0" smtClean="0"/>
              <a:t>good national experiences</a:t>
            </a:r>
            <a:r>
              <a:rPr lang="en-US" dirty="0" smtClean="0"/>
              <a:t> are a precondition for the application of videoconferencing in Regulation</a:t>
            </a:r>
            <a:endParaRPr lang="hr-H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1. INTRODUCTION</a:t>
            </a:r>
            <a:endParaRPr lang="hr-HR" dirty="0"/>
          </a:p>
        </p:txBody>
      </p:sp>
      <p:sp>
        <p:nvSpPr>
          <p:cNvPr id="4" name="Content Placeholder 3"/>
          <p:cNvSpPr>
            <a:spLocks noGrp="1"/>
          </p:cNvSpPr>
          <p:nvPr>
            <p:ph sz="half" idx="1"/>
          </p:nvPr>
        </p:nvSpPr>
        <p:spPr/>
        <p:txBody>
          <a:bodyPr>
            <a:normAutofit lnSpcReduction="10000"/>
          </a:bodyPr>
          <a:lstStyle/>
          <a:p>
            <a:r>
              <a:rPr lang="en-US" b="1" dirty="0" smtClean="0"/>
              <a:t>BENEFITS</a:t>
            </a:r>
          </a:p>
          <a:p>
            <a:r>
              <a:rPr lang="en-US" dirty="0" smtClean="0"/>
              <a:t>speed</a:t>
            </a:r>
          </a:p>
          <a:p>
            <a:r>
              <a:rPr lang="en-US" dirty="0" smtClean="0"/>
              <a:t>easier access to other courts</a:t>
            </a:r>
          </a:p>
          <a:p>
            <a:r>
              <a:rPr lang="en-US" dirty="0" smtClean="0"/>
              <a:t>availability of witnesses who are located in other Member States</a:t>
            </a:r>
          </a:p>
          <a:p>
            <a:r>
              <a:rPr lang="en-US" dirty="0" smtClean="0"/>
              <a:t>savings</a:t>
            </a:r>
          </a:p>
          <a:p>
            <a:r>
              <a:rPr lang="en-US" dirty="0" smtClean="0"/>
              <a:t>effectiveness of procedure</a:t>
            </a:r>
            <a:endParaRPr lang="en-US" b="1" dirty="0"/>
          </a:p>
        </p:txBody>
      </p:sp>
      <p:sp>
        <p:nvSpPr>
          <p:cNvPr id="5" name="Content Placeholder 4"/>
          <p:cNvSpPr>
            <a:spLocks noGrp="1"/>
          </p:cNvSpPr>
          <p:nvPr>
            <p:ph sz="half" idx="2"/>
          </p:nvPr>
        </p:nvSpPr>
        <p:spPr/>
        <p:txBody>
          <a:bodyPr>
            <a:normAutofit lnSpcReduction="10000"/>
          </a:bodyPr>
          <a:lstStyle/>
          <a:p>
            <a:r>
              <a:rPr lang="hr-HR" b="1" dirty="0" smtClean="0"/>
              <a:t>DISADVANTAGES</a:t>
            </a:r>
          </a:p>
          <a:p>
            <a:r>
              <a:rPr lang="en-US" dirty="0" smtClean="0"/>
              <a:t>the high cost of equipment </a:t>
            </a:r>
          </a:p>
          <a:p>
            <a:r>
              <a:rPr lang="en-US" dirty="0" smtClean="0"/>
              <a:t> training</a:t>
            </a:r>
          </a:p>
          <a:p>
            <a:r>
              <a:rPr lang="en-US" dirty="0" smtClean="0"/>
              <a:t>technical problems</a:t>
            </a:r>
          </a:p>
          <a:p>
            <a:r>
              <a:rPr lang="en-US" dirty="0" smtClean="0"/>
              <a:t>problems in identification</a:t>
            </a:r>
          </a:p>
          <a:p>
            <a:endParaRPr lang="hr-HR" b="1" dirty="0" smtClean="0"/>
          </a:p>
          <a:p>
            <a:endParaRPr lang="hr-H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hr-HR" dirty="0" smtClean="0"/>
              <a:t>2. NORMATIVE FRAMEWORK</a:t>
            </a:r>
            <a:endParaRPr lang="hr-HR" dirty="0"/>
          </a:p>
        </p:txBody>
      </p:sp>
      <p:sp>
        <p:nvSpPr>
          <p:cNvPr id="6" name="Content Placeholder 5"/>
          <p:cNvSpPr>
            <a:spLocks noGrp="1"/>
          </p:cNvSpPr>
          <p:nvPr>
            <p:ph idx="1"/>
          </p:nvPr>
        </p:nvSpPr>
        <p:spPr/>
        <p:txBody>
          <a:bodyPr>
            <a:normAutofit/>
          </a:bodyPr>
          <a:lstStyle/>
          <a:p>
            <a:r>
              <a:rPr lang="en-US" dirty="0" smtClean="0"/>
              <a:t>National legislation show very large differences:</a:t>
            </a:r>
          </a:p>
          <a:p>
            <a:r>
              <a:rPr lang="en-US" dirty="0" smtClean="0"/>
              <a:t>1. Countries</a:t>
            </a:r>
            <a:r>
              <a:rPr lang="hr-HR" dirty="0" smtClean="0"/>
              <a:t> </a:t>
            </a:r>
            <a:r>
              <a:rPr lang="hr-HR" dirty="0" err="1" smtClean="0"/>
              <a:t>where</a:t>
            </a:r>
            <a:r>
              <a:rPr lang="hr-HR" dirty="0" smtClean="0"/>
              <a:t> is </a:t>
            </a:r>
            <a:r>
              <a:rPr lang="en-US" b="1" dirty="0" smtClean="0"/>
              <a:t>no legal framework</a:t>
            </a:r>
            <a:r>
              <a:rPr lang="en-US" dirty="0" smtClean="0"/>
              <a:t> for the implementation of videoconferencing</a:t>
            </a:r>
          </a:p>
          <a:p>
            <a:r>
              <a:rPr lang="en-US" dirty="0" smtClean="0"/>
              <a:t>2. Countries</a:t>
            </a:r>
            <a:r>
              <a:rPr lang="hr-HR" dirty="0" smtClean="0"/>
              <a:t> </a:t>
            </a:r>
            <a:r>
              <a:rPr lang="en-US" dirty="0" smtClean="0"/>
              <a:t>w</a:t>
            </a:r>
            <a:r>
              <a:rPr lang="hr-HR" dirty="0" err="1" smtClean="0"/>
              <a:t>here</a:t>
            </a:r>
            <a:r>
              <a:rPr lang="en-US" dirty="0" smtClean="0"/>
              <a:t> </a:t>
            </a:r>
            <a:r>
              <a:rPr lang="en-US" b="1" dirty="0" smtClean="0"/>
              <a:t>the legal framework exists but there is no technical equipment</a:t>
            </a:r>
          </a:p>
          <a:p>
            <a:r>
              <a:rPr lang="en-US" dirty="0" smtClean="0"/>
              <a:t>3. Countries </a:t>
            </a:r>
            <a:r>
              <a:rPr lang="hr-HR" dirty="0" err="1" smtClean="0"/>
              <a:t>where</a:t>
            </a:r>
            <a:r>
              <a:rPr lang="en-US" dirty="0" smtClean="0"/>
              <a:t> the use of video links is </a:t>
            </a:r>
            <a:r>
              <a:rPr lang="en-US" b="1" dirty="0" smtClean="0"/>
              <a:t>very good accepted </a:t>
            </a:r>
          </a:p>
          <a:p>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p:txBody>
          <a:bodyPr>
            <a:normAutofit fontScale="70000" lnSpcReduction="20000"/>
          </a:bodyPr>
          <a:lstStyle/>
          <a:p>
            <a:r>
              <a:rPr lang="en-US" b="1" dirty="0" smtClean="0"/>
              <a:t>The Relationship between the Hague Convention and Regulation:</a:t>
            </a:r>
          </a:p>
          <a:p>
            <a:r>
              <a:rPr lang="en-US" dirty="0" smtClean="0"/>
              <a:t>Regulation </a:t>
            </a:r>
            <a:r>
              <a:rPr lang="en-US" b="1" dirty="0" smtClean="0"/>
              <a:t>explicitly provides </a:t>
            </a:r>
            <a:r>
              <a:rPr lang="en-US" dirty="0" smtClean="0"/>
              <a:t>for the application of videoconferencing (Art. 10/4)</a:t>
            </a:r>
          </a:p>
          <a:p>
            <a:r>
              <a:rPr lang="en-US" dirty="0" smtClean="0"/>
              <a:t>Hague Convention regulates </a:t>
            </a:r>
            <a:r>
              <a:rPr lang="en-US" b="1" dirty="0" smtClean="0"/>
              <a:t>only</a:t>
            </a:r>
            <a:r>
              <a:rPr lang="en-US" dirty="0" smtClean="0"/>
              <a:t>  that </a:t>
            </a:r>
          </a:p>
          <a:p>
            <a:r>
              <a:rPr lang="en-US" dirty="0" smtClean="0"/>
              <a:t>it will follow a request of the requesting authority that </a:t>
            </a:r>
            <a:r>
              <a:rPr lang="en-US" b="1" dirty="0" smtClean="0"/>
              <a:t>a special method or procedure</a:t>
            </a:r>
            <a:r>
              <a:rPr lang="hr-HR" b="1" dirty="0" smtClean="0"/>
              <a:t> </a:t>
            </a:r>
            <a:r>
              <a:rPr lang="en-US" b="1" dirty="0" smtClean="0"/>
              <a:t>be followed</a:t>
            </a:r>
            <a:r>
              <a:rPr lang="en-US" dirty="0" smtClean="0"/>
              <a:t>, unless this is incompatible with the internal law of the State of execution</a:t>
            </a:r>
          </a:p>
          <a:p>
            <a:r>
              <a:rPr lang="en-US" dirty="0" smtClean="0"/>
              <a:t>or is impossible of performance by reason of its internal practice and procedure or by reason of practical difficulties. </a:t>
            </a:r>
          </a:p>
          <a:p>
            <a:r>
              <a:rPr lang="en-US" dirty="0" smtClean="0"/>
              <a:t>(Art. 9/2)</a:t>
            </a:r>
          </a:p>
          <a:p>
            <a:pPr>
              <a:buNone/>
            </a:pPr>
            <a:r>
              <a:rPr lang="en-US" dirty="0" smtClean="0"/>
              <a:t>     Regulation shall in relation to matters to w</a:t>
            </a:r>
            <a:r>
              <a:rPr lang="hr-HR" dirty="0" smtClean="0"/>
              <a:t>h</a:t>
            </a:r>
            <a:r>
              <a:rPr lang="en-US" dirty="0" err="1" smtClean="0"/>
              <a:t>ich</a:t>
            </a:r>
            <a:r>
              <a:rPr lang="en-US" dirty="0" smtClean="0"/>
              <a:t> it applies, </a:t>
            </a:r>
            <a:r>
              <a:rPr lang="en-US" b="1" dirty="0" smtClean="0"/>
              <a:t>prevail over </a:t>
            </a:r>
            <a:r>
              <a:rPr lang="en-US" dirty="0" smtClean="0"/>
              <a:t>other provisions contained in bilateral or multilateral agreements or </a:t>
            </a:r>
            <a:r>
              <a:rPr lang="en-US" dirty="0" err="1" smtClean="0"/>
              <a:t>arrang</a:t>
            </a:r>
            <a:r>
              <a:rPr lang="hr-HR" dirty="0" smtClean="0"/>
              <a:t>e</a:t>
            </a:r>
            <a:r>
              <a:rPr lang="en-US" dirty="0" err="1" smtClean="0"/>
              <a:t>ments</a:t>
            </a:r>
            <a:r>
              <a:rPr lang="en-US" dirty="0" smtClean="0"/>
              <a:t> concluded by the Member States (Art. 21/1).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0000" lnSpcReduction="20000"/>
          </a:bodyPr>
          <a:lstStyle/>
          <a:p>
            <a:r>
              <a:rPr lang="hr-HR" dirty="0" smtClean="0"/>
              <a:t>Are</a:t>
            </a:r>
            <a:r>
              <a:rPr lang="en-US" dirty="0" smtClean="0"/>
              <a:t> the national provisions on the videoconference necessary or not?</a:t>
            </a:r>
          </a:p>
          <a:p>
            <a:r>
              <a:rPr lang="hr-HR" dirty="0" err="1" smtClean="0"/>
              <a:t>In</a:t>
            </a:r>
            <a:r>
              <a:rPr lang="hr-HR" dirty="0" smtClean="0"/>
              <a:t> </a:t>
            </a:r>
            <a:r>
              <a:rPr lang="hr-HR" dirty="0" err="1" smtClean="0"/>
              <a:t>principle</a:t>
            </a:r>
            <a:r>
              <a:rPr lang="hr-HR" dirty="0" smtClean="0"/>
              <a:t> </a:t>
            </a:r>
            <a:r>
              <a:rPr lang="en-US" dirty="0" smtClean="0"/>
              <a:t>videoconferencing</a:t>
            </a:r>
            <a:r>
              <a:rPr lang="hr-HR" dirty="0" smtClean="0"/>
              <a:t> is</a:t>
            </a:r>
            <a:r>
              <a:rPr lang="en-US" dirty="0" smtClean="0"/>
              <a:t> prescribed in the rules of civil procedure </a:t>
            </a:r>
          </a:p>
          <a:p>
            <a:r>
              <a:rPr lang="en-US" b="1" dirty="0" smtClean="0"/>
              <a:t>WHY IST THAT IMPORTANT?</a:t>
            </a:r>
          </a:p>
          <a:p>
            <a:r>
              <a:rPr lang="en-US" dirty="0" smtClean="0"/>
              <a:t>In terms of </a:t>
            </a:r>
            <a:r>
              <a:rPr lang="hr-HR" dirty="0" smtClean="0"/>
              <a:t>R</a:t>
            </a:r>
            <a:r>
              <a:rPr lang="en-US" dirty="0" err="1" smtClean="0"/>
              <a:t>egulation</a:t>
            </a:r>
            <a:r>
              <a:rPr lang="en-US" dirty="0" smtClean="0"/>
              <a:t>, the courts of the Member States can be </a:t>
            </a:r>
            <a:r>
              <a:rPr lang="en-US" b="1" dirty="0" smtClean="0"/>
              <a:t>REQUESTING COURT </a:t>
            </a:r>
            <a:r>
              <a:rPr lang="en-US" dirty="0" smtClean="0"/>
              <a:t>and </a:t>
            </a:r>
            <a:r>
              <a:rPr lang="en-US" b="1" dirty="0" smtClean="0"/>
              <a:t>REQUESTED COURT </a:t>
            </a:r>
          </a:p>
          <a:p>
            <a:r>
              <a:rPr lang="en-US" dirty="0" smtClean="0"/>
              <a:t>As the requesting court –  </a:t>
            </a:r>
            <a:r>
              <a:rPr lang="en-US" b="1" dirty="0" smtClean="0"/>
              <a:t>may ask </a:t>
            </a:r>
            <a:r>
              <a:rPr lang="en-US" dirty="0" smtClean="0"/>
              <a:t>the requested court to use communication technology at the performance of the taking</a:t>
            </a:r>
            <a:r>
              <a:rPr lang="hr-HR" dirty="0" smtClean="0"/>
              <a:t> </a:t>
            </a:r>
            <a:r>
              <a:rPr lang="hr-HR" dirty="0" err="1" smtClean="0"/>
              <a:t>of</a:t>
            </a:r>
            <a:r>
              <a:rPr lang="en-US" dirty="0" smtClean="0"/>
              <a:t> evidence (videoconference and teleconference) – Art. 10/4</a:t>
            </a:r>
            <a:endParaRPr lang="en-US" b="1" dirty="0" smtClean="0"/>
          </a:p>
          <a:p>
            <a:r>
              <a:rPr lang="en-US" dirty="0" smtClean="0"/>
              <a:t>The requesting court </a:t>
            </a:r>
            <a:r>
              <a:rPr lang="en-US" b="1" dirty="0" smtClean="0"/>
              <a:t>may call </a:t>
            </a:r>
            <a:r>
              <a:rPr lang="en-US" dirty="0" smtClean="0"/>
              <a:t>for the request to be executed in accordance with a special procedure provided for by law of its Member State – Art</a:t>
            </a:r>
            <a:r>
              <a:rPr lang="hr-HR" dirty="0" smtClean="0"/>
              <a:t>.</a:t>
            </a:r>
            <a:r>
              <a:rPr lang="en-US" dirty="0" smtClean="0"/>
              <a:t> 10/3</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Autofit/>
          </a:bodyPr>
          <a:lstStyle/>
          <a:p>
            <a:r>
              <a:rPr lang="en-US" sz="2400" dirty="0" smtClean="0"/>
              <a:t>The requested court  shall execute the request in accordance with the law of its Member State (Art. 1/11, 10/2).</a:t>
            </a:r>
          </a:p>
          <a:p>
            <a:r>
              <a:rPr lang="en-US" sz="2400" dirty="0" smtClean="0"/>
              <a:t>The requested court shall comply with such requirement  unless;</a:t>
            </a:r>
          </a:p>
          <a:p>
            <a:r>
              <a:rPr lang="en-US" sz="2400" dirty="0" smtClean="0"/>
              <a:t> this is incompatible with the law of the Member State, or </a:t>
            </a:r>
          </a:p>
          <a:p>
            <a:r>
              <a:rPr lang="en-US" sz="2400" dirty="0" smtClean="0"/>
              <a:t>by reason of major practical difficulties </a:t>
            </a:r>
          </a:p>
          <a:p>
            <a:r>
              <a:rPr lang="en-US" sz="2400" dirty="0" smtClean="0"/>
              <a:t>1. </a:t>
            </a:r>
            <a:r>
              <a:rPr lang="en-US" sz="2400" b="1" dirty="0" smtClean="0"/>
              <a:t>Countries without legal framework for VCF </a:t>
            </a:r>
          </a:p>
          <a:p>
            <a:r>
              <a:rPr lang="en-US" sz="2400" dirty="0" smtClean="0"/>
              <a:t>Does that mean that requested courts may refuse videoconference, if this issue is not regulated by their national law on the grounds that is incompatible with the law of the Member State of the requested court ? </a:t>
            </a:r>
          </a:p>
          <a:p>
            <a:r>
              <a:rPr lang="en-US" sz="2400" dirty="0" smtClean="0"/>
              <a:t>In this case, only pos</a:t>
            </a:r>
            <a:r>
              <a:rPr lang="hr-HR" sz="2400" dirty="0" smtClean="0"/>
              <a:t>s</a:t>
            </a:r>
            <a:r>
              <a:rPr lang="en-US" sz="2400" dirty="0" err="1" smtClean="0"/>
              <a:t>ibility</a:t>
            </a:r>
            <a:r>
              <a:rPr lang="en-US" sz="2400" dirty="0" smtClean="0"/>
              <a:t> to made available technical means  are not sufficient </a:t>
            </a:r>
          </a:p>
          <a:p>
            <a:endParaRPr lang="hr-HR" sz="2400" dirty="0" smtClean="0"/>
          </a:p>
          <a:p>
            <a:endParaRPr lang="hr-HR"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p:txBody>
          <a:bodyPr>
            <a:normAutofit fontScale="92500" lnSpcReduction="20000"/>
          </a:bodyPr>
          <a:lstStyle/>
          <a:p>
            <a:r>
              <a:rPr lang="hr-HR" b="1" dirty="0" smtClean="0"/>
              <a:t>2. </a:t>
            </a:r>
            <a:r>
              <a:rPr lang="en-US" b="1" dirty="0" smtClean="0"/>
              <a:t>Countries that regulated VCF but </a:t>
            </a:r>
            <a:r>
              <a:rPr lang="en-US" b="1" dirty="0" err="1" smtClean="0"/>
              <a:t>tehnical</a:t>
            </a:r>
            <a:r>
              <a:rPr lang="en-US" b="1" dirty="0" smtClean="0"/>
              <a:t> equipment is not available </a:t>
            </a:r>
          </a:p>
          <a:p>
            <a:r>
              <a:rPr lang="en-US" dirty="0" smtClean="0"/>
              <a:t> Po</a:t>
            </a:r>
            <a:r>
              <a:rPr lang="hr-HR" dirty="0" smtClean="0"/>
              <a:t>s</a:t>
            </a:r>
            <a:r>
              <a:rPr lang="en-US" dirty="0" err="1" smtClean="0"/>
              <a:t>sibility</a:t>
            </a:r>
            <a:r>
              <a:rPr lang="en-US" dirty="0" smtClean="0"/>
              <a:t> to made available technical means  are not sufficient because the judges do not have practical knowledge of the VCF</a:t>
            </a:r>
          </a:p>
          <a:p>
            <a:r>
              <a:rPr lang="en-US" dirty="0" smtClean="0"/>
              <a:t>The requested court may refuse to comply with the requirement for major practical difficulties</a:t>
            </a:r>
          </a:p>
          <a:p>
            <a:r>
              <a:rPr lang="en-US" b="1" dirty="0" smtClean="0"/>
              <a:t>3. Countries that regulated VCF and have  experience in the application of VCF</a:t>
            </a:r>
          </a:p>
          <a:p>
            <a:r>
              <a:rPr lang="en-US" dirty="0" smtClean="0"/>
              <a:t>The requested court shall execute the request in accordance with the </a:t>
            </a:r>
            <a:r>
              <a:rPr lang="en-US" i="1" dirty="0" err="1" smtClean="0"/>
              <a:t>lex</a:t>
            </a:r>
            <a:r>
              <a:rPr lang="en-US" i="1" dirty="0" smtClean="0"/>
              <a:t> </a:t>
            </a:r>
            <a:r>
              <a:rPr lang="en-US" i="1" dirty="0" err="1" smtClean="0"/>
              <a:t>fori</a:t>
            </a:r>
            <a:r>
              <a:rPr lang="en-US" dirty="0" smtClean="0"/>
              <a:t>.</a:t>
            </a:r>
          </a:p>
          <a:p>
            <a:endParaRPr lang="hr-H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7500" lnSpcReduction="20000"/>
          </a:bodyPr>
          <a:lstStyle/>
          <a:p>
            <a:r>
              <a:rPr lang="en-US" dirty="0" smtClean="0"/>
              <a:t>Other provision which prescribes  encouraging the use of communication </a:t>
            </a:r>
            <a:r>
              <a:rPr lang="en-US" dirty="0" err="1" smtClean="0"/>
              <a:t>te</a:t>
            </a:r>
            <a:r>
              <a:rPr lang="hr-HR" dirty="0" smtClean="0"/>
              <a:t>c</a:t>
            </a:r>
            <a:r>
              <a:rPr lang="en-US" dirty="0" err="1" smtClean="0"/>
              <a:t>hnology</a:t>
            </a:r>
            <a:r>
              <a:rPr lang="en-US" dirty="0" smtClean="0"/>
              <a:t> such as VCF is in connection with </a:t>
            </a:r>
            <a:r>
              <a:rPr lang="en-US" b="1" dirty="0" smtClean="0"/>
              <a:t>direct taking of evidence by the requesting court.</a:t>
            </a:r>
          </a:p>
          <a:p>
            <a:r>
              <a:rPr lang="en-US" dirty="0" smtClean="0"/>
              <a:t>Where a court requests to take evidence directly in another Member State , it shall submit a request to the central body or competent authority.</a:t>
            </a:r>
          </a:p>
          <a:p>
            <a:r>
              <a:rPr lang="en-US" dirty="0" smtClean="0"/>
              <a:t>Central body or the competent authority shall encourage the use of   VCF (Art. 17/4) only if the direct taking of evidence is not contrary to fundamental </a:t>
            </a:r>
            <a:r>
              <a:rPr lang="en-US" dirty="0" err="1" smtClean="0"/>
              <a:t>pri</a:t>
            </a:r>
            <a:r>
              <a:rPr lang="hr-HR" dirty="0" smtClean="0"/>
              <a:t>n</a:t>
            </a:r>
            <a:r>
              <a:rPr lang="en-US" dirty="0" err="1" smtClean="0"/>
              <a:t>ciples</a:t>
            </a:r>
            <a:r>
              <a:rPr lang="en-US" dirty="0" smtClean="0"/>
              <a:t> of law in its Member State. </a:t>
            </a:r>
          </a:p>
          <a:p>
            <a:r>
              <a:rPr lang="en-US" b="1" dirty="0" smtClean="0"/>
              <a:t>Difference </a:t>
            </a:r>
            <a:r>
              <a:rPr lang="en-US" dirty="0" smtClean="0"/>
              <a:t>– in this case is applied law of Member State which is  requesting for direct taking of evidence </a:t>
            </a:r>
          </a:p>
          <a:p>
            <a:r>
              <a:rPr lang="en-US" dirty="0" smtClean="0"/>
              <a:t>Can be only performed on a voluntary basis (without the co</a:t>
            </a:r>
            <a:r>
              <a:rPr lang="hr-HR" dirty="0" err="1" smtClean="0"/>
              <a:t>erci</a:t>
            </a:r>
            <a:r>
              <a:rPr lang="en-US" dirty="0" err="1" smtClean="0"/>
              <a:t>ve</a:t>
            </a:r>
            <a:r>
              <a:rPr lang="en-US" dirty="0" smtClean="0"/>
              <a:t> </a:t>
            </a:r>
            <a:r>
              <a:rPr lang="en-US" dirty="0" err="1" smtClean="0"/>
              <a:t>meas</a:t>
            </a:r>
            <a:r>
              <a:rPr lang="hr-HR" dirty="0" smtClean="0"/>
              <a:t>u</a:t>
            </a:r>
            <a:r>
              <a:rPr lang="en-US" dirty="0" smtClean="0"/>
              <a:t>r</a:t>
            </a:r>
            <a:r>
              <a:rPr lang="hr-HR" dirty="0" smtClean="0"/>
              <a:t>e</a:t>
            </a:r>
            <a:r>
              <a:rPr lang="en-US" dirty="0" smtClean="0"/>
              <a: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3. DOUBLE ROLE OF VCF</a:t>
            </a:r>
            <a:endParaRPr lang="hr-HR" dirty="0"/>
          </a:p>
        </p:txBody>
      </p:sp>
      <p:sp>
        <p:nvSpPr>
          <p:cNvPr id="3" name="Content Placeholder 2"/>
          <p:cNvSpPr>
            <a:spLocks noGrp="1"/>
          </p:cNvSpPr>
          <p:nvPr>
            <p:ph idx="1"/>
          </p:nvPr>
        </p:nvSpPr>
        <p:spPr/>
        <p:txBody>
          <a:bodyPr>
            <a:noAutofit/>
          </a:bodyPr>
          <a:lstStyle/>
          <a:p>
            <a:r>
              <a:rPr lang="en-US" sz="2400" dirty="0" smtClean="0"/>
              <a:t>Videoconference</a:t>
            </a:r>
            <a:r>
              <a:rPr lang="hr-HR" sz="2400" dirty="0" smtClean="0"/>
              <a:t> </a:t>
            </a:r>
            <a:r>
              <a:rPr lang="hr-HR" sz="2400" dirty="0" err="1" smtClean="0"/>
              <a:t>has</a:t>
            </a:r>
            <a:r>
              <a:rPr lang="hr-HR" sz="2400" dirty="0" smtClean="0"/>
              <a:t> </a:t>
            </a:r>
            <a:r>
              <a:rPr lang="hr-HR" sz="2400" dirty="0" err="1" smtClean="0"/>
              <a:t>double</a:t>
            </a:r>
            <a:r>
              <a:rPr lang="hr-HR" sz="2400" dirty="0" smtClean="0"/>
              <a:t> role – </a:t>
            </a:r>
            <a:r>
              <a:rPr lang="hr-HR" sz="2400" b="1" dirty="0" err="1" smtClean="0"/>
              <a:t>means</a:t>
            </a:r>
            <a:r>
              <a:rPr lang="hr-HR" sz="2400" b="1" dirty="0" smtClean="0"/>
              <a:t> </a:t>
            </a:r>
            <a:r>
              <a:rPr lang="hr-HR" sz="2400" b="1" dirty="0" err="1" smtClean="0"/>
              <a:t>of</a:t>
            </a:r>
            <a:r>
              <a:rPr lang="hr-HR" sz="2400" b="1" dirty="0" smtClean="0"/>
              <a:t> </a:t>
            </a:r>
            <a:r>
              <a:rPr lang="hr-HR" sz="2400" b="1" dirty="0" err="1" smtClean="0"/>
              <a:t>evidence</a:t>
            </a:r>
            <a:r>
              <a:rPr lang="hr-HR" sz="2400" b="1" dirty="0" smtClean="0"/>
              <a:t> </a:t>
            </a:r>
            <a:r>
              <a:rPr lang="hr-HR" sz="2400" dirty="0" err="1" smtClean="0"/>
              <a:t>and</a:t>
            </a:r>
            <a:r>
              <a:rPr lang="hr-HR" sz="2400" dirty="0" smtClean="0"/>
              <a:t> </a:t>
            </a:r>
            <a:r>
              <a:rPr lang="hr-HR" sz="2400" b="1" dirty="0" err="1" smtClean="0"/>
              <a:t>method</a:t>
            </a:r>
            <a:r>
              <a:rPr lang="hr-HR" sz="2400" b="1" dirty="0" smtClean="0"/>
              <a:t> </a:t>
            </a:r>
            <a:r>
              <a:rPr lang="hr-HR" sz="2400" b="1" dirty="0" err="1" smtClean="0"/>
              <a:t>in</a:t>
            </a:r>
            <a:r>
              <a:rPr lang="hr-HR" sz="2400" b="1" dirty="0" smtClean="0"/>
              <a:t> </a:t>
            </a:r>
            <a:r>
              <a:rPr lang="hr-HR" sz="2400" b="1" dirty="0" err="1" smtClean="0"/>
              <a:t>taking</a:t>
            </a:r>
            <a:r>
              <a:rPr lang="hr-HR" sz="2400" b="1" dirty="0" smtClean="0"/>
              <a:t> </a:t>
            </a:r>
            <a:r>
              <a:rPr lang="hr-HR" sz="2400" b="1" dirty="0" err="1" smtClean="0"/>
              <a:t>of</a:t>
            </a:r>
            <a:r>
              <a:rPr lang="hr-HR" sz="2400" b="1" dirty="0" smtClean="0"/>
              <a:t> </a:t>
            </a:r>
            <a:r>
              <a:rPr lang="hr-HR" sz="2400" b="1" dirty="0" err="1" smtClean="0"/>
              <a:t>evidence</a:t>
            </a:r>
            <a:r>
              <a:rPr lang="hr-HR" sz="2400" b="1" dirty="0" smtClean="0"/>
              <a:t> </a:t>
            </a:r>
          </a:p>
          <a:p>
            <a:r>
              <a:rPr lang="en-US" sz="2400" dirty="0" smtClean="0"/>
              <a:t>If the VCF used as evidence</a:t>
            </a:r>
            <a:r>
              <a:rPr lang="hr-HR" sz="2400" dirty="0" smtClean="0"/>
              <a:t> -</a:t>
            </a:r>
            <a:r>
              <a:rPr lang="en-US" sz="2400" dirty="0" smtClean="0"/>
              <a:t> will be evaluated </a:t>
            </a:r>
            <a:r>
              <a:rPr lang="hr-HR" sz="2400" dirty="0" smtClean="0"/>
              <a:t>video or audio </a:t>
            </a:r>
            <a:r>
              <a:rPr lang="en-US" sz="2400" dirty="0" smtClean="0"/>
              <a:t>record</a:t>
            </a:r>
            <a:r>
              <a:rPr lang="hr-HR" sz="2400" dirty="0" err="1" smtClean="0"/>
              <a:t>ings</a:t>
            </a:r>
            <a:r>
              <a:rPr lang="hr-HR" sz="2400" dirty="0" smtClean="0"/>
              <a:t>.</a:t>
            </a:r>
          </a:p>
          <a:p>
            <a:r>
              <a:rPr lang="hr-HR" sz="2400" dirty="0" smtClean="0"/>
              <a:t> </a:t>
            </a:r>
            <a:r>
              <a:rPr lang="hr-HR" sz="2400" dirty="0" err="1" smtClean="0"/>
              <a:t>Is</a:t>
            </a:r>
            <a:r>
              <a:rPr lang="hr-HR" sz="2400" dirty="0" smtClean="0"/>
              <a:t> </a:t>
            </a:r>
            <a:r>
              <a:rPr lang="hr-HR" sz="2400" dirty="0" err="1" smtClean="0"/>
              <a:t>this</a:t>
            </a:r>
            <a:r>
              <a:rPr lang="hr-HR" sz="2400" dirty="0" smtClean="0"/>
              <a:t> new </a:t>
            </a:r>
            <a:r>
              <a:rPr lang="hr-HR" sz="2400" dirty="0" err="1" smtClean="0"/>
              <a:t>means</a:t>
            </a:r>
            <a:r>
              <a:rPr lang="hr-HR" sz="2400" dirty="0" smtClean="0"/>
              <a:t> </a:t>
            </a:r>
            <a:r>
              <a:rPr lang="hr-HR" sz="2400" dirty="0" err="1" smtClean="0"/>
              <a:t>of</a:t>
            </a:r>
            <a:r>
              <a:rPr lang="hr-HR" sz="2400" dirty="0" smtClean="0"/>
              <a:t> </a:t>
            </a:r>
            <a:r>
              <a:rPr lang="hr-HR" sz="2400" dirty="0" err="1" smtClean="0"/>
              <a:t>proof</a:t>
            </a:r>
            <a:r>
              <a:rPr lang="hr-HR" sz="2400" dirty="0" smtClean="0"/>
              <a:t> or </a:t>
            </a:r>
            <a:r>
              <a:rPr lang="hr-HR" sz="2400" dirty="0" err="1" smtClean="0"/>
              <a:t>not</a:t>
            </a:r>
            <a:r>
              <a:rPr lang="hr-HR" sz="2400" dirty="0" smtClean="0"/>
              <a:t>?</a:t>
            </a:r>
          </a:p>
          <a:p>
            <a:r>
              <a:rPr lang="hr-HR" sz="2400" dirty="0" smtClean="0"/>
              <a:t>a) </a:t>
            </a:r>
            <a:r>
              <a:rPr lang="hr-HR" sz="2400" b="1" dirty="0" err="1" smtClean="0"/>
              <a:t>subject</a:t>
            </a:r>
            <a:r>
              <a:rPr lang="hr-HR" sz="2400" b="1" dirty="0" smtClean="0"/>
              <a:t> </a:t>
            </a:r>
            <a:r>
              <a:rPr lang="hr-HR" sz="2400" b="1" dirty="0" err="1" smtClean="0"/>
              <a:t>of</a:t>
            </a:r>
            <a:r>
              <a:rPr lang="hr-HR" sz="2400" b="1" dirty="0" smtClean="0"/>
              <a:t> </a:t>
            </a:r>
            <a:r>
              <a:rPr lang="hr-HR" sz="2400" b="1" dirty="0" err="1" smtClean="0"/>
              <a:t>ostensible</a:t>
            </a:r>
            <a:r>
              <a:rPr lang="hr-HR" sz="2400" b="1" dirty="0" smtClean="0"/>
              <a:t> </a:t>
            </a:r>
            <a:r>
              <a:rPr lang="hr-HR" sz="2400" b="1" dirty="0" err="1" smtClean="0"/>
              <a:t>evidence</a:t>
            </a:r>
            <a:r>
              <a:rPr lang="hr-HR" sz="2400" b="1" dirty="0" smtClean="0"/>
              <a:t> </a:t>
            </a:r>
            <a:r>
              <a:rPr lang="hr-HR" sz="2400" dirty="0" smtClean="0"/>
              <a:t>(</a:t>
            </a:r>
            <a:r>
              <a:rPr lang="hr-HR" sz="2400" dirty="0" err="1" smtClean="0"/>
              <a:t>Austria</a:t>
            </a:r>
            <a:r>
              <a:rPr lang="hr-HR" sz="2400" dirty="0" smtClean="0"/>
              <a:t>, German</a:t>
            </a:r>
            <a:r>
              <a:rPr lang="en-US" sz="2400" dirty="0" smtClean="0"/>
              <a:t> in the initial period before the amendment of the Code of Civil Procedure</a:t>
            </a:r>
            <a:r>
              <a:rPr lang="hr-HR" sz="2400" dirty="0" smtClean="0"/>
              <a:t>) </a:t>
            </a:r>
          </a:p>
          <a:p>
            <a:pPr lvl="1">
              <a:buNone/>
            </a:pPr>
            <a:r>
              <a:rPr lang="hr-HR" sz="2400" dirty="0" smtClean="0"/>
              <a:t>b) </a:t>
            </a:r>
            <a:r>
              <a:rPr lang="hr-HR" sz="2400" b="1" dirty="0" err="1" smtClean="0"/>
              <a:t>electronic</a:t>
            </a:r>
            <a:r>
              <a:rPr lang="hr-HR" sz="2400" b="1" dirty="0" smtClean="0"/>
              <a:t> </a:t>
            </a:r>
            <a:r>
              <a:rPr lang="hr-HR" sz="2400" b="1" dirty="0" err="1" smtClean="0"/>
              <a:t>documents</a:t>
            </a:r>
            <a:r>
              <a:rPr lang="hr-HR" sz="2400" b="1" dirty="0" smtClean="0"/>
              <a:t> </a:t>
            </a:r>
            <a:r>
              <a:rPr lang="hr-HR" sz="2400" dirty="0" smtClean="0"/>
              <a:t>(</a:t>
            </a:r>
            <a:r>
              <a:rPr lang="hr-HR" sz="2400" dirty="0" err="1" smtClean="0"/>
              <a:t>private</a:t>
            </a:r>
            <a:r>
              <a:rPr lang="hr-HR" sz="2400" dirty="0" smtClean="0"/>
              <a:t> or </a:t>
            </a:r>
            <a:r>
              <a:rPr lang="hr-HR" sz="2400" dirty="0" err="1" smtClean="0"/>
              <a:t>public</a:t>
            </a:r>
            <a:r>
              <a:rPr lang="hr-HR" sz="2400" dirty="0" smtClean="0"/>
              <a:t>); </a:t>
            </a:r>
            <a:r>
              <a:rPr lang="hr-HR" sz="2400" dirty="0" err="1" smtClean="0"/>
              <a:t>which</a:t>
            </a:r>
            <a:r>
              <a:rPr lang="hr-HR" sz="2400" dirty="0" smtClean="0"/>
              <a:t> status </a:t>
            </a:r>
            <a:r>
              <a:rPr lang="hr-HR" sz="2400" dirty="0" err="1" smtClean="0"/>
              <a:t>has</a:t>
            </a:r>
            <a:r>
              <a:rPr lang="hr-HR" sz="2400" dirty="0" smtClean="0"/>
              <a:t> </a:t>
            </a:r>
            <a:r>
              <a:rPr lang="hr-HR" sz="2400" dirty="0" err="1" smtClean="0"/>
              <a:t>electronic</a:t>
            </a:r>
            <a:r>
              <a:rPr lang="hr-HR" sz="2400" dirty="0" smtClean="0"/>
              <a:t> </a:t>
            </a:r>
            <a:r>
              <a:rPr lang="hr-HR" sz="2400" dirty="0" err="1" smtClean="0"/>
              <a:t>documents</a:t>
            </a:r>
            <a:r>
              <a:rPr lang="hr-HR" sz="2400" dirty="0" smtClean="0"/>
              <a:t>  </a:t>
            </a:r>
            <a:r>
              <a:rPr lang="hr-HR" sz="2400" dirty="0" err="1" smtClean="0"/>
              <a:t>in</a:t>
            </a:r>
            <a:r>
              <a:rPr lang="hr-HR" sz="2400" dirty="0" smtClean="0"/>
              <a:t> </a:t>
            </a:r>
            <a:r>
              <a:rPr lang="hr-HR" sz="2400" dirty="0" err="1" smtClean="0"/>
              <a:t>each</a:t>
            </a:r>
            <a:r>
              <a:rPr lang="hr-HR" sz="2400" dirty="0" smtClean="0"/>
              <a:t> </a:t>
            </a:r>
            <a:r>
              <a:rPr lang="hr-HR" sz="2400" dirty="0" err="1" smtClean="0"/>
              <a:t>Member</a:t>
            </a:r>
            <a:r>
              <a:rPr lang="hr-HR" sz="2400" dirty="0" smtClean="0"/>
              <a:t> State?</a:t>
            </a:r>
          </a:p>
          <a:p>
            <a:pPr lvl="1">
              <a:buNone/>
            </a:pPr>
            <a:r>
              <a:rPr lang="hr-HR" sz="2400" dirty="0" smtClean="0"/>
              <a:t>c) </a:t>
            </a:r>
            <a:r>
              <a:rPr lang="en-US" sz="2400" dirty="0" smtClean="0"/>
              <a:t>what is the </a:t>
            </a:r>
            <a:r>
              <a:rPr lang="en-US" sz="2400" b="1" dirty="0" smtClean="0"/>
              <a:t>probative value </a:t>
            </a:r>
            <a:r>
              <a:rPr lang="en-US" sz="2400" dirty="0" smtClean="0"/>
              <a:t>of each of these means of evidence</a:t>
            </a:r>
            <a:r>
              <a:rPr lang="hr-HR" sz="2400" dirty="0" smtClean="0"/>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837</TotalTime>
  <Words>1516</Words>
  <Application>Microsoft Office PowerPoint</Application>
  <PresentationFormat>On-screen Show (4:3)</PresentationFormat>
  <Paragraphs>107</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Module</vt:lpstr>
      <vt:lpstr> VIDEOCONFERENCE IN NATIONAL LAW AND EU REGULATIONS</vt:lpstr>
      <vt:lpstr>1. INTRODUCTION</vt:lpstr>
      <vt:lpstr>2. NORMATIVE FRAMEWORK</vt:lpstr>
      <vt:lpstr>Slide 4</vt:lpstr>
      <vt:lpstr>Slide 5</vt:lpstr>
      <vt:lpstr>Slide 6</vt:lpstr>
      <vt:lpstr>Slide 7</vt:lpstr>
      <vt:lpstr>Slide 8</vt:lpstr>
      <vt:lpstr>3. DOUBLE ROLE OF VCF</vt:lpstr>
      <vt:lpstr>4. SOME COMPARATIVE MODELS </vt:lpstr>
      <vt:lpstr>Slide 11</vt:lpstr>
      <vt:lpstr>4.2. AUSTRIA</vt:lpstr>
      <vt:lpstr>4.4. CROATIA</vt:lpstr>
      <vt:lpstr>5. CONCLUSION</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VIDEOCONFERENCE  IN</dc:title>
  <dc:creator>Admin</dc:creator>
  <cp:lastModifiedBy>Admin</cp:lastModifiedBy>
  <cp:revision>90</cp:revision>
  <dcterms:created xsi:type="dcterms:W3CDTF">2014-03-18T10:14:12Z</dcterms:created>
  <dcterms:modified xsi:type="dcterms:W3CDTF">2014-03-23T16:20:57Z</dcterms:modified>
</cp:coreProperties>
</file>