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sldIdLst>
    <p:sldId id="256" r:id="rId2"/>
    <p:sldId id="283" r:id="rId3"/>
    <p:sldId id="281" r:id="rId4"/>
    <p:sldId id="286" r:id="rId5"/>
    <p:sldId id="284" r:id="rId6"/>
    <p:sldId id="289" r:id="rId7"/>
    <p:sldId id="287" r:id="rId8"/>
    <p:sldId id="288" r:id="rId9"/>
    <p:sldId id="292" r:id="rId10"/>
    <p:sldId id="293" r:id="rId11"/>
    <p:sldId id="294" r:id="rId12"/>
    <p:sldId id="295" r:id="rId13"/>
    <p:sldId id="271" r:id="rId14"/>
    <p:sldId id="273" r:id="rId15"/>
    <p:sldId id="275" r:id="rId16"/>
    <p:sldId id="276" r:id="rId17"/>
    <p:sldId id="274" r:id="rId18"/>
    <p:sldId id="277" r:id="rId19"/>
    <p:sldId id="278" r:id="rId20"/>
    <p:sldId id="279" r:id="rId21"/>
    <p:sldId id="267" r:id="rId22"/>
    <p:sldId id="29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1219" autoAdjust="0"/>
  </p:normalViewPr>
  <p:slideViewPr>
    <p:cSldViewPr>
      <p:cViewPr varScale="1">
        <p:scale>
          <a:sx n="66" d="100"/>
          <a:sy n="66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DBAF6-58D5-41E5-9177-8229F4F1F314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7F44F-A82C-4284-9729-E9C133DF8B7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7F44F-A82C-4284-9729-E9C133DF8B72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7F44F-A82C-4284-9729-E9C133DF8B72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1E497D-D11C-436D-A128-E2F06C62F899}" type="datetimeFigureOut">
              <a:rPr lang="hr-HR" smtClean="0"/>
              <a:pPr/>
              <a:t>24.4.2014.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388972-A1F6-4987-AECB-A3B80C418BE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9512" y="1628801"/>
            <a:ext cx="8964488" cy="4689450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/>
              <a:t>PRESJEK AKTUALNOG STANJA</a:t>
            </a:r>
            <a:br>
              <a:rPr lang="hr-HR" b="1" dirty="0" smtClean="0"/>
            </a:br>
            <a:r>
              <a:rPr lang="hr-HR" b="1" dirty="0" smtClean="0"/>
              <a:t>PRIMJENE MODERNE TEHNOLOGIJE U HRVATSKOM PARNIČNOM POSTUPKU</a:t>
            </a:r>
            <a:endParaRPr lang="hr-HR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Tonski snimak prenijet će se u pisani oblik u roku od osam dana od dana snimanja.</a:t>
            </a:r>
          </a:p>
          <a:p>
            <a:r>
              <a:rPr lang="hr-HR" dirty="0" smtClean="0"/>
              <a:t>Tonski snimak u pisanom obliku sačinjava se u skladu s odredbom </a:t>
            </a:r>
            <a:r>
              <a:rPr lang="hr-HR" dirty="0" err="1" smtClean="0"/>
              <a:t>čl</a:t>
            </a:r>
            <a:r>
              <a:rPr lang="hr-HR" dirty="0" smtClean="0"/>
              <a:t>. 124. ovog Zakona i mora sadržavati sve što je snimljeno u tonskom snimku.</a:t>
            </a:r>
          </a:p>
          <a:p>
            <a:r>
              <a:rPr lang="hr-HR" dirty="0" smtClean="0"/>
              <a:t>Stranke mogu tražiti prijepis tonskog snimka u skladu s odredbama ovoga Zakona.</a:t>
            </a:r>
          </a:p>
          <a:p>
            <a:r>
              <a:rPr lang="hr-HR" dirty="0" smtClean="0"/>
              <a:t>Prijepis tonskog snimka stranke mogu zatražiti u roku od osam dana od dana kada je tonski snimak sačinjen.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Ako se prijepis tonskog snimaka i tonski snimak u bitnome razlikuju stranka ima pravo podnijeti prigovor u roku od osam dana od dana dostave prijepisa. Prigovor mora biti obrazložen.</a:t>
            </a:r>
          </a:p>
          <a:p>
            <a:r>
              <a:rPr lang="hr-HR" dirty="0" smtClean="0"/>
              <a:t>Sud će po prigovoru stranke iz prethodnog stavka u roku od tri dana rješenjem prihvatiti i izmijeniti prijepis tonskog snimka ili prigovor odbiti. Protiv tog rješenja nije dopuštena posebna žalba</a:t>
            </a:r>
            <a:r>
              <a:rPr lang="hr-HR" dirty="0" smtClean="0"/>
              <a:t>. (126.c)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Imaju li stranke pravo na </a:t>
            </a:r>
            <a:r>
              <a:rPr lang="hr-HR" i="1" dirty="0" err="1" smtClean="0"/>
              <a:t>Wortprotokol</a:t>
            </a:r>
            <a:r>
              <a:rPr lang="hr-HR" i="1" dirty="0" smtClean="0"/>
              <a:t> </a:t>
            </a:r>
            <a:r>
              <a:rPr lang="hr-HR" dirty="0" smtClean="0"/>
              <a:t> (na zapisnik koji će tijek ročišta bilježiti od riječi do riječi) ili ne?</a:t>
            </a:r>
          </a:p>
          <a:p>
            <a:r>
              <a:rPr lang="hr-HR" dirty="0" smtClean="0"/>
              <a:t>Je li nužan transfer tehnologija (iz elektroničkog u papirnati oblik)?</a:t>
            </a:r>
          </a:p>
          <a:p>
            <a:r>
              <a:rPr lang="hr-HR" dirty="0" smtClean="0"/>
              <a:t>Na koji način će se snimanje provoditi?</a:t>
            </a:r>
          </a:p>
          <a:p>
            <a:r>
              <a:rPr lang="hr-HR" dirty="0" smtClean="0"/>
              <a:t>Je li zapisnik  elektronička isprava  ili predmet uviđaja?</a:t>
            </a:r>
          </a:p>
          <a:p>
            <a:r>
              <a:rPr lang="hr-HR" dirty="0" smtClean="0"/>
              <a:t>Mogu li viši sudovi u povodu izjavljenog pravnog lijeka koristiti snimke ročišta?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5.3. NOVELA ZPP-a 13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Kako osigurati sigurnost sustava?</a:t>
            </a:r>
          </a:p>
          <a:p>
            <a:r>
              <a:rPr lang="hr-HR" dirty="0" smtClean="0"/>
              <a:t>Kako omogućiti njegovu učinkovitost?</a:t>
            </a:r>
          </a:p>
          <a:p>
            <a:r>
              <a:rPr lang="hr-HR" dirty="0" smtClean="0"/>
              <a:t>Kako osigurati njegovu prihvaćenost?</a:t>
            </a:r>
          </a:p>
          <a:p>
            <a:r>
              <a:rPr lang="hr-HR" dirty="0" smtClean="0"/>
              <a:t>Koji komparativni model izabrati ?</a:t>
            </a:r>
          </a:p>
          <a:p>
            <a:r>
              <a:rPr lang="hr-HR" dirty="0" smtClean="0"/>
              <a:t>Internet ili intranet (web-tehnologija)?</a:t>
            </a:r>
          </a:p>
          <a:p>
            <a:r>
              <a:rPr lang="hr-HR" dirty="0" smtClean="0"/>
              <a:t>Koja vrsta propisa?</a:t>
            </a:r>
          </a:p>
          <a:p>
            <a:r>
              <a:rPr lang="hr-HR" dirty="0" smtClean="0"/>
              <a:t>Što urediti?</a:t>
            </a:r>
          </a:p>
          <a:p>
            <a:r>
              <a:rPr lang="hr-HR" dirty="0" smtClean="0"/>
              <a:t>Opća procedura ili pojedine posebne procedure?</a:t>
            </a:r>
          </a:p>
          <a:p>
            <a:r>
              <a:rPr lang="hr-HR" dirty="0" smtClean="0"/>
              <a:t>Svi sudovi ili samo neki sudovi (pilot projekt)?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err="1" smtClean="0"/>
              <a:t>nomotehničk</a:t>
            </a:r>
            <a:r>
              <a:rPr lang="hr-HR" dirty="0" err="1" smtClean="0"/>
              <a:t>i</a:t>
            </a:r>
            <a:r>
              <a:rPr lang="hr-HR" dirty="0" smtClean="0"/>
              <a:t> – </a:t>
            </a:r>
            <a:r>
              <a:rPr lang="hr-HR" dirty="0" err="1" smtClean="0"/>
              <a:t>pravnotehnički</a:t>
            </a:r>
            <a:r>
              <a:rPr lang="hr-HR" dirty="0" smtClean="0"/>
              <a:t> termini- ZPP i(ili) Pravilnik</a:t>
            </a:r>
          </a:p>
          <a:p>
            <a:r>
              <a:rPr lang="hr-HR" b="1" dirty="0" smtClean="0"/>
              <a:t>terminološki</a:t>
            </a:r>
            <a:r>
              <a:rPr lang="hr-HR" dirty="0" smtClean="0"/>
              <a:t> – uskladiti s ZEI i ZEP</a:t>
            </a:r>
          </a:p>
          <a:p>
            <a:r>
              <a:rPr lang="hr-HR" b="1" dirty="0" smtClean="0"/>
              <a:t>opseg uređenja </a:t>
            </a:r>
            <a:r>
              <a:rPr lang="hr-HR" dirty="0" smtClean="0"/>
              <a:t>– samo postupak pred trgovačkim sudovima</a:t>
            </a:r>
          </a:p>
          <a:p>
            <a:r>
              <a:rPr lang="hr-HR" b="1" dirty="0" smtClean="0"/>
              <a:t>sudionici </a:t>
            </a:r>
            <a:r>
              <a:rPr lang="hr-HR" dirty="0" smtClean="0"/>
              <a:t>– obvezni sudionici elektroničkog pravnog prometa</a:t>
            </a:r>
          </a:p>
          <a:p>
            <a:r>
              <a:rPr lang="hr-HR" dirty="0" smtClean="0"/>
              <a:t>sustav pomoću </a:t>
            </a:r>
            <a:r>
              <a:rPr lang="hr-HR" b="1" dirty="0" smtClean="0"/>
              <a:t>posrednika za siguran elektronički put</a:t>
            </a:r>
            <a:r>
              <a:rPr lang="hr-HR" dirty="0" smtClean="0"/>
              <a:t> (pružatelji usluga elektroničkog podneska i elektroničke dostave); </a:t>
            </a:r>
            <a:r>
              <a:rPr lang="hr-HR" b="1" dirty="0" smtClean="0"/>
              <a:t>središnji informacijski sustav</a:t>
            </a:r>
          </a:p>
          <a:p>
            <a:r>
              <a:rPr lang="hr-HR" b="1" dirty="0" smtClean="0"/>
              <a:t>urediti elektroničku komunikaciju </a:t>
            </a:r>
            <a:r>
              <a:rPr lang="hr-HR" dirty="0" smtClean="0"/>
              <a:t>(el. podnesak i el. dostava)</a:t>
            </a:r>
            <a:endParaRPr lang="hr-HR" b="1" dirty="0" smtClean="0"/>
          </a:p>
          <a:p>
            <a:r>
              <a:rPr lang="hr-HR" b="1" dirty="0" smtClean="0"/>
              <a:t>Austrija, Njemačka, Švicarska, Slovenija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5.3.1. </a:t>
            </a:r>
            <a:r>
              <a:rPr lang="hr-HR" sz="3600" dirty="0" smtClean="0"/>
              <a:t>OPĆI UVJETI ZA ELEKTRONIČKU KOMUNIKACIJU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Pravilnik  </a:t>
            </a:r>
            <a:r>
              <a:rPr lang="hr-HR" dirty="0" smtClean="0"/>
              <a:t>trebao donijeti </a:t>
            </a:r>
            <a:r>
              <a:rPr lang="hr-HR" dirty="0" smtClean="0"/>
              <a:t>ministar u roku od dana na stupanja na snagu Zakona (do 1. srpnja)</a:t>
            </a:r>
          </a:p>
          <a:p>
            <a:r>
              <a:rPr lang="hr-HR" dirty="0" smtClean="0"/>
              <a:t>Siguran elektronički poštanski pretinac trebaju imati </a:t>
            </a:r>
            <a:r>
              <a:rPr lang="hr-HR" b="1" dirty="0" smtClean="0"/>
              <a:t>obvezni sudionici elektroničkog pravnog prometa </a:t>
            </a:r>
            <a:r>
              <a:rPr lang="hr-HR" dirty="0" smtClean="0"/>
              <a:t>– državna tijela, odvjetnici, javni bilježnici, sudski vještaci, sudski procjenitelji,sudski tumači,  stečajni upravitelji, </a:t>
            </a:r>
            <a:r>
              <a:rPr lang="hr-HR" dirty="0" err="1" smtClean="0"/>
              <a:t>dr</a:t>
            </a:r>
            <a:r>
              <a:rPr lang="hr-HR" dirty="0" smtClean="0"/>
              <a:t>. osobe od kojih se zbog prirode njihova posla može očekivati viši stupanj pouzdanosti</a:t>
            </a:r>
          </a:p>
          <a:p>
            <a:r>
              <a:rPr lang="hr-HR" dirty="0" smtClean="0"/>
              <a:t>Popis objavljuje Ministarstvo pravosuđa na svojoj web stranici </a:t>
            </a:r>
          </a:p>
          <a:p>
            <a:r>
              <a:rPr lang="hr-HR" dirty="0" smtClean="0"/>
              <a:t>Mora se prijaviti svaka promjena – službena adresa je adresa koja je na popisu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potrebno uspostaviti središnji informacijski sustav, odrediti što je siguran elektronički put</a:t>
            </a:r>
          </a:p>
          <a:p>
            <a:r>
              <a:rPr lang="hr-HR" dirty="0" smtClean="0"/>
              <a:t>odrediti niz </a:t>
            </a:r>
            <a:r>
              <a:rPr lang="hr-HR" dirty="0" err="1" smtClean="0"/>
              <a:t>pravnotehničkih</a:t>
            </a:r>
            <a:r>
              <a:rPr lang="hr-HR" dirty="0" smtClean="0"/>
              <a:t> termina</a:t>
            </a:r>
          </a:p>
          <a:p>
            <a:r>
              <a:rPr lang="hr-HR" dirty="0" smtClean="0"/>
              <a:t>propisati postupak za podnošenje pismena u elektroničkom obliku  i dostavu elektroničkim putem</a:t>
            </a:r>
          </a:p>
          <a:p>
            <a:r>
              <a:rPr lang="hr-HR" dirty="0" smtClean="0"/>
              <a:t>osigurati pružatelje usluga sigurnog elektroničkog puta  </a:t>
            </a:r>
          </a:p>
          <a:p>
            <a:r>
              <a:rPr lang="hr-HR" dirty="0" smtClean="0"/>
              <a:t>obrasci – arhiviranje i opoziv isprava </a:t>
            </a:r>
          </a:p>
          <a:p>
            <a:r>
              <a:rPr lang="hr-HR" dirty="0" smtClean="0"/>
              <a:t>format  u kojem se obrasci podnose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5.3.2. </a:t>
            </a:r>
            <a:r>
              <a:rPr lang="hr-HR" sz="3600" dirty="0" smtClean="0"/>
              <a:t>PODNESAK U ELEKTRONIČKOM OBLIKU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potpisan naprednim elektroničkim potpisom</a:t>
            </a:r>
          </a:p>
          <a:p>
            <a:r>
              <a:rPr lang="hr-HR" dirty="0" smtClean="0"/>
              <a:t>prikladan za obradu ; sud ga el. putem upozorava da nije u odgovarajućem formatu i nalaže da podnesak ispravi</a:t>
            </a:r>
          </a:p>
          <a:p>
            <a:r>
              <a:rPr lang="hr-HR" dirty="0" smtClean="0"/>
              <a:t>kratki rokovi ; odgovarajuća primjena </a:t>
            </a:r>
            <a:r>
              <a:rPr lang="hr-HR" dirty="0" err="1" smtClean="0"/>
              <a:t>čl</a:t>
            </a:r>
            <a:r>
              <a:rPr lang="hr-HR" dirty="0" smtClean="0"/>
              <a:t>. 109? </a:t>
            </a:r>
          </a:p>
          <a:p>
            <a:r>
              <a:rPr lang="hr-HR" dirty="0" smtClean="0"/>
              <a:t>središnji informacijski sustav – automatski potvrđuje prijem; dan predaje podneska sustavu je dan predaje sudu kojem je upućen  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 smtClean="0"/>
              <a:t>5.3.3. DOSTAVA ELEKTRONIČKIM PUTEM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hr-HR" b="1" dirty="0" smtClean="0"/>
          </a:p>
          <a:p>
            <a:r>
              <a:rPr lang="hr-HR" b="1" dirty="0" smtClean="0"/>
              <a:t>DOBROVOLJNA ELEKTRONIČKA DOSTAVA</a:t>
            </a:r>
            <a:r>
              <a:rPr lang="hr-HR" dirty="0" smtClean="0"/>
              <a:t> – ako stranka izjavi da je suglasna s time</a:t>
            </a:r>
          </a:p>
          <a:p>
            <a:r>
              <a:rPr lang="hr-HR" b="1" dirty="0" smtClean="0"/>
              <a:t>siguran elektronički poštanski pretinac </a:t>
            </a:r>
          </a:p>
          <a:p>
            <a:r>
              <a:rPr lang="hr-HR" dirty="0" smtClean="0"/>
              <a:t>određen je u zahtjevu postavljenom običnim podneskom ili el. putem</a:t>
            </a:r>
          </a:p>
          <a:p>
            <a:r>
              <a:rPr lang="hr-HR" dirty="0" smtClean="0"/>
              <a:t> navedena adresa jednaka adresi </a:t>
            </a:r>
            <a:r>
              <a:rPr lang="hr-HR" b="1" dirty="0" smtClean="0"/>
              <a:t>prebivališta ili boravišta </a:t>
            </a:r>
          </a:p>
          <a:p>
            <a:r>
              <a:rPr lang="hr-HR" dirty="0" smtClean="0"/>
              <a:t>ako stranka uputi pismeno elektroničkim putem </a:t>
            </a:r>
            <a:r>
              <a:rPr lang="hr-HR" b="1" dirty="0" smtClean="0"/>
              <a:t>smatra se da je pristala da se dostava obavi elektroničkim putem</a:t>
            </a:r>
          </a:p>
          <a:p>
            <a:r>
              <a:rPr lang="hr-HR" dirty="0" smtClean="0"/>
              <a:t>ako to ne želi mora se o tome izrijekom izjasniti</a:t>
            </a:r>
          </a:p>
          <a:p>
            <a:r>
              <a:rPr lang="hr-HR" dirty="0" smtClean="0"/>
              <a:t>ako dostava u siguran elektronički pretinac </a:t>
            </a:r>
            <a:r>
              <a:rPr lang="hr-HR" b="1" dirty="0" smtClean="0"/>
              <a:t>nije moguća – sud mora navesti razlog za takvu dostavu </a:t>
            </a:r>
            <a:endParaRPr lang="hr-HR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središnji informacijski sustav, pružatelji usluga sigurne elektroničke dostave</a:t>
            </a:r>
          </a:p>
          <a:p>
            <a:r>
              <a:rPr lang="hr-HR" dirty="0" smtClean="0"/>
              <a:t>pismeno se automatski dostavlja u siguran elektronički poštanski pretinac</a:t>
            </a:r>
            <a:r>
              <a:rPr lang="hr-HR" b="1" dirty="0" smtClean="0"/>
              <a:t>; informativna poruka </a:t>
            </a:r>
            <a:r>
              <a:rPr lang="hr-HR" dirty="0" smtClean="0"/>
              <a:t>o tome da ga mora preuzeti u roku od 15 dana od dana kada je poslano u njegov siguran poštanski pretinac; </a:t>
            </a:r>
            <a:r>
              <a:rPr lang="hr-HR" b="1" dirty="0" smtClean="0"/>
              <a:t>upozorava ga se na posljedice propuštanja  </a:t>
            </a:r>
          </a:p>
          <a:p>
            <a:r>
              <a:rPr lang="hr-HR" dirty="0" smtClean="0"/>
              <a:t>Adresat:</a:t>
            </a:r>
          </a:p>
          <a:p>
            <a:r>
              <a:rPr lang="hr-HR" dirty="0" smtClean="0"/>
              <a:t> preuzima pismeno iz informacijskog sustava, </a:t>
            </a:r>
          </a:p>
          <a:p>
            <a:r>
              <a:rPr lang="hr-HR" dirty="0" smtClean="0"/>
              <a:t>svoju istovjetnost dokazuje primjenom kvalificiranog certifikata za napredni elektronički potpis </a:t>
            </a:r>
          </a:p>
          <a:p>
            <a:r>
              <a:rPr lang="hr-HR" dirty="0" smtClean="0"/>
              <a:t>obavi uvid u sigurni elektronički poštanski pretinac</a:t>
            </a:r>
          </a:p>
          <a:p>
            <a:r>
              <a:rPr lang="hr-HR" dirty="0" smtClean="0"/>
              <a:t>dostavnicu potpisuje  naprednim elektroničkim potpisom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1. PRIMJENA MODERNE TEHNOLOGIJE </a:t>
            </a:r>
            <a:endParaRPr lang="hr-HR" sz="3200" b="1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MOGUĆE PREDNOSTI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MOGUĆI NEDOSTACI</a:t>
            </a:r>
            <a:endParaRPr lang="hr-HR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Viši stupanj djelotvornosti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Ubrzanje postupka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Uštede (troškovi otpreme, personalne uštede)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Olakšan pristup pravosudnim tijelima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Transparentnost i dostupnost informacija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Povjerenje i zadovoljstvo građana </a:t>
            </a:r>
          </a:p>
          <a:p>
            <a:endParaRPr lang="hr-HR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Opasnost od zlouporaba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Poteškoće u utvrđivanju autentičnosti, neizmjenjivosti poslanih sadržaja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Značajna financijska sredstva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hr-HR" dirty="0" smtClean="0"/>
              <a:t>Opasnost od grešaka u sustavu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Predmnijevana dostava </a:t>
            </a:r>
            <a:r>
              <a:rPr lang="hr-HR" dirty="0" smtClean="0"/>
              <a:t>– </a:t>
            </a:r>
          </a:p>
          <a:p>
            <a:r>
              <a:rPr lang="hr-HR" dirty="0" smtClean="0"/>
              <a:t>u pogledu načina dostave (podnesak u elektroničkom obliku, suglasna da se dostava obavi u elektroničkom obliku)</a:t>
            </a:r>
          </a:p>
          <a:p>
            <a:r>
              <a:rPr lang="hr-HR" dirty="0" smtClean="0"/>
              <a:t>u pogledu obavljene dostave -  ako pismeno ne preuzme u roku od 15 dana u sigurnom poštanskom pretincu – smatra se da je dostava obavljena istekom roka od 15 dana od dana kada je pristiglo u siguran elektronički poštanski pretinac</a:t>
            </a:r>
          </a:p>
          <a:p>
            <a:r>
              <a:rPr lang="hr-HR" dirty="0" smtClean="0"/>
              <a:t>Ako ga preuzme – dostava je obavljena danom kada adresat preuzme pismeno</a:t>
            </a:r>
          </a:p>
          <a:p>
            <a:r>
              <a:rPr lang="hr-HR" dirty="0" smtClean="0"/>
              <a:t>Osobnom dostavom smatra se i dostava obavljena elektroničkim putem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6. 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 1. Hrvatska je u normativnom smislu osigurala uvjete za dvosmjernu </a:t>
            </a:r>
            <a:r>
              <a:rPr lang="hr-HR" b="1" dirty="0" smtClean="0"/>
              <a:t>elektroničku komunikaciju i tonsko snimanje ročišta</a:t>
            </a:r>
          </a:p>
          <a:p>
            <a:r>
              <a:rPr lang="hr-HR" dirty="0" smtClean="0"/>
              <a:t>2. Nažalost, učinjeno je znatno više na </a:t>
            </a:r>
            <a:r>
              <a:rPr lang="hr-HR" b="1" dirty="0" smtClean="0"/>
              <a:t>normativnom</a:t>
            </a:r>
            <a:r>
              <a:rPr lang="hr-HR" dirty="0" smtClean="0"/>
              <a:t>, nego na provedbenom planu</a:t>
            </a:r>
          </a:p>
          <a:p>
            <a:r>
              <a:rPr lang="hr-HR" dirty="0" smtClean="0"/>
              <a:t>3. Mogući razlozi tome – potreba za uspostavom </a:t>
            </a:r>
            <a:r>
              <a:rPr lang="hr-HR" b="1" dirty="0" smtClean="0"/>
              <a:t>jedinstvenog elektroničkog sustava</a:t>
            </a:r>
            <a:r>
              <a:rPr lang="hr-HR" dirty="0" smtClean="0"/>
              <a:t>, odgovarajuća financijska sredstva</a:t>
            </a:r>
          </a:p>
          <a:p>
            <a:r>
              <a:rPr lang="hr-HR" dirty="0" smtClean="0"/>
              <a:t>4. Što se može učiniti </a:t>
            </a:r>
            <a:r>
              <a:rPr lang="hr-HR" i="1" dirty="0" smtClean="0"/>
              <a:t>pro </a:t>
            </a:r>
            <a:r>
              <a:rPr lang="hr-HR" i="1" dirty="0" err="1" smtClean="0"/>
              <a:t>futuro</a:t>
            </a:r>
            <a:r>
              <a:rPr lang="hr-HR" dirty="0" smtClean="0"/>
              <a:t>?</a:t>
            </a:r>
          </a:p>
          <a:p>
            <a:r>
              <a:rPr lang="hr-HR" dirty="0" smtClean="0"/>
              <a:t>Donijeti odgovarajući pravilnici, provesti ono što je normativno određeno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5. Određene novine u ZPP-u nalažu daljnje korake:</a:t>
            </a:r>
          </a:p>
          <a:p>
            <a:r>
              <a:rPr lang="hr-HR" dirty="0" smtClean="0"/>
              <a:t>Što prije omogućiti tonsko snimanje ročišta kako bi se osigurao odgovarajući sadržaj potreban za prosuđivanje viših sudova </a:t>
            </a:r>
          </a:p>
          <a:p>
            <a:r>
              <a:rPr lang="hr-HR" dirty="0" smtClean="0"/>
              <a:t>Omogućiti videokonferencijsku vezu  -osim korištenja  snimljenih materijala u iste svrhe,  videokonferencija bi trebala postati adekvatan način komuniciranja zbog reorganizacije mreže sudova  </a:t>
            </a:r>
          </a:p>
          <a:p>
            <a:r>
              <a:rPr lang="hr-HR" dirty="0" smtClean="0"/>
              <a:t>Omogućiti elektroničku komunikaciju građana i sudova (transparentnost i pristup pravosuđu) i sudova </a:t>
            </a:r>
            <a:r>
              <a:rPr lang="hr-HR" smtClean="0"/>
              <a:t>i građana (elektroničku dostavu), </a:t>
            </a:r>
            <a:r>
              <a:rPr lang="hr-HR" dirty="0" smtClean="0"/>
              <a:t>kao zalog djelotvornijeg parničnog postupka 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OČEKIVANJA</a:t>
            </a:r>
            <a:endParaRPr lang="hr-HR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214" indent="-514350">
              <a:buAutoNum type="arabicPeriod"/>
            </a:pPr>
            <a:r>
              <a:rPr lang="hr-HR" sz="3200" dirty="0" smtClean="0"/>
              <a:t>Je li informatizacija pravosuđa u Hrvatskoj nužna?</a:t>
            </a:r>
          </a:p>
          <a:p>
            <a:pPr marL="569214" indent="-514350">
              <a:buAutoNum type="arabicPeriod"/>
            </a:pPr>
            <a:r>
              <a:rPr lang="hr-HR" sz="3200" dirty="0" smtClean="0"/>
              <a:t>Je li pravovremena?</a:t>
            </a:r>
          </a:p>
          <a:p>
            <a:pPr marL="569214" indent="-514350">
              <a:buAutoNum type="arabicPeriod"/>
            </a:pPr>
            <a:r>
              <a:rPr lang="hr-HR" sz="3200" dirty="0" smtClean="0"/>
              <a:t>Možemo li financirati taj proces?</a:t>
            </a:r>
          </a:p>
          <a:p>
            <a:pPr marL="569214" indent="-514350">
              <a:buAutoNum type="arabicPeriod"/>
            </a:pPr>
            <a:r>
              <a:rPr lang="hr-HR" sz="3200" dirty="0" smtClean="0"/>
              <a:t>Očekujemo li uspjeh?</a:t>
            </a:r>
          </a:p>
          <a:p>
            <a:pPr marL="569214" indent="-514350">
              <a:buAutoNum type="arabicPeriod"/>
            </a:pPr>
            <a:r>
              <a:rPr lang="hr-HR" sz="3200" dirty="0" smtClean="0"/>
              <a:t>Jesu li sudionici u parničnom postupku spremni primjenjivati nove metode rada?</a:t>
            </a:r>
          </a:p>
          <a:p>
            <a:pPr marL="569214" indent="-514350">
              <a:buAutoNum type="arabicPeriod"/>
            </a:pPr>
            <a:r>
              <a:rPr lang="hr-HR" sz="3200" dirty="0" smtClean="0"/>
              <a:t>Što očekuju suci?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FAKTORI USPJEŠNOSTI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Normativni okvir </a:t>
            </a:r>
          </a:p>
          <a:p>
            <a:r>
              <a:rPr lang="hr-HR" dirty="0" smtClean="0"/>
              <a:t>Jedinstveno (regionalno nepodijeljeno uređenje)</a:t>
            </a:r>
          </a:p>
          <a:p>
            <a:r>
              <a:rPr lang="hr-HR" dirty="0" smtClean="0"/>
              <a:t>Informatička potpora</a:t>
            </a:r>
          </a:p>
          <a:p>
            <a:r>
              <a:rPr lang="hr-HR" dirty="0" smtClean="0"/>
              <a:t>Financijska potpora (oprema, obrazovanje, održavanje i unapređenje) </a:t>
            </a:r>
          </a:p>
          <a:p>
            <a:r>
              <a:rPr lang="hr-HR" dirty="0" smtClean="0"/>
              <a:t>Stupanj prihvaćenosti</a:t>
            </a:r>
          </a:p>
          <a:p>
            <a:r>
              <a:rPr lang="hr-HR" dirty="0" smtClean="0"/>
              <a:t>Obvezatnost ili neobvezatnost</a:t>
            </a:r>
          </a:p>
          <a:p>
            <a:r>
              <a:rPr lang="hr-HR" dirty="0" smtClean="0"/>
              <a:t>Poticanje 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INFORMATIZACIJA PRAVOSUĐA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ZEP</a:t>
            </a:r>
            <a:r>
              <a:rPr lang="hr-HR" dirty="0" smtClean="0"/>
              <a:t> (NN 10/02, 80/08, 30/14) </a:t>
            </a:r>
          </a:p>
          <a:p>
            <a:r>
              <a:rPr lang="hr-HR" b="1" dirty="0" smtClean="0"/>
              <a:t>ZEI</a:t>
            </a:r>
            <a:r>
              <a:rPr lang="hr-HR" dirty="0" smtClean="0"/>
              <a:t> (NN 150/05)</a:t>
            </a:r>
          </a:p>
          <a:p>
            <a:r>
              <a:rPr lang="hr-HR" b="1" dirty="0" smtClean="0"/>
              <a:t>ZKP</a:t>
            </a:r>
            <a:r>
              <a:rPr lang="hr-HR" dirty="0" smtClean="0"/>
              <a:t> (NN 152/08, 76/09, 80/11, 121/11, 91/12., 143/12, 56/13, 145/13) </a:t>
            </a:r>
            <a:r>
              <a:rPr lang="hr-HR" dirty="0" err="1" smtClean="0"/>
              <a:t>čl</a:t>
            </a:r>
            <a:r>
              <a:rPr lang="hr-HR" dirty="0" smtClean="0"/>
              <a:t>. 79.</a:t>
            </a:r>
          </a:p>
          <a:p>
            <a:r>
              <a:rPr lang="hr-HR" b="1" dirty="0" smtClean="0"/>
              <a:t>ZOUP</a:t>
            </a:r>
            <a:r>
              <a:rPr lang="hr-HR" dirty="0" smtClean="0"/>
              <a:t> (NN 47/09, ) </a:t>
            </a:r>
            <a:r>
              <a:rPr lang="hr-HR" dirty="0" err="1" smtClean="0"/>
              <a:t>čl</a:t>
            </a:r>
            <a:r>
              <a:rPr lang="hr-HR" dirty="0" smtClean="0"/>
              <a:t>. 41., 71., 73, 75. 83. 84., 94.</a:t>
            </a:r>
          </a:p>
          <a:p>
            <a:r>
              <a:rPr lang="hr-HR" dirty="0" smtClean="0"/>
              <a:t>Sudski poslovnik  (NN  37/14, 49/14)</a:t>
            </a:r>
          </a:p>
          <a:p>
            <a:r>
              <a:rPr lang="hr-HR" dirty="0" smtClean="0"/>
              <a:t>E-spis (lipanj 2007, 55 sudova)</a:t>
            </a:r>
          </a:p>
          <a:p>
            <a:r>
              <a:rPr lang="hr-HR" dirty="0" smtClean="0"/>
              <a:t>E-oglasna ploča sudova </a:t>
            </a:r>
          </a:p>
          <a:p>
            <a:r>
              <a:rPr lang="hr-HR" dirty="0" smtClean="0"/>
              <a:t>HITRO. HR</a:t>
            </a:r>
            <a:endParaRPr lang="hr-HR" dirty="0"/>
          </a:p>
        </p:txBody>
      </p:sp>
      <p:sp>
        <p:nvSpPr>
          <p:cNvPr id="9" name="Rectangle 8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5.ZAKON O PARNIČNOM POSTUPKU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 </a:t>
            </a:r>
            <a:r>
              <a:rPr lang="hr-HR" b="1" dirty="0" smtClean="0"/>
              <a:t>NOVELA 2008.</a:t>
            </a:r>
          </a:p>
          <a:p>
            <a:r>
              <a:rPr lang="hr-HR" dirty="0" smtClean="0"/>
              <a:t>elektronička dostava</a:t>
            </a:r>
          </a:p>
          <a:p>
            <a:r>
              <a:rPr lang="hr-HR" dirty="0" smtClean="0"/>
              <a:t>zakazivanje ročišta elektroničkim putem</a:t>
            </a:r>
          </a:p>
          <a:p>
            <a:r>
              <a:rPr lang="hr-HR" b="1" dirty="0" smtClean="0"/>
              <a:t>NOVELA 2011</a:t>
            </a:r>
            <a:r>
              <a:rPr lang="hr-HR" dirty="0" smtClean="0"/>
              <a:t>.</a:t>
            </a:r>
          </a:p>
          <a:p>
            <a:r>
              <a:rPr lang="hr-HR" dirty="0" smtClean="0"/>
              <a:t>tonsko snimanje ročišta</a:t>
            </a:r>
          </a:p>
          <a:p>
            <a:r>
              <a:rPr lang="hr-HR" b="1" dirty="0" smtClean="0"/>
              <a:t>NOVELA 2013.</a:t>
            </a:r>
          </a:p>
          <a:p>
            <a:r>
              <a:rPr lang="hr-HR" dirty="0" smtClean="0"/>
              <a:t>E-oglasna ploča sudova </a:t>
            </a:r>
          </a:p>
          <a:p>
            <a:r>
              <a:rPr lang="hr-HR" dirty="0" smtClean="0"/>
              <a:t>elektronička komunikacija u postupku pred trgovačkim sudovima (elektronički podnesak i elektronička dostava)    </a:t>
            </a:r>
          </a:p>
          <a:p>
            <a:pPr>
              <a:buNone/>
            </a:pPr>
            <a:r>
              <a:rPr lang="hr-HR" dirty="0" smtClean="0"/>
              <a:t>     </a:t>
            </a:r>
          </a:p>
          <a:p>
            <a:pPr>
              <a:buNone/>
            </a:pPr>
            <a:r>
              <a:rPr lang="hr-HR" dirty="0" smtClean="0"/>
              <a:t>   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5.1. Novela ZPP-a 08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Čl.133. ZPP pismena se dostavljaju elektroničkim putem u skladu s posebnim propisom</a:t>
            </a:r>
          </a:p>
          <a:p>
            <a:r>
              <a:rPr lang="hr-HR" dirty="0" smtClean="0"/>
              <a:t>Što znači “u skladu s posebnim propisom?”</a:t>
            </a:r>
          </a:p>
          <a:p>
            <a:r>
              <a:rPr lang="hr-HR" dirty="0" err="1" smtClean="0"/>
              <a:t>Čl</a:t>
            </a:r>
            <a:r>
              <a:rPr lang="hr-HR" dirty="0" smtClean="0"/>
              <a:t>. 495. u hitnim slučajevima ročište se može zakazati elektroničkim putem u skladu s posebnim zakonom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5.2. Novela ZPP-a 11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Tonsko snimanje </a:t>
            </a:r>
          </a:p>
          <a:p>
            <a:r>
              <a:rPr lang="hr-HR" dirty="0" smtClean="0"/>
              <a:t>Zašto?</a:t>
            </a:r>
          </a:p>
          <a:p>
            <a:r>
              <a:rPr lang="hr-HR" dirty="0" smtClean="0"/>
              <a:t>Ulazak Republike Hrvatske u Europsku uniju pretpostavlja prihvaćanje i primjenu europskih standarda u hrvatske zakone</a:t>
            </a:r>
          </a:p>
          <a:p>
            <a:r>
              <a:rPr lang="hr-HR" dirty="0" smtClean="0"/>
              <a:t>Tonsko snimanje kao procesna mogućnost poznata u većini europskih zemalja</a:t>
            </a:r>
          </a:p>
          <a:p>
            <a:r>
              <a:rPr lang="hr-HR" dirty="0" smtClean="0"/>
              <a:t>Olakšava i čini vjerodostojnijim dokazni postupak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čl.126.a -126.c ZPP-a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Ročišta pred sudom mogu se tonski snimati</a:t>
            </a:r>
          </a:p>
          <a:p>
            <a:r>
              <a:rPr lang="hr-HR" dirty="0" smtClean="0"/>
              <a:t>O tonskom snimanju rješenjem odlučuje sud sam ili na prijedlog stranaka. Protiv toga rješenja žalba nije dopuštena.</a:t>
            </a:r>
          </a:p>
          <a:p>
            <a:r>
              <a:rPr lang="hr-HR" dirty="0" smtClean="0"/>
              <a:t>Tonski snimak dostavlja se strankama (126.a)</a:t>
            </a:r>
          </a:p>
          <a:p>
            <a:r>
              <a:rPr lang="hr-HR" dirty="0" smtClean="0"/>
              <a:t>Tonski snimak ročišta dio je sudskog predmeta.</a:t>
            </a:r>
          </a:p>
          <a:p>
            <a:r>
              <a:rPr lang="hr-HR" dirty="0" smtClean="0"/>
              <a:t>Način pohrane, prijenosa tonskog snimka, tehnički uvjeti i način snimanja uređuje se Sudskim </a:t>
            </a:r>
            <a:r>
              <a:rPr lang="hr-HR" dirty="0" smtClean="0"/>
              <a:t>poslovnikom</a:t>
            </a:r>
            <a:r>
              <a:rPr lang="hr-HR" dirty="0" smtClean="0"/>
              <a:t> </a:t>
            </a:r>
            <a:r>
              <a:rPr lang="hr-HR" dirty="0" smtClean="0"/>
              <a:t>(126.b)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807</TotalTime>
  <Words>1328</Words>
  <Application>Microsoft Office PowerPoint</Application>
  <PresentationFormat>On-screen Show (4:3)</PresentationFormat>
  <Paragraphs>143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PRESJEK AKTUALNOG STANJA PRIMJENE MODERNE TEHNOLOGIJE U HRVATSKOM PARNIČNOM POSTUPKU</vt:lpstr>
      <vt:lpstr>1. PRIMJENA MODERNE TEHNOLOGIJE </vt:lpstr>
      <vt:lpstr>2. OČEKIVANJA</vt:lpstr>
      <vt:lpstr>3. FAKTORI USPJEŠNOSTI</vt:lpstr>
      <vt:lpstr>4. INFORMATIZACIJA PRAVOSUĐA</vt:lpstr>
      <vt:lpstr>5.ZAKON O PARNIČNOM POSTUPKU </vt:lpstr>
      <vt:lpstr>5.1. Novela ZPP-a 08</vt:lpstr>
      <vt:lpstr>5.2. Novela ZPP-a 11</vt:lpstr>
      <vt:lpstr>čl.126.a -126.c ZPP-a</vt:lpstr>
      <vt:lpstr>Slide 10</vt:lpstr>
      <vt:lpstr>Slide 11</vt:lpstr>
      <vt:lpstr>Slide 12</vt:lpstr>
      <vt:lpstr>5.3. NOVELA ZPP-a 13</vt:lpstr>
      <vt:lpstr>Slide 14</vt:lpstr>
      <vt:lpstr>5.3.1. OPĆI UVJETI ZA ELEKTRONIČKU KOMUNIKACIJU</vt:lpstr>
      <vt:lpstr>Slide 16</vt:lpstr>
      <vt:lpstr>5.3.2. PODNESAK U ELEKTRONIČKOM OBLIKU</vt:lpstr>
      <vt:lpstr>5.3.3. DOSTAVA ELEKTRONIČKIM PUTEM</vt:lpstr>
      <vt:lpstr>Slide 19</vt:lpstr>
      <vt:lpstr>Slide 20</vt:lpstr>
      <vt:lpstr> 6. ZAKLJUČAK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DOSTAVA PREMA ZID ZPP-a 2013</dc:title>
  <dc:creator>Admin</dc:creator>
  <cp:lastModifiedBy>Admin</cp:lastModifiedBy>
  <cp:revision>90</cp:revision>
  <dcterms:created xsi:type="dcterms:W3CDTF">2013-03-17T11:31:28Z</dcterms:created>
  <dcterms:modified xsi:type="dcterms:W3CDTF">2014-04-24T18:59:05Z</dcterms:modified>
</cp:coreProperties>
</file>