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</p:sldIdLst>
  <p:sldSz cx="18002250" cy="25203150"/>
  <p:notesSz cx="6858000" cy="9144000"/>
  <p:defaultTextStyle>
    <a:defPPr>
      <a:defRPr lang="sr-Latn-CS"/>
    </a:defPPr>
    <a:lvl1pPr marL="0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3500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7004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0507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4012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67513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1013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34514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68017" algn="l" defTabSz="246700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40" y="-78"/>
      </p:cViewPr>
      <p:guideLst>
        <p:guide orient="horz" pos="7938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69" y="7829314"/>
            <a:ext cx="15301913" cy="5402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338" y="14281785"/>
            <a:ext cx="12601575" cy="6440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1" y="1009297"/>
            <a:ext cx="4050506" cy="21504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009297"/>
            <a:ext cx="11851481" cy="21504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3" y="16195359"/>
            <a:ext cx="15301913" cy="5005626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3" y="10682172"/>
            <a:ext cx="15301913" cy="5513187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2" y="5880737"/>
            <a:ext cx="7950994" cy="16632914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1144" y="5880737"/>
            <a:ext cx="7950994" cy="16632914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641540"/>
            <a:ext cx="7954120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7992666"/>
            <a:ext cx="7954120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4" y="5641540"/>
            <a:ext cx="7957245" cy="2351125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900" b="1"/>
            </a:lvl3pPr>
            <a:lvl4pPr marL="3703320" indent="0">
              <a:buNone/>
              <a:defRPr sz="4300" b="1"/>
            </a:lvl4pPr>
            <a:lvl5pPr marL="4937760" indent="0">
              <a:buNone/>
              <a:defRPr sz="4300" b="1"/>
            </a:lvl5pPr>
            <a:lvl6pPr marL="6172200" indent="0">
              <a:buNone/>
              <a:defRPr sz="4300" b="1"/>
            </a:lvl6pPr>
            <a:lvl7pPr marL="7406640" indent="0">
              <a:buNone/>
              <a:defRPr sz="4300" b="1"/>
            </a:lvl7pPr>
            <a:lvl8pPr marL="8641080" indent="0">
              <a:buNone/>
              <a:defRPr sz="4300" b="1"/>
            </a:lvl8pPr>
            <a:lvl9pPr marL="9875520" indent="0">
              <a:buNone/>
              <a:defRPr sz="4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4" y="7992666"/>
            <a:ext cx="7957245" cy="14520983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003459"/>
            <a:ext cx="5922616" cy="4270534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0" y="1003461"/>
            <a:ext cx="10063758" cy="21510190"/>
          </a:xfrm>
        </p:spPr>
        <p:txBody>
          <a:bodyPr/>
          <a:lstStyle>
            <a:lvl1pPr>
              <a:defRPr sz="86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5273994"/>
            <a:ext cx="5922616" cy="17239657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17642205"/>
            <a:ext cx="10801350" cy="2082762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2251948"/>
            <a:ext cx="10801350" cy="15121890"/>
          </a:xfrm>
        </p:spPr>
        <p:txBody>
          <a:bodyPr/>
          <a:lstStyle>
            <a:lvl1pPr marL="0" indent="0">
              <a:buNone/>
              <a:defRPr sz="8600"/>
            </a:lvl1pPr>
            <a:lvl2pPr marL="1234440" indent="0">
              <a:buNone/>
              <a:defRPr sz="7600"/>
            </a:lvl2pPr>
            <a:lvl3pPr marL="2468880" indent="0">
              <a:buNone/>
              <a:defRPr sz="650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19724967"/>
            <a:ext cx="10801350" cy="2957868"/>
          </a:xfrm>
        </p:spPr>
        <p:txBody>
          <a:bodyPr/>
          <a:lstStyle>
            <a:lvl1pPr marL="0" indent="0">
              <a:buNone/>
              <a:defRPr sz="3800"/>
            </a:lvl1pPr>
            <a:lvl2pPr marL="1234440" indent="0">
              <a:buNone/>
              <a:defRPr sz="3200"/>
            </a:lvl2pPr>
            <a:lvl3pPr marL="2468880" indent="0">
              <a:buNone/>
              <a:defRPr sz="2700"/>
            </a:lvl3pPr>
            <a:lvl4pPr marL="3703320" indent="0">
              <a:buNone/>
              <a:defRPr sz="2400"/>
            </a:lvl4pPr>
            <a:lvl5pPr marL="4937760" indent="0">
              <a:buNone/>
              <a:defRPr sz="2400"/>
            </a:lvl5pPr>
            <a:lvl6pPr marL="6172200" indent="0">
              <a:buNone/>
              <a:defRPr sz="2400"/>
            </a:lvl6pPr>
            <a:lvl7pPr marL="7406640" indent="0">
              <a:buNone/>
              <a:defRPr sz="2400"/>
            </a:lvl7pPr>
            <a:lvl8pPr marL="8641080" indent="0">
              <a:buNone/>
              <a:defRPr sz="2400"/>
            </a:lvl8pPr>
            <a:lvl9pPr marL="987552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009295"/>
            <a:ext cx="16202025" cy="4200525"/>
          </a:xfrm>
          <a:prstGeom prst="rect">
            <a:avLst/>
          </a:prstGeom>
        </p:spPr>
        <p:txBody>
          <a:bodyPr vert="horz" lIns="246888" tIns="123444" rIns="246888" bIns="1234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5880737"/>
            <a:ext cx="16202025" cy="16632914"/>
          </a:xfrm>
          <a:prstGeom prst="rect">
            <a:avLst/>
          </a:prstGeom>
        </p:spPr>
        <p:txBody>
          <a:bodyPr vert="horz" lIns="246888" tIns="123444" rIns="246888" bIns="1234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23359588"/>
            <a:ext cx="4200525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D53D-11B3-4E4F-B66D-B5CEAC02720B}" type="datetimeFigureOut">
              <a:rPr lang="hr-HR" smtClean="0"/>
              <a:pPr/>
              <a:t>17.10.2014.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0769" y="23359588"/>
            <a:ext cx="5700713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1613" y="23359588"/>
            <a:ext cx="4200525" cy="1341834"/>
          </a:xfrm>
          <a:prstGeom prst="rect">
            <a:avLst/>
          </a:prstGeom>
        </p:spPr>
        <p:txBody>
          <a:bodyPr vert="horz" lIns="246888" tIns="123444" rIns="246888" bIns="12344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C531-FF57-49C5-8972-B48781064BD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2468880" rtl="0" eaLnBrk="1" latinLnBrk="0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5830" indent="-925830" algn="l" defTabSz="246888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indent="-771525" algn="l" defTabSz="2468880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4181" y="360215"/>
            <a:ext cx="17065896" cy="410445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936229" y="19010287"/>
            <a:ext cx="16129792" cy="554461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5141" y="4752703"/>
            <a:ext cx="8280920" cy="141135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48197" y="4752703"/>
            <a:ext cx="8352928" cy="141135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181" y="288207"/>
            <a:ext cx="17065896" cy="3816425"/>
          </a:xfrm>
          <a:prstGeom prst="rect">
            <a:avLst/>
          </a:prstGeom>
        </p:spPr>
        <p:txBody>
          <a:bodyPr vert="horz" lIns="246842" tIns="123420" rIns="246842" bIns="123420" rtlCol="0" anchor="ctr">
            <a:normAutofit fontScale="77500" lnSpcReduction="20000"/>
          </a:bodyPr>
          <a:lstStyle/>
          <a:p>
            <a:pPr marL="0" marR="0" lvl="0" indent="0" algn="ctr" defTabSz="246841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500" b="1" dirty="0" smtClean="0">
                <a:latin typeface="Goudy Old Style" pitchFamily="18" charset="0"/>
                <a:ea typeface="+mj-ea"/>
                <a:cs typeface="+mj-cs"/>
              </a:rPr>
              <a:t>GRUPA ZA KOROZIJSKA ISPITIVANJA I ZAŠTITU OD KOROZIJE</a:t>
            </a:r>
          </a:p>
          <a:p>
            <a:pPr marL="0" marR="0" lvl="0" indent="0" algn="ctr" defTabSz="246841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Zaštita materijala zelenim </a:t>
            </a:r>
            <a:r>
              <a:rPr kumimoji="0" lang="hr-HR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inhibitorima</a:t>
            </a:r>
            <a:r>
              <a:rPr kumimoji="0" lang="hr-HR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korozije</a:t>
            </a:r>
            <a:r>
              <a:rPr kumimoji="0" lang="hr-H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hr-H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Doc.dr.sc. Helena </a:t>
            </a:r>
            <a:r>
              <a:rPr kumimoji="0" lang="hr-HR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Otmačić</a:t>
            </a: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Ćurković, </a:t>
            </a:r>
            <a:r>
              <a:rPr kumimoji="0" lang="hr-HR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Zana</a:t>
            </a: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</a:t>
            </a:r>
            <a:r>
              <a:rPr kumimoji="0" lang="hr-HR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Hajdari</a:t>
            </a: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mag.ing.cheming.</a:t>
            </a:r>
            <a:b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</a:b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Zavod za elektrokemiju, FKIT</a:t>
            </a:r>
          </a:p>
          <a:p>
            <a:pPr marL="0" marR="0" lvl="0" indent="0" algn="ctr" defTabSz="246841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V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anjski suradnici: </a:t>
            </a:r>
            <a:r>
              <a:rPr lang="hr-HR" sz="3500" dirty="0" err="1" smtClean="0">
                <a:latin typeface="Goudy Old Style" pitchFamily="18" charset="0"/>
                <a:ea typeface="+mj-ea"/>
                <a:cs typeface="+mj-cs"/>
              </a:rPr>
              <a:t>Dr.sc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. Katarina Marušić, IRB, </a:t>
            </a:r>
            <a:r>
              <a:rPr lang="hr-HR" sz="3500" dirty="0" err="1" smtClean="0">
                <a:latin typeface="Goudy Old Style" pitchFamily="18" charset="0"/>
                <a:ea typeface="+mj-ea"/>
                <a:cs typeface="+mj-cs"/>
              </a:rPr>
              <a:t>Prof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. </a:t>
            </a:r>
            <a:r>
              <a:rPr lang="hr-HR" sz="3500" dirty="0" err="1" smtClean="0">
                <a:latin typeface="Goudy Old Style" pitchFamily="18" charset="0"/>
                <a:ea typeface="+mj-ea"/>
                <a:cs typeface="+mj-cs"/>
              </a:rPr>
              <a:t>dr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. </a:t>
            </a:r>
            <a:r>
              <a:rPr lang="hr-HR" sz="3500" dirty="0" err="1" smtClean="0">
                <a:latin typeface="Goudy Old Style" pitchFamily="18" charset="0"/>
                <a:ea typeface="+mj-ea"/>
                <a:cs typeface="+mj-cs"/>
              </a:rPr>
              <a:t>sc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. Ema </a:t>
            </a:r>
            <a:r>
              <a:rPr lang="hr-HR" sz="3500" dirty="0" err="1" smtClean="0">
                <a:latin typeface="Goudy Old Style" pitchFamily="18" charset="0"/>
                <a:ea typeface="+mj-ea"/>
                <a:cs typeface="+mj-cs"/>
              </a:rPr>
              <a:t>Stupnišek</a:t>
            </a:r>
            <a:r>
              <a:rPr lang="hr-HR" sz="3500" dirty="0" smtClean="0">
                <a:latin typeface="Goudy Old Style" pitchFamily="18" charset="0"/>
                <a:ea typeface="+mj-ea"/>
                <a:cs typeface="+mj-cs"/>
              </a:rPr>
              <a:t> - Lisac</a:t>
            </a:r>
            <a:endParaRPr kumimoji="0" lang="hr-H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237" y="4824711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ATMOSFERSKA KOROZIJA</a:t>
            </a:r>
          </a:p>
          <a:p>
            <a:pPr algn="ctr"/>
            <a:endParaRPr lang="hr-HR" sz="2400" dirty="0" smtClean="0">
              <a:latin typeface="Comic Sans MS" pitchFamily="66" charset="0"/>
            </a:endParaRPr>
          </a:p>
          <a:p>
            <a:pPr algn="ctr"/>
            <a:r>
              <a:rPr lang="hr-HR" sz="2400" dirty="0" smtClean="0">
                <a:latin typeface="Comic Sans MS" pitchFamily="66" charset="0"/>
              </a:rPr>
              <a:t>Zaštita brončanih materijala od korozivnog djelovanja kiselih kiša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1" name="Picture 10" descr="Sv_Juraj_Fernkorn_Zg_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13" y="6264872"/>
            <a:ext cx="1625580" cy="1512168"/>
          </a:xfrm>
          <a:prstGeom prst="rect">
            <a:avLst/>
          </a:prstGeom>
        </p:spPr>
      </p:pic>
      <p:pic>
        <p:nvPicPr>
          <p:cNvPr id="12" name="Picture 11" descr="Zdenac_života_(Meštrović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92413" y="6552903"/>
            <a:ext cx="1632182" cy="122413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6408887"/>
            <a:ext cx="1057276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opati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8757" y="6552903"/>
            <a:ext cx="1512168" cy="1134126"/>
          </a:xfrm>
          <a:prstGeom prst="rect">
            <a:avLst/>
          </a:prstGeom>
        </p:spPr>
      </p:pic>
      <p:pic>
        <p:nvPicPr>
          <p:cNvPr id="16" name="Picture 15" descr="01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6949" y="6192863"/>
            <a:ext cx="1350150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197" y="8137079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Comic Sans MS" pitchFamily="66" charset="0"/>
              </a:rPr>
              <a:t>Istraživanja u svrhu zamjene toksičnih komercijalnih </a:t>
            </a:r>
            <a:r>
              <a:rPr lang="hr-HR" sz="2400" dirty="0" err="1" smtClean="0">
                <a:latin typeface="Comic Sans MS" pitchFamily="66" charset="0"/>
              </a:rPr>
              <a:t>inhibitora</a:t>
            </a:r>
            <a:r>
              <a:rPr lang="hr-HR" sz="2400" dirty="0" smtClean="0">
                <a:latin typeface="Comic Sans MS" pitchFamily="66" charset="0"/>
              </a:rPr>
              <a:t>, koji se koriste u zaštiti kulturne baštine, zelenim, netoksičnim </a:t>
            </a:r>
            <a:r>
              <a:rPr lang="hr-HR" sz="2400" dirty="0" err="1" smtClean="0">
                <a:latin typeface="Comic Sans MS" pitchFamily="66" charset="0"/>
              </a:rPr>
              <a:t>inhibitorima</a:t>
            </a:r>
            <a:r>
              <a:rPr lang="hr-HR" sz="2400" dirty="0" smtClean="0">
                <a:latin typeface="Comic Sans MS" pitchFamily="66" charset="0"/>
              </a:rPr>
              <a:t>.</a:t>
            </a:r>
          </a:p>
          <a:p>
            <a:pPr algn="just"/>
            <a:endParaRPr lang="hr-HR" sz="2400" dirty="0" smtClean="0">
              <a:latin typeface="Comic Sans MS" pitchFamily="66" charset="0"/>
            </a:endParaRPr>
          </a:p>
          <a:p>
            <a:pPr algn="just"/>
            <a:r>
              <a:rPr lang="hr-HR" sz="2400" dirty="0" smtClean="0">
                <a:latin typeface="Comic Sans MS" pitchFamily="66" charset="0"/>
              </a:rPr>
              <a:t>Laboratorijska ispitivanja se provode na elektrokemijski i kemijski dobivenoj patini, u mediju koji simulira padaline u urbanom i u morskom okolišu.</a:t>
            </a:r>
          </a:p>
          <a:p>
            <a:pPr algn="just"/>
            <a:endParaRPr lang="hr-HR" sz="2400" dirty="0" smtClean="0">
              <a:latin typeface="Comic Sans MS" pitchFamily="66" charset="0"/>
            </a:endParaRPr>
          </a:p>
          <a:p>
            <a:pPr algn="just"/>
            <a:r>
              <a:rPr lang="hr-HR" sz="2400" dirty="0" smtClean="0">
                <a:latin typeface="Comic Sans MS" pitchFamily="66" charset="0"/>
              </a:rPr>
              <a:t>Ispitivani netoksični </a:t>
            </a:r>
            <a:r>
              <a:rPr lang="hr-HR" sz="2400" dirty="0" err="1" smtClean="0">
                <a:latin typeface="Comic Sans MS" pitchFamily="66" charset="0"/>
              </a:rPr>
              <a:t>inhibitori</a:t>
            </a:r>
            <a:r>
              <a:rPr lang="hr-HR" sz="2400" dirty="0" smtClean="0">
                <a:latin typeface="Comic Sans MS" pitchFamily="66" charset="0"/>
              </a:rPr>
              <a:t>: - derivati </a:t>
            </a:r>
            <a:r>
              <a:rPr lang="hr-HR" sz="2400" dirty="0" err="1" smtClean="0">
                <a:latin typeface="Comic Sans MS" pitchFamily="66" charset="0"/>
              </a:rPr>
              <a:t>imidazola</a:t>
            </a:r>
            <a:endParaRPr lang="hr-HR" sz="2400" dirty="0" smtClean="0">
              <a:latin typeface="Comic Sans MS" pitchFamily="66" charset="0"/>
            </a:endParaRPr>
          </a:p>
          <a:p>
            <a:pPr algn="just"/>
            <a:r>
              <a:rPr lang="hr-HR" sz="2400" dirty="0" smtClean="0">
                <a:latin typeface="Comic Sans MS" pitchFamily="66" charset="0"/>
              </a:rPr>
              <a:t>                                                  - </a:t>
            </a:r>
            <a:r>
              <a:rPr lang="hr-HR" sz="2400" dirty="0" err="1" smtClean="0">
                <a:latin typeface="Comic Sans MS" pitchFamily="66" charset="0"/>
              </a:rPr>
              <a:t>karboksilne</a:t>
            </a:r>
            <a:r>
              <a:rPr lang="hr-HR" sz="2400" dirty="0" smtClean="0">
                <a:latin typeface="Comic Sans MS" pitchFamily="66" charset="0"/>
              </a:rPr>
              <a:t> kiseline</a:t>
            </a:r>
          </a:p>
          <a:p>
            <a:pPr algn="just"/>
            <a:endParaRPr lang="hr-HR" sz="2400" dirty="0" smtClean="0">
              <a:latin typeface="Comic Sans MS" pitchFamily="66" charset="0"/>
            </a:endParaRPr>
          </a:p>
          <a:p>
            <a:endParaRPr lang="hr-HR" sz="2400" dirty="0" smtClean="0">
              <a:latin typeface="Comic Sans MS" pitchFamily="66" charset="0"/>
            </a:endParaRPr>
          </a:p>
          <a:p>
            <a:endParaRPr lang="hr-HR" sz="2400" dirty="0" smtClean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  <p:pic>
        <p:nvPicPr>
          <p:cNvPr id="18" name="Picture 6" descr="Shanghai 354"/>
          <p:cNvPicPr>
            <a:picLocks noChangeAspect="1" noChangeArrowheads="1"/>
          </p:cNvPicPr>
          <p:nvPr/>
        </p:nvPicPr>
        <p:blipFill>
          <a:blip r:embed="rId7" cstate="print"/>
          <a:srcRect l="23911" t="9457" r="8443" b="7474"/>
          <a:stretch>
            <a:fillRect/>
          </a:stretch>
        </p:blipFill>
        <p:spPr bwMode="auto">
          <a:xfrm>
            <a:off x="3888557" y="12025511"/>
            <a:ext cx="1536204" cy="142647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245" y="11593463"/>
            <a:ext cx="2664296" cy="20026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408837" y="13393663"/>
            <a:ext cx="5400600" cy="71287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ISPITIVANJA ZA INDUSTRIJU: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Elektrokemijska mjerenja brzine korozije (ac i dc tehnikama) na terenu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Ispitivanje otpornosti  materijala na pojavu opće ili lokalizirane korozije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Ispitivanje djelotvornosti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inhibitora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korozije u različitim medijima</a:t>
            </a:r>
          </a:p>
          <a:p>
            <a:pPr algn="ctr"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Ispitivanje djelotvornosti različitih sustava zaštite od korozije</a:t>
            </a:r>
            <a:endParaRPr lang="hr-H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89" y="13825711"/>
            <a:ext cx="75608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latin typeface="Comic Sans MS" pitchFamily="66" charset="0"/>
              </a:rPr>
              <a:t>Istraživanja u sklopu:</a:t>
            </a:r>
          </a:p>
          <a:p>
            <a:endParaRPr lang="hr-HR" sz="2400" b="1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Međunarodnog (francusko-hrvatsko-rumunjskog) </a:t>
            </a:r>
          </a:p>
          <a:p>
            <a:r>
              <a:rPr lang="hr-HR" sz="2000" dirty="0" smtClean="0">
                <a:latin typeface="Comic Sans MS" pitchFamily="66" charset="0"/>
              </a:rPr>
              <a:t>projekt Eco-Net.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hr-HR" sz="2000" dirty="0" smtClean="0">
                <a:latin typeface="Comic Sans MS" pitchFamily="66" charset="0"/>
              </a:rPr>
              <a:t>:</a:t>
            </a:r>
            <a:r>
              <a:rPr lang="fr-FR" sz="2000" i="1" dirty="0" smtClean="0">
                <a:latin typeface="Comic Sans MS" pitchFamily="66" charset="0"/>
              </a:rPr>
              <a:t>Etude des inhibiteurs organiques </a:t>
            </a:r>
            <a:endParaRPr lang="hr-HR" sz="2000" i="1" dirty="0" smtClean="0">
              <a:latin typeface="Comic Sans MS" pitchFamily="66" charset="0"/>
            </a:endParaRPr>
          </a:p>
          <a:p>
            <a:r>
              <a:rPr lang="fr-FR" sz="2000" i="1" dirty="0" smtClean="0">
                <a:latin typeface="Comic Sans MS" pitchFamily="66" charset="0"/>
              </a:rPr>
              <a:t>non-nocifs a la protection des patines de bronzes archéologiques</a:t>
            </a:r>
            <a:endParaRPr lang="hr-HR" sz="2000" i="1" dirty="0" smtClean="0">
              <a:latin typeface="Comic Sans MS" pitchFamily="66" charset="0"/>
            </a:endParaRP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Bilateralnog hrvatsko-slovenskog projekta: </a:t>
            </a:r>
          </a:p>
          <a:p>
            <a:r>
              <a:rPr lang="hr-HR" sz="2000" i="1" dirty="0" smtClean="0">
                <a:latin typeface="Comic Sans MS" pitchFamily="66" charset="0"/>
              </a:rPr>
              <a:t>Razvoj ekološki prihvatljivih metoda za zaštitu </a:t>
            </a:r>
          </a:p>
          <a:p>
            <a:r>
              <a:rPr lang="hr-HR" sz="2000" i="1" dirty="0" smtClean="0">
                <a:latin typeface="Comic Sans MS" pitchFamily="66" charset="0"/>
              </a:rPr>
              <a:t>brončanih artefakata</a:t>
            </a:r>
          </a:p>
          <a:p>
            <a:endParaRPr lang="hr-HR" sz="2000" i="1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Znanstvenog projekta Ministarstva </a:t>
            </a:r>
          </a:p>
          <a:p>
            <a:r>
              <a:rPr lang="hr-HR" sz="2000" dirty="0" smtClean="0">
                <a:latin typeface="Comic Sans MS" pitchFamily="66" charset="0"/>
              </a:rPr>
              <a:t>znanosti i tehnologije Republike Hrvatske:</a:t>
            </a:r>
          </a:p>
          <a:p>
            <a:r>
              <a:rPr lang="hr-HR" sz="2000" i="1" dirty="0" smtClean="0">
                <a:latin typeface="Comic Sans MS" pitchFamily="66" charset="0"/>
              </a:rPr>
              <a:t>Novi netoksični </a:t>
            </a:r>
            <a:r>
              <a:rPr lang="hr-HR" sz="2000" i="1" dirty="0" err="1" smtClean="0">
                <a:latin typeface="Comic Sans MS" pitchFamily="66" charset="0"/>
              </a:rPr>
              <a:t>inhibitori</a:t>
            </a:r>
            <a:r>
              <a:rPr lang="hr-HR" sz="2000" i="1" dirty="0" smtClean="0">
                <a:latin typeface="Comic Sans MS" pitchFamily="66" charset="0"/>
              </a:rPr>
              <a:t> korozije metala</a:t>
            </a:r>
            <a:endParaRPr lang="hr-HR" sz="2000" dirty="0" smtClean="0">
              <a:latin typeface="Comic Sans MS" pitchFamily="66" charset="0"/>
            </a:endParaRPr>
          </a:p>
          <a:p>
            <a:endParaRPr lang="hr-HR" sz="2400" b="1" dirty="0" smtClean="0">
              <a:latin typeface="Comic Sans MS" pitchFamily="66" charset="0"/>
            </a:endParaRPr>
          </a:p>
          <a:p>
            <a:endParaRPr lang="hr-HR" sz="2400" dirty="0" smtClean="0">
              <a:latin typeface="Comic Sans MS" pitchFamily="66" charset="0"/>
            </a:endParaRPr>
          </a:p>
          <a:p>
            <a:endParaRPr lang="hr-HR" sz="2400" dirty="0" smtClean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0765" y="12241535"/>
            <a:ext cx="2592288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omic Sans MS" pitchFamily="66" charset="0"/>
              </a:rPr>
              <a:t>SEM slika površine elektrokemijski dobivene patine</a:t>
            </a:r>
            <a:endParaRPr lang="hr-HR" sz="2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3173" y="475270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KOROZIJA U MORU</a:t>
            </a:r>
          </a:p>
          <a:p>
            <a:pPr algn="ctr"/>
            <a:endParaRPr lang="hr-HR" sz="2400" dirty="0" smtClean="0">
              <a:latin typeface="Comic Sans MS" pitchFamily="66" charset="0"/>
            </a:endParaRPr>
          </a:p>
          <a:p>
            <a:pPr algn="ctr"/>
            <a:r>
              <a:rPr lang="hr-HR" sz="2400" dirty="0" smtClean="0">
                <a:latin typeface="Comic Sans MS" pitchFamily="66" charset="0"/>
              </a:rPr>
              <a:t>Ispitivanje mogućnosti zaštite čelika, bakra i legura bakra i nikla u morskoj vodi 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23" name="Picture 22" descr="oistrazivanj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33173" y="6192863"/>
            <a:ext cx="1584176" cy="1376127"/>
          </a:xfrm>
          <a:prstGeom prst="rect">
            <a:avLst/>
          </a:prstGeom>
        </p:spPr>
      </p:pic>
      <p:pic>
        <p:nvPicPr>
          <p:cNvPr id="24" name="Picture 23" descr="Picture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33373" y="6624912"/>
            <a:ext cx="1691270" cy="1080120"/>
          </a:xfrm>
          <a:prstGeom prst="rect">
            <a:avLst/>
          </a:prstGeom>
        </p:spPr>
      </p:pic>
      <p:pic>
        <p:nvPicPr>
          <p:cNvPr id="26" name="Picture 25" descr="Corroded-ancho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49597" y="6552903"/>
            <a:ext cx="1440160" cy="1036915"/>
          </a:xfrm>
          <a:prstGeom prst="rect">
            <a:avLst/>
          </a:prstGeom>
        </p:spPr>
      </p:pic>
      <p:pic>
        <p:nvPicPr>
          <p:cNvPr id="27" name="Picture 26" descr="corrosio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49797" y="6264872"/>
            <a:ext cx="2032897" cy="12961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17149" y="7705031"/>
            <a:ext cx="842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Laboratorijska ispitivanja provode se elektrokemijskim </a:t>
            </a:r>
          </a:p>
          <a:p>
            <a:r>
              <a:rPr lang="hr-HR" sz="2400" dirty="0" smtClean="0">
                <a:latin typeface="Comic Sans MS" pitchFamily="66" charset="0"/>
              </a:rPr>
              <a:t>i spektroskopskim metodama,  koje omogućuju određivanje djelotvornosti </a:t>
            </a:r>
            <a:r>
              <a:rPr lang="hr-HR" sz="2400" dirty="0" err="1" smtClean="0">
                <a:latin typeface="Comic Sans MS" pitchFamily="66" charset="0"/>
              </a:rPr>
              <a:t>inhibitora</a:t>
            </a:r>
            <a:r>
              <a:rPr lang="hr-HR" sz="2400" dirty="0" smtClean="0">
                <a:latin typeface="Comic Sans MS" pitchFamily="66" charset="0"/>
              </a:rPr>
              <a:t> i analizu površine netretiranih i tretiranih uzoraka te praćenje </a:t>
            </a:r>
          </a:p>
          <a:p>
            <a:r>
              <a:rPr lang="hr-HR" sz="2400" dirty="0" smtClean="0">
                <a:latin typeface="Comic Sans MS" pitchFamily="66" charset="0"/>
              </a:rPr>
              <a:t>postojanosti zaštite u vremenu.</a:t>
            </a:r>
          </a:p>
          <a:p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Ispitivani </a:t>
            </a:r>
            <a:r>
              <a:rPr lang="hr-HR" sz="2400" dirty="0" err="1" smtClean="0">
                <a:latin typeface="Comic Sans MS" pitchFamily="66" charset="0"/>
              </a:rPr>
              <a:t>inhibitori</a:t>
            </a:r>
            <a:r>
              <a:rPr lang="hr-HR" sz="2400" dirty="0" smtClean="0">
                <a:latin typeface="Comic Sans MS" pitchFamily="66" charset="0"/>
              </a:rPr>
              <a:t>: - zasićene i nezasićene </a:t>
            </a:r>
            <a:r>
              <a:rPr lang="hr-HR" sz="2400" dirty="0" err="1" smtClean="0">
                <a:latin typeface="Comic Sans MS" pitchFamily="66" charset="0"/>
              </a:rPr>
              <a:t>dugolančane</a:t>
            </a:r>
            <a:r>
              <a:rPr lang="hr-HR" sz="2400" dirty="0" smtClean="0">
                <a:latin typeface="Comic Sans MS" pitchFamily="66" charset="0"/>
              </a:rPr>
              <a:t> </a:t>
            </a:r>
          </a:p>
          <a:p>
            <a:r>
              <a:rPr lang="hr-HR" sz="2400" dirty="0" smtClean="0">
                <a:latin typeface="Comic Sans MS" pitchFamily="66" charset="0"/>
              </a:rPr>
              <a:t>                                   masne kiseline</a:t>
            </a:r>
          </a:p>
          <a:p>
            <a:r>
              <a:rPr lang="hr-HR" sz="2400" dirty="0" smtClean="0">
                <a:latin typeface="Comic Sans MS" pitchFamily="66" charset="0"/>
              </a:rPr>
              <a:t>                                 - </a:t>
            </a:r>
            <a:r>
              <a:rPr lang="hr-HR" sz="2400" dirty="0" err="1" smtClean="0">
                <a:latin typeface="Comic Sans MS" pitchFamily="66" charset="0"/>
              </a:rPr>
              <a:t>fosfonske</a:t>
            </a:r>
            <a:r>
              <a:rPr lang="hr-HR" sz="2400" dirty="0" smtClean="0">
                <a:latin typeface="Comic Sans MS" pitchFamily="66" charset="0"/>
              </a:rPr>
              <a:t> kiseline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29" name="Picture 28" descr="DSC0819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61165" y="11161415"/>
            <a:ext cx="2088232" cy="207380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665421" y="11521455"/>
            <a:ext cx="2252103" cy="13681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3969677" y="11377439"/>
            <a:ext cx="3456384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omic Sans MS" pitchFamily="66" charset="0"/>
              </a:rPr>
              <a:t>Aparatura za </a:t>
            </a:r>
          </a:p>
          <a:p>
            <a:r>
              <a:rPr lang="hr-HR" sz="2000" dirty="0" smtClean="0">
                <a:latin typeface="Comic Sans MS" pitchFamily="66" charset="0"/>
              </a:rPr>
              <a:t>elektrokemijska ispitivanja i kvarc kristalna </a:t>
            </a:r>
            <a:r>
              <a:rPr lang="hr-HR" sz="2000" dirty="0" err="1" smtClean="0">
                <a:latin typeface="Comic Sans MS" pitchFamily="66" charset="0"/>
              </a:rPr>
              <a:t>mikrovaga</a:t>
            </a:r>
            <a:r>
              <a:rPr lang="hr-HR" sz="2000" dirty="0" smtClean="0">
                <a:latin typeface="Comic Sans MS" pitchFamily="66" charset="0"/>
              </a:rPr>
              <a:t> za ispitivanje adsorpcije</a:t>
            </a:r>
          </a:p>
          <a:p>
            <a:r>
              <a:rPr lang="hr-HR" sz="2000" dirty="0" smtClean="0">
                <a:latin typeface="Comic Sans MS" pitchFamily="66" charset="0"/>
              </a:rPr>
              <a:t> </a:t>
            </a:r>
            <a:r>
              <a:rPr lang="hr-HR" sz="2000" dirty="0" err="1" smtClean="0">
                <a:latin typeface="Comic Sans MS" pitchFamily="66" charset="0"/>
              </a:rPr>
              <a:t>inhibitora</a:t>
            </a:r>
            <a:endParaRPr lang="hr-HR" sz="2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45341" y="13537679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latin typeface="Comic Sans MS" pitchFamily="66" charset="0"/>
              </a:rPr>
              <a:t>Istraživanja u sklopu</a:t>
            </a:r>
            <a:r>
              <a:rPr lang="hr-HR" sz="2200" dirty="0" smtClean="0">
                <a:latin typeface="Comic Sans MS" pitchFamily="66" charset="0"/>
              </a:rPr>
              <a:t>:</a:t>
            </a: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 Istraživačkog projekta HRZZ:</a:t>
            </a:r>
            <a:r>
              <a:rPr lang="hr-HR" sz="2000" i="1" dirty="0" smtClean="0">
                <a:latin typeface="Comic Sans MS" pitchFamily="66" charset="0"/>
              </a:rPr>
              <a:t> Ekološki prihvatljiva </a:t>
            </a:r>
          </a:p>
          <a:p>
            <a:r>
              <a:rPr lang="hr-HR" sz="2000" i="1" dirty="0" smtClean="0">
                <a:latin typeface="Comic Sans MS" pitchFamily="66" charset="0"/>
              </a:rPr>
              <a:t>   zaštita metalnih konstrukcija izloženih agresivnom</a:t>
            </a:r>
          </a:p>
          <a:p>
            <a:r>
              <a:rPr lang="hr-HR" sz="2000" i="1" dirty="0" smtClean="0">
                <a:latin typeface="Comic Sans MS" pitchFamily="66" charset="0"/>
              </a:rPr>
              <a:t>     djelovanju mora</a:t>
            </a: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         Bilateralnog hrvatsko-francuskog znanstvenog</a:t>
            </a:r>
          </a:p>
          <a:p>
            <a:r>
              <a:rPr lang="hr-HR" sz="2000" dirty="0" smtClean="0">
                <a:latin typeface="Comic Sans MS" pitchFamily="66" charset="0"/>
              </a:rPr>
              <a:t>          projekta </a:t>
            </a:r>
            <a:r>
              <a:rPr lang="hr-HR" sz="2000" dirty="0" err="1" smtClean="0">
                <a:latin typeface="Comic Sans MS" pitchFamily="66" charset="0"/>
              </a:rPr>
              <a:t>Cogito</a:t>
            </a:r>
            <a:r>
              <a:rPr lang="hr-HR" sz="2000" dirty="0" smtClean="0">
                <a:latin typeface="Comic Sans MS" pitchFamily="66" charset="0"/>
              </a:rPr>
              <a:t>: </a:t>
            </a:r>
            <a:r>
              <a:rPr lang="hr-HR" sz="2000" i="1" dirty="0" smtClean="0">
                <a:latin typeface="Comic Sans MS" pitchFamily="66" charset="0"/>
              </a:rPr>
              <a:t>Ekološki prihvatljivi </a:t>
            </a:r>
            <a:r>
              <a:rPr lang="hr-HR" sz="2000" i="1" dirty="0" err="1" smtClean="0">
                <a:latin typeface="Comic Sans MS" pitchFamily="66" charset="0"/>
              </a:rPr>
              <a:t>inhibitori</a:t>
            </a:r>
            <a:r>
              <a:rPr lang="hr-HR" sz="2000" i="1" dirty="0" smtClean="0">
                <a:latin typeface="Comic Sans MS" pitchFamily="66" charset="0"/>
              </a:rPr>
              <a:t> </a:t>
            </a:r>
          </a:p>
          <a:p>
            <a:r>
              <a:rPr lang="hr-HR" sz="2000" i="1" dirty="0" smtClean="0">
                <a:latin typeface="Comic Sans MS" pitchFamily="66" charset="0"/>
              </a:rPr>
              <a:t>          korozije metala</a:t>
            </a: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           Bilateralnog hrvatsko – mađarskog projekta: </a:t>
            </a:r>
          </a:p>
          <a:p>
            <a:r>
              <a:rPr lang="hr-HR" sz="2000" i="1" dirty="0" smtClean="0">
                <a:latin typeface="Comic Sans MS" pitchFamily="66" charset="0"/>
              </a:rPr>
              <a:t>          Organski </a:t>
            </a:r>
            <a:r>
              <a:rPr lang="hr-HR" sz="2000" i="1" dirty="0" err="1" smtClean="0">
                <a:latin typeface="Comic Sans MS" pitchFamily="66" charset="0"/>
              </a:rPr>
              <a:t>inhibitori</a:t>
            </a:r>
            <a:r>
              <a:rPr lang="hr-HR" sz="2000" i="1" dirty="0" smtClean="0">
                <a:latin typeface="Comic Sans MS" pitchFamily="66" charset="0"/>
              </a:rPr>
              <a:t> korozije bakra – može li se</a:t>
            </a:r>
          </a:p>
          <a:p>
            <a:r>
              <a:rPr lang="hr-HR" sz="2000" i="1" dirty="0" smtClean="0">
                <a:latin typeface="Comic Sans MS" pitchFamily="66" charset="0"/>
              </a:rPr>
              <a:t>          smanjiti štetan utjecaj na okoliš</a:t>
            </a: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          Znanstvenog projekta Ministarstva znanosti i</a:t>
            </a:r>
          </a:p>
          <a:p>
            <a:r>
              <a:rPr lang="hr-HR" sz="2000" dirty="0" smtClean="0">
                <a:latin typeface="Comic Sans MS" pitchFamily="66" charset="0"/>
              </a:rPr>
              <a:t>          tehnologije Republike Hrvatske: </a:t>
            </a:r>
          </a:p>
          <a:p>
            <a:r>
              <a:rPr lang="hr-HR" sz="2000" i="1" dirty="0" smtClean="0">
                <a:latin typeface="Comic Sans MS" pitchFamily="66" charset="0"/>
              </a:rPr>
              <a:t>          Novi  netoksični </a:t>
            </a:r>
            <a:r>
              <a:rPr lang="hr-HR" sz="2000" i="1" dirty="0" err="1" smtClean="0">
                <a:latin typeface="Comic Sans MS" pitchFamily="66" charset="0"/>
              </a:rPr>
              <a:t>inhibitori</a:t>
            </a:r>
            <a:r>
              <a:rPr lang="hr-HR" sz="2000" i="1" dirty="0" smtClean="0">
                <a:latin typeface="Comic Sans MS" pitchFamily="66" charset="0"/>
              </a:rPr>
              <a:t> korozije metala</a:t>
            </a:r>
            <a:endParaRPr lang="hr-HR" sz="2000" i="1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157" y="19010287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KOROZIJA U KISELINAMA</a:t>
            </a:r>
          </a:p>
          <a:p>
            <a:pPr algn="ctr"/>
            <a:endParaRPr lang="hr-HR" sz="2400" dirty="0" smtClean="0">
              <a:latin typeface="Comic Sans MS" pitchFamily="66" charset="0"/>
            </a:endParaRPr>
          </a:p>
          <a:p>
            <a:pPr algn="ctr"/>
            <a:r>
              <a:rPr lang="hr-HR" sz="2400" dirty="0" smtClean="0">
                <a:latin typeface="Comic Sans MS" pitchFamily="66" charset="0"/>
              </a:rPr>
              <a:t>Korozijska stabilnost stomatoloških materijala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0245" y="21818599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Ispitivanja korozije </a:t>
            </a:r>
            <a:r>
              <a:rPr lang="hr-HR" sz="2400" dirty="0" err="1" smtClean="0">
                <a:latin typeface="Comic Sans MS" pitchFamily="66" charset="0"/>
              </a:rPr>
              <a:t>ortodontskih</a:t>
            </a:r>
            <a:r>
              <a:rPr lang="hr-HR" sz="2400" dirty="0" smtClean="0">
                <a:latin typeface="Comic Sans MS" pitchFamily="66" charset="0"/>
              </a:rPr>
              <a:t> </a:t>
            </a:r>
          </a:p>
          <a:p>
            <a:r>
              <a:rPr lang="hr-HR" sz="2400" dirty="0" smtClean="0">
                <a:latin typeface="Comic Sans MS" pitchFamily="66" charset="0"/>
              </a:rPr>
              <a:t>materijala baziranih na legurama </a:t>
            </a:r>
          </a:p>
          <a:p>
            <a:r>
              <a:rPr lang="hr-HR" sz="2400" dirty="0" smtClean="0">
                <a:latin typeface="Comic Sans MS" pitchFamily="66" charset="0"/>
              </a:rPr>
              <a:t>nikla i titana.</a:t>
            </a:r>
          </a:p>
          <a:p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Ispitivanje utjecaja djelovanja umjetne sline, </a:t>
            </a:r>
            <a:r>
              <a:rPr lang="hr-HR" sz="2400" dirty="0" err="1" smtClean="0">
                <a:latin typeface="Comic Sans MS" pitchFamily="66" charset="0"/>
              </a:rPr>
              <a:t>probiotika</a:t>
            </a:r>
            <a:r>
              <a:rPr lang="hr-HR" sz="2400" dirty="0" smtClean="0">
                <a:latin typeface="Comic Sans MS" pitchFamily="66" charset="0"/>
              </a:rPr>
              <a:t>, antiseptika i </a:t>
            </a:r>
            <a:r>
              <a:rPr lang="hr-HR" sz="2400" dirty="0" err="1" smtClean="0">
                <a:latin typeface="Comic Sans MS" pitchFamily="66" charset="0"/>
              </a:rPr>
              <a:t>remineralizacijskih</a:t>
            </a:r>
            <a:r>
              <a:rPr lang="hr-HR" sz="2400" dirty="0" smtClean="0">
                <a:latin typeface="Comic Sans MS" pitchFamily="66" charset="0"/>
              </a:rPr>
              <a:t> sredstava.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7069" y="23402775"/>
            <a:ext cx="90730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latin typeface="Comic Sans MS" pitchFamily="66" charset="0"/>
              </a:rPr>
              <a:t>Istraživanja u sklopu:</a:t>
            </a:r>
          </a:p>
          <a:p>
            <a:endParaRPr lang="hr-HR" sz="2000" dirty="0" smtClean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Suradnje sa Medicinskim fakultetom u Rijeci,  Katedra za </a:t>
            </a:r>
            <a:r>
              <a:rPr lang="hr-HR" sz="2000" dirty="0" err="1" smtClean="0">
                <a:latin typeface="Comic Sans MS" pitchFamily="66" charset="0"/>
              </a:rPr>
              <a:t>ortodonciju</a:t>
            </a:r>
            <a:r>
              <a:rPr lang="hr-HR" sz="2000" dirty="0" smtClean="0">
                <a:latin typeface="Comic Sans MS" pitchFamily="66" charset="0"/>
              </a:rPr>
              <a:t>.</a:t>
            </a:r>
            <a:endParaRPr lang="hr-HR" sz="2000" dirty="0">
              <a:latin typeface="Comic Sans MS" pitchFamily="66" charset="0"/>
            </a:endParaRPr>
          </a:p>
        </p:txBody>
      </p:sp>
      <p:pic>
        <p:nvPicPr>
          <p:cNvPr id="37" name="Picture 36" descr="mobilna-ortodontska-naprav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16349" y="20450447"/>
            <a:ext cx="1296144" cy="972108"/>
          </a:xfrm>
          <a:prstGeom prst="rect">
            <a:avLst/>
          </a:prstGeom>
        </p:spPr>
      </p:pic>
      <p:pic>
        <p:nvPicPr>
          <p:cNvPr id="38" name="Picture 37" descr="GACIn-Ovation250we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28517" y="20450447"/>
            <a:ext cx="2160240" cy="1097402"/>
          </a:xfrm>
          <a:prstGeom prst="rect">
            <a:avLst/>
          </a:prstGeom>
        </p:spPr>
      </p:pic>
      <p:pic>
        <p:nvPicPr>
          <p:cNvPr id="40" name="Picture 39" descr="C:\Users\Korisnik\Desktop\Rektorova nagrada\slike\2014-02-12 10.29.30.jpg"/>
          <p:cNvPicPr/>
          <p:nvPr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28917" y="21026511"/>
            <a:ext cx="1296144" cy="1728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1" name="Content Placeholder 4" descr="C:\Users\Zana\Desktop\KI VJEŽBE SLIKE\DSC0174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" t="16502" r="3000" b="28293"/>
          <a:stretch>
            <a:fillRect/>
          </a:stretch>
        </p:blipFill>
        <p:spPr bwMode="auto">
          <a:xfrm>
            <a:off x="8641085" y="21386551"/>
            <a:ext cx="4176464" cy="168305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177589" y="21602575"/>
            <a:ext cx="3024336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latin typeface="Comic Sans MS" pitchFamily="66" charset="0"/>
              </a:rPr>
              <a:t>Troelektrodni</a:t>
            </a:r>
            <a:r>
              <a:rPr lang="hr-HR" sz="2000" dirty="0" smtClean="0">
                <a:latin typeface="Comic Sans MS" pitchFamily="66" charset="0"/>
              </a:rPr>
              <a:t> sustav i </a:t>
            </a:r>
          </a:p>
          <a:p>
            <a:r>
              <a:rPr lang="hr-HR" sz="2000" dirty="0" smtClean="0">
                <a:latin typeface="Comic Sans MS" pitchFamily="66" charset="0"/>
              </a:rPr>
              <a:t>aparatura  za </a:t>
            </a:r>
          </a:p>
          <a:p>
            <a:r>
              <a:rPr lang="hr-HR" sz="2000" dirty="0" smtClean="0">
                <a:latin typeface="Comic Sans MS" pitchFamily="66" charset="0"/>
              </a:rPr>
              <a:t>elektrokemijska </a:t>
            </a:r>
          </a:p>
          <a:p>
            <a:r>
              <a:rPr lang="hr-HR" sz="2000" dirty="0" smtClean="0">
                <a:latin typeface="Comic Sans MS" pitchFamily="66" charset="0"/>
              </a:rPr>
              <a:t>ispitivanja</a:t>
            </a:r>
            <a:endParaRPr lang="hr-HR" sz="20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09437" y="2037843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omic Sans MS" pitchFamily="66" charset="0"/>
              </a:rPr>
              <a:t>SEM slike </a:t>
            </a:r>
            <a:r>
              <a:rPr lang="hr-HR" sz="2000" dirty="0" err="1" smtClean="0">
                <a:latin typeface="Comic Sans MS" pitchFamily="66" charset="0"/>
              </a:rPr>
              <a:t>rodirane</a:t>
            </a:r>
            <a:r>
              <a:rPr lang="hr-HR" sz="2000" dirty="0" smtClean="0">
                <a:latin typeface="Comic Sans MS" pitchFamily="66" charset="0"/>
              </a:rPr>
              <a:t> NiTi žice u početnom stanju i nakon mjerenja u antiseptiku</a:t>
            </a:r>
            <a:endParaRPr lang="hr-HR" sz="2000" dirty="0"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09437" y="19154303"/>
            <a:ext cx="5040560" cy="1944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4" name="Picture 43"/>
          <p:cNvPicPr/>
          <p:nvPr/>
        </p:nvPicPr>
        <p:blipFill>
          <a:blip r:embed="rId19" cstate="print"/>
          <a:srcRect r="-57" b="10460"/>
          <a:stretch>
            <a:fillRect/>
          </a:stretch>
        </p:blipFill>
        <p:spPr bwMode="auto">
          <a:xfrm>
            <a:off x="12745541" y="19226311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0x (2).t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401725" y="19226310"/>
            <a:ext cx="1296144" cy="108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390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</dc:creator>
  <cp:lastModifiedBy>Zana</cp:lastModifiedBy>
  <cp:revision>99</cp:revision>
  <dcterms:created xsi:type="dcterms:W3CDTF">2013-10-11T08:41:17Z</dcterms:created>
  <dcterms:modified xsi:type="dcterms:W3CDTF">2014-10-17T08:52:33Z</dcterms:modified>
</cp:coreProperties>
</file>