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8" r:id="rId10"/>
    <p:sldId id="270" r:id="rId11"/>
    <p:sldId id="269" r:id="rId12"/>
    <p:sldId id="271" r:id="rId13"/>
    <p:sldId id="272" r:id="rId14"/>
    <p:sldId id="273" r:id="rId15"/>
    <p:sldId id="275" r:id="rId16"/>
    <p:sldId id="276" r:id="rId17"/>
    <p:sldId id="274" r:id="rId18"/>
    <p:sldId id="277" r:id="rId19"/>
    <p:sldId id="278" r:id="rId20"/>
    <p:sldId id="279" r:id="rId21"/>
    <p:sldId id="280" r:id="rId22"/>
    <p:sldId id="26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1E497D-D11C-436D-A128-E2F06C62F899}" type="datetimeFigureOut">
              <a:rPr lang="hr-HR" smtClean="0"/>
              <a:pPr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DOSTAVA PREMA ZID ZPP-a 2013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Čl</a:t>
            </a:r>
            <a:r>
              <a:rPr lang="hr-HR" dirty="0" smtClean="0"/>
              <a:t>. 284. st. 5. ZPP</a:t>
            </a:r>
          </a:p>
          <a:p>
            <a:r>
              <a:rPr lang="hr-HR" dirty="0" smtClean="0"/>
              <a:t>Kada su ispunjeni uvjeti za donošenje </a:t>
            </a:r>
            <a:r>
              <a:rPr lang="hr-HR" b="1" dirty="0" smtClean="0"/>
              <a:t>presude bez održavanja glavne rasprave ili zbog </a:t>
            </a:r>
            <a:r>
              <a:rPr lang="hr-HR" b="1" dirty="0" err="1" smtClean="0"/>
              <a:t>ogluhe</a:t>
            </a:r>
            <a:r>
              <a:rPr lang="hr-HR" dirty="0" smtClean="0"/>
              <a:t>, sud neće održati pripremno ročište, nego će strankama dostaviti pisani </a:t>
            </a:r>
            <a:r>
              <a:rPr lang="hr-HR" dirty="0" err="1" smtClean="0"/>
              <a:t>otpravak</a:t>
            </a:r>
            <a:r>
              <a:rPr lang="hr-HR" dirty="0" smtClean="0"/>
              <a:t> presude .</a:t>
            </a:r>
          </a:p>
          <a:p>
            <a:r>
              <a:rPr lang="hr-HR" dirty="0" smtClean="0"/>
              <a:t>Proširiti i na presudu na temelju priznanja i presudu na temelju odricanja , kada su izjave dane izvan ročišta !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U slučaju iz st. 9. sud će istaknuti presudu na </a:t>
            </a:r>
            <a:r>
              <a:rPr lang="hr-HR" b="1" dirty="0" smtClean="0"/>
              <a:t>web stranici e-oglasna ploča sudova </a:t>
            </a:r>
            <a:r>
              <a:rPr lang="hr-HR" dirty="0" smtClean="0"/>
              <a:t>. Presuda mora biti istaknuta na web stranici e-oglasna ploča sudova 8 dana od dana kada je održano ročište na kojem se presuda objavljuje.</a:t>
            </a:r>
          </a:p>
          <a:p>
            <a:r>
              <a:rPr lang="hr-HR" dirty="0" smtClean="0"/>
              <a:t>Odredbe se primjenjuju na postupke koji su pokrenuti i prije stupanja na snagu Zakona.</a:t>
            </a:r>
          </a:p>
          <a:p>
            <a:r>
              <a:rPr lang="hr-HR" dirty="0" smtClean="0"/>
              <a:t>Ministar nadležan za poslove pravosuđa donijet će </a:t>
            </a:r>
            <a:r>
              <a:rPr lang="hr-HR" b="1" dirty="0" smtClean="0"/>
              <a:t>odluku o ispunjavanju uvjeta za isticanje na e-oglasnoj ploči suda</a:t>
            </a:r>
            <a:r>
              <a:rPr lang="hr-HR" dirty="0" smtClean="0"/>
              <a:t> kada se za to ispune uvjeti na pojedinom sudu.</a:t>
            </a:r>
          </a:p>
          <a:p>
            <a:r>
              <a:rPr lang="hr-HR" dirty="0" smtClean="0"/>
              <a:t>Do donošenja odluke – sud će stranci koja je uredno obaviještena o ročištu na kojem se presuda objavljuje dostaviti prema odredbama Zakona o dostavi pismena.</a:t>
            </a:r>
          </a:p>
          <a:p>
            <a:r>
              <a:rPr lang="hr-HR" dirty="0" smtClean="0"/>
              <a:t>Od </a:t>
            </a:r>
            <a:r>
              <a:rPr lang="hr-HR" b="1" dirty="0" smtClean="0"/>
              <a:t>108 općinskih sudova svega 22 </a:t>
            </a:r>
            <a:r>
              <a:rPr lang="hr-HR" dirty="0" smtClean="0"/>
              <a:t>koriste e-oglasnu ploču suda!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3. DOSTAVA ELEKTRONIČKIM PUTEM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Kako osigurati sigurnost sustava?</a:t>
            </a:r>
          </a:p>
          <a:p>
            <a:r>
              <a:rPr lang="hr-HR" dirty="0" smtClean="0"/>
              <a:t>Kako omogućiti njegovu učinkovitost?</a:t>
            </a:r>
          </a:p>
          <a:p>
            <a:r>
              <a:rPr lang="hr-HR" dirty="0" smtClean="0"/>
              <a:t>Kako osigurati njegovu prihvaćenost?</a:t>
            </a:r>
          </a:p>
          <a:p>
            <a:r>
              <a:rPr lang="hr-HR" dirty="0" smtClean="0"/>
              <a:t>Koji komparativni model izabrati ?</a:t>
            </a:r>
          </a:p>
          <a:p>
            <a:r>
              <a:rPr lang="hr-HR" dirty="0" smtClean="0"/>
              <a:t>Internet ili intranet (web-tehnologija)?</a:t>
            </a:r>
          </a:p>
          <a:p>
            <a:r>
              <a:rPr lang="hr-HR" dirty="0" smtClean="0"/>
              <a:t>Koja vrsta propisa?</a:t>
            </a:r>
          </a:p>
          <a:p>
            <a:r>
              <a:rPr lang="hr-HR" dirty="0" smtClean="0"/>
              <a:t>Što urediti?</a:t>
            </a:r>
          </a:p>
          <a:p>
            <a:r>
              <a:rPr lang="hr-HR" dirty="0" smtClean="0"/>
              <a:t>Opća procedura ili pojedine posebne procedure?</a:t>
            </a:r>
          </a:p>
          <a:p>
            <a:r>
              <a:rPr lang="hr-HR" dirty="0" smtClean="0"/>
              <a:t>Svi sudovi ili samo neki sudovi (pilot projekt)?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Novela ZPP 2008 – </a:t>
            </a:r>
            <a:r>
              <a:rPr lang="hr-HR" dirty="0" err="1" smtClean="0"/>
              <a:t>čl</a:t>
            </a:r>
            <a:r>
              <a:rPr lang="hr-HR" dirty="0" smtClean="0"/>
              <a:t>. 133./1 – </a:t>
            </a:r>
            <a:r>
              <a:rPr lang="hr-HR" b="1" dirty="0" smtClean="0"/>
              <a:t>dostava elektroničkim putem u skladu s posebnim zakonom </a:t>
            </a:r>
          </a:p>
          <a:p>
            <a:r>
              <a:rPr lang="hr-HR" dirty="0" smtClean="0"/>
              <a:t>ZEP (NN 10/02, 80/08); ZEI (NN 150/05)</a:t>
            </a:r>
          </a:p>
          <a:p>
            <a:r>
              <a:rPr lang="hr-HR" dirty="0" smtClean="0"/>
              <a:t>Novela 2011 – tonsko snimanje ročišta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499/1 – zakazivanje ročišta elektroničkim putem u skladu s posebnim zakonom</a:t>
            </a:r>
          </a:p>
          <a:p>
            <a:r>
              <a:rPr lang="hr-HR" dirty="0" smtClean="0"/>
              <a:t>ZKP (NN 152/08, 76/09) , </a:t>
            </a:r>
            <a:r>
              <a:rPr lang="hr-HR" dirty="0" err="1" smtClean="0"/>
              <a:t>čl</a:t>
            </a:r>
            <a:r>
              <a:rPr lang="hr-HR" dirty="0" smtClean="0"/>
              <a:t>. 79</a:t>
            </a:r>
          </a:p>
          <a:p>
            <a:r>
              <a:rPr lang="hr-HR" dirty="0" smtClean="0"/>
              <a:t>Sudski poslovnik – VIII glava </a:t>
            </a:r>
            <a:r>
              <a:rPr lang="hr-HR" dirty="0" err="1" smtClean="0"/>
              <a:t>čl</a:t>
            </a:r>
            <a:r>
              <a:rPr lang="hr-HR" dirty="0" smtClean="0"/>
              <a:t>. 83. i 85.</a:t>
            </a:r>
          </a:p>
          <a:p>
            <a:r>
              <a:rPr lang="hr-HR" dirty="0" smtClean="0"/>
              <a:t>ZOUP (NN 47/09) – 41., 73., 75.,83., 84. 94.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err="1" smtClean="0"/>
              <a:t>nomotehničk</a:t>
            </a:r>
            <a:r>
              <a:rPr lang="hr-HR" dirty="0" err="1" smtClean="0"/>
              <a:t>i</a:t>
            </a:r>
            <a:r>
              <a:rPr lang="hr-HR" dirty="0" smtClean="0"/>
              <a:t> – </a:t>
            </a:r>
            <a:r>
              <a:rPr lang="hr-HR" dirty="0" err="1" smtClean="0"/>
              <a:t>pravnotehnički</a:t>
            </a:r>
            <a:r>
              <a:rPr lang="hr-HR" dirty="0" smtClean="0"/>
              <a:t> termini- ZPP i(ili) Pravilnik</a:t>
            </a:r>
          </a:p>
          <a:p>
            <a:r>
              <a:rPr lang="hr-HR" b="1" dirty="0" smtClean="0"/>
              <a:t>terminološki</a:t>
            </a:r>
            <a:r>
              <a:rPr lang="hr-HR" dirty="0" smtClean="0"/>
              <a:t> – uskladiti s ZEI i ZEP</a:t>
            </a:r>
          </a:p>
          <a:p>
            <a:r>
              <a:rPr lang="hr-HR" b="1" dirty="0" smtClean="0"/>
              <a:t>opseg uređenja </a:t>
            </a:r>
            <a:r>
              <a:rPr lang="hr-HR" dirty="0" smtClean="0"/>
              <a:t>– samo postupak pred trgovačkim sudovima</a:t>
            </a:r>
          </a:p>
          <a:p>
            <a:r>
              <a:rPr lang="hr-HR" b="1" dirty="0" smtClean="0"/>
              <a:t>sudionici </a:t>
            </a:r>
            <a:r>
              <a:rPr lang="hr-HR" dirty="0" smtClean="0"/>
              <a:t>– obvezni sudionici elektroničkog pravnog prometa</a:t>
            </a:r>
          </a:p>
          <a:p>
            <a:r>
              <a:rPr lang="hr-HR" dirty="0" smtClean="0"/>
              <a:t>sustav pomoću </a:t>
            </a:r>
            <a:r>
              <a:rPr lang="hr-HR" b="1" dirty="0" smtClean="0"/>
              <a:t>posrednika za siguran elektronički put</a:t>
            </a:r>
            <a:r>
              <a:rPr lang="hr-HR" dirty="0" smtClean="0"/>
              <a:t> (pružatelji usluga elektroničkog podneska i elektroničke dostave); </a:t>
            </a:r>
            <a:r>
              <a:rPr lang="hr-HR" b="1" dirty="0" smtClean="0"/>
              <a:t>središnji informacijski sustav</a:t>
            </a:r>
          </a:p>
          <a:p>
            <a:r>
              <a:rPr lang="hr-HR" b="1" dirty="0" smtClean="0"/>
              <a:t>urediti elektroničku komunikaciju </a:t>
            </a:r>
            <a:r>
              <a:rPr lang="hr-HR" dirty="0" smtClean="0"/>
              <a:t>(el. podnesak i el. dostava)</a:t>
            </a:r>
            <a:endParaRPr lang="hr-HR" b="1" dirty="0" smtClean="0"/>
          </a:p>
          <a:p>
            <a:r>
              <a:rPr lang="hr-HR" b="1" dirty="0" smtClean="0"/>
              <a:t>Austrija, Njemačka, Švicarska, Slovenija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Pravilnik  treba donijet ministar u roku od dana na stupanja na snagu Zakona (do 1. srpnja)</a:t>
            </a:r>
          </a:p>
          <a:p>
            <a:r>
              <a:rPr lang="hr-HR" dirty="0" smtClean="0"/>
              <a:t>Siguran elektronički poštanski pretinac trebaju imati </a:t>
            </a:r>
            <a:r>
              <a:rPr lang="hr-HR" b="1" dirty="0" smtClean="0"/>
              <a:t>obvezni sudionici elektroničkog pravnog prometa </a:t>
            </a:r>
            <a:r>
              <a:rPr lang="hr-HR" dirty="0" smtClean="0"/>
              <a:t>– državna tijela, odvjetnici, javni bilježnici, sudski vještaci, sudski procjenitelji,sudski tumači,  stečajni upravitelji, </a:t>
            </a:r>
            <a:r>
              <a:rPr lang="hr-HR" dirty="0" err="1" smtClean="0"/>
              <a:t>dr</a:t>
            </a:r>
            <a:r>
              <a:rPr lang="hr-HR" dirty="0" smtClean="0"/>
              <a:t>. osobe od kojih se zbog prirode njihova posla može očekivati viši stupanj pouzdanosti</a:t>
            </a:r>
          </a:p>
          <a:p>
            <a:r>
              <a:rPr lang="hr-HR" dirty="0" smtClean="0"/>
              <a:t>Popis objavljuje Ministarstvo pravosuđa na svojoj web stranici </a:t>
            </a:r>
          </a:p>
          <a:p>
            <a:r>
              <a:rPr lang="hr-HR" dirty="0" smtClean="0"/>
              <a:t>Mora se prijaviti svaka promjena – službena adresa je adresa koja je na popisu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potrebno uspostaviti središnji informacijski sustav, odrediti što je siguran elektronički put</a:t>
            </a:r>
          </a:p>
          <a:p>
            <a:r>
              <a:rPr lang="hr-HR" dirty="0" smtClean="0"/>
              <a:t>odrediti niz </a:t>
            </a:r>
            <a:r>
              <a:rPr lang="hr-HR" dirty="0" err="1" smtClean="0"/>
              <a:t>pravnotehnički</a:t>
            </a:r>
            <a:r>
              <a:rPr lang="hr-HR" dirty="0" smtClean="0"/>
              <a:t> termina</a:t>
            </a:r>
          </a:p>
          <a:p>
            <a:r>
              <a:rPr lang="hr-HR" dirty="0" smtClean="0"/>
              <a:t>propisati postupak za podnošenje pismena u elektroničkom  i dostavu elektroničkim putem</a:t>
            </a:r>
          </a:p>
          <a:p>
            <a:r>
              <a:rPr lang="hr-HR" dirty="0" smtClean="0"/>
              <a:t>osigurati pružatelje usluga sigurnog elektroničkog puta  </a:t>
            </a:r>
          </a:p>
          <a:p>
            <a:r>
              <a:rPr lang="hr-HR" dirty="0" smtClean="0"/>
              <a:t>obrasci – arhiviranje i opoziv isprava </a:t>
            </a:r>
          </a:p>
          <a:p>
            <a:r>
              <a:rPr lang="hr-HR" dirty="0" smtClean="0"/>
              <a:t>format  u kojem se obrasci podnose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Podnesak u elektroničkom obliku</a:t>
            </a:r>
          </a:p>
          <a:p>
            <a:r>
              <a:rPr lang="hr-HR" dirty="0" smtClean="0"/>
              <a:t>potpisan naprednim elektroničkim potpisom</a:t>
            </a:r>
          </a:p>
          <a:p>
            <a:r>
              <a:rPr lang="hr-HR" dirty="0" smtClean="0"/>
              <a:t>središnji informacijski sustav – automatski potvrđuje prijem; dan predaje podneska sustavu je dan predaje sudu kojem je upućen</a:t>
            </a:r>
          </a:p>
          <a:p>
            <a:r>
              <a:rPr lang="hr-HR" dirty="0" smtClean="0"/>
              <a:t>prikladan za obradu ; sud ga el. putem upozorava da nije u odgovarajućem formatu i nalaže da podnesak ispravi</a:t>
            </a:r>
          </a:p>
          <a:p>
            <a:r>
              <a:rPr lang="hr-HR" dirty="0" smtClean="0"/>
              <a:t>kratki rokovi ; odgovarajuća primjena </a:t>
            </a:r>
            <a:r>
              <a:rPr lang="hr-HR" dirty="0" err="1" smtClean="0"/>
              <a:t>čl</a:t>
            </a:r>
            <a:r>
              <a:rPr lang="hr-HR" dirty="0" smtClean="0"/>
              <a:t>. 109?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/>
              <a:t>D</a:t>
            </a:r>
            <a:r>
              <a:rPr lang="hr-HR" b="1" dirty="0" smtClean="0"/>
              <a:t>ostava elektroničkim putem</a:t>
            </a:r>
          </a:p>
          <a:p>
            <a:r>
              <a:rPr lang="hr-HR" b="1" dirty="0" smtClean="0"/>
              <a:t>dobrovoljna </a:t>
            </a:r>
            <a:r>
              <a:rPr lang="hr-HR" dirty="0" smtClean="0"/>
              <a:t>elektronička dostava – ako stranka izjavi da je suglasna s time, putem jedinstvenog informacijskog sustava </a:t>
            </a:r>
          </a:p>
          <a:p>
            <a:r>
              <a:rPr lang="hr-HR" b="1" dirty="0" smtClean="0"/>
              <a:t>siguran elektronički poštanski pretinac </a:t>
            </a:r>
          </a:p>
          <a:p>
            <a:r>
              <a:rPr lang="hr-HR" dirty="0" smtClean="0"/>
              <a:t>određen je u zahtjevu postavljenom običnim podneskom ili el. putem navedena adresa jednaka adresi </a:t>
            </a:r>
            <a:r>
              <a:rPr lang="hr-HR" b="1" dirty="0" smtClean="0"/>
              <a:t>prebivališta ili boravišta </a:t>
            </a:r>
          </a:p>
          <a:p>
            <a:r>
              <a:rPr lang="hr-HR" dirty="0" smtClean="0"/>
              <a:t>ako stranka uputi pismeno elektroničkim putem </a:t>
            </a:r>
            <a:r>
              <a:rPr lang="hr-HR" b="1" dirty="0" smtClean="0"/>
              <a:t>smatra se da je pristala da se dostava obavi elektroničkim putem</a:t>
            </a:r>
          </a:p>
          <a:p>
            <a:r>
              <a:rPr lang="hr-HR" dirty="0" smtClean="0"/>
              <a:t>ako to ne želi mora se o tome izrijekom izjasniti</a:t>
            </a:r>
          </a:p>
          <a:p>
            <a:r>
              <a:rPr lang="hr-HR" dirty="0" smtClean="0"/>
              <a:t>ako dostava u siguran elektronički pretinac </a:t>
            </a:r>
            <a:r>
              <a:rPr lang="hr-HR" b="1" dirty="0" smtClean="0"/>
              <a:t>nije moguća – sud mora navesti razlog za takvu dostavu </a:t>
            </a:r>
            <a:endParaRPr lang="hr-H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središnji informacijski sustav, pružatelji usluga sigurne elektroničke dostave</a:t>
            </a:r>
          </a:p>
          <a:p>
            <a:r>
              <a:rPr lang="hr-HR" dirty="0" smtClean="0"/>
              <a:t>pismeno se automatski dostavlja u siguran elektronički poštanski pretinac</a:t>
            </a:r>
            <a:r>
              <a:rPr lang="hr-HR" b="1" dirty="0" smtClean="0"/>
              <a:t>; informativna poruka </a:t>
            </a:r>
            <a:r>
              <a:rPr lang="hr-HR" dirty="0" smtClean="0"/>
              <a:t>o tome da ga mora preuzeti u roku od 15 dana od dana kada je poslano u njegov siguran poštanski pretinac; </a:t>
            </a:r>
            <a:r>
              <a:rPr lang="hr-HR" b="1" dirty="0" smtClean="0"/>
              <a:t>upozorava ga se na posljedice propuštanja  </a:t>
            </a:r>
          </a:p>
          <a:p>
            <a:r>
              <a:rPr lang="hr-HR" dirty="0" smtClean="0"/>
              <a:t>Adresat:</a:t>
            </a:r>
          </a:p>
          <a:p>
            <a:r>
              <a:rPr lang="hr-HR" dirty="0" smtClean="0"/>
              <a:t> preuzima pismeno iz informacijskog sustava, </a:t>
            </a:r>
          </a:p>
          <a:p>
            <a:r>
              <a:rPr lang="hr-HR" dirty="0" smtClean="0"/>
              <a:t>svoju istovjetnost dokazuje primjenom kvalificiranog certifikata za napredni elektronički potpis </a:t>
            </a:r>
          </a:p>
          <a:p>
            <a:r>
              <a:rPr lang="hr-HR" dirty="0" smtClean="0"/>
              <a:t>obavi uvid u sigurni elektronički poštanski pretinac</a:t>
            </a:r>
          </a:p>
          <a:p>
            <a:r>
              <a:rPr lang="hr-HR" dirty="0" smtClean="0"/>
              <a:t>dostavnicu potpisuje  naprednim elektroničkim potpisom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1. IZMJENE PRAVILA ZPP-a O DOSTAVI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PRETINAČKA DOSTAVA</a:t>
            </a:r>
          </a:p>
          <a:p>
            <a:r>
              <a:rPr lang="hr-HR" b="1" dirty="0" smtClean="0"/>
              <a:t>krug osoba “oktroirane dostave”</a:t>
            </a:r>
          </a:p>
          <a:p>
            <a:r>
              <a:rPr lang="hr-HR" b="1" dirty="0" smtClean="0"/>
              <a:t>pravni lijekovi protiv rješenja </a:t>
            </a:r>
          </a:p>
          <a:p>
            <a:r>
              <a:rPr lang="hr-HR" b="1" dirty="0" smtClean="0"/>
              <a:t>DOSTAVA PRESUDE</a:t>
            </a:r>
          </a:p>
          <a:p>
            <a:r>
              <a:rPr lang="hr-HR" b="1" dirty="0" smtClean="0"/>
              <a:t>donošenje, objava, pismena izrada i dostava u roku od 45 dana</a:t>
            </a:r>
          </a:p>
          <a:p>
            <a:r>
              <a:rPr lang="hr-HR" b="1" dirty="0" smtClean="0"/>
              <a:t>e-oglasna ploča suda   </a:t>
            </a:r>
          </a:p>
          <a:p>
            <a:r>
              <a:rPr lang="hr-HR" b="1" dirty="0" smtClean="0"/>
              <a:t>ELEKTRONIČKA DOSTAVA</a:t>
            </a:r>
          </a:p>
          <a:p>
            <a:r>
              <a:rPr lang="hr-HR" b="1" dirty="0" smtClean="0"/>
              <a:t>podnesak u elektroničkom obliku</a:t>
            </a:r>
          </a:p>
          <a:p>
            <a:r>
              <a:rPr lang="hr-HR" b="1" dirty="0" smtClean="0"/>
              <a:t>dostava elektroničkim putem  </a:t>
            </a:r>
            <a:endParaRPr lang="hr-H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Predmnijevana dostava </a:t>
            </a:r>
            <a:r>
              <a:rPr lang="hr-HR" dirty="0" smtClean="0"/>
              <a:t>– </a:t>
            </a:r>
          </a:p>
          <a:p>
            <a:r>
              <a:rPr lang="hr-HR" dirty="0" smtClean="0"/>
              <a:t>u pogledu načina dostave (podnesak u elektroničkom obliku, suglasna da se dostava obavi u elektroničkom obliku)</a:t>
            </a:r>
          </a:p>
          <a:p>
            <a:r>
              <a:rPr lang="hr-HR" dirty="0" smtClean="0"/>
              <a:t>u pogledu obavljene dostave -  ako pismeno ne preuzme u roku od 15 dana u sigurnom poštanskom pretincu – smatra se da je dostava obavljena istekom roka od 15 dana od dana kada je pristiglo u siguran elektronički poštanski pretinac</a:t>
            </a:r>
          </a:p>
          <a:p>
            <a:r>
              <a:rPr lang="hr-HR" dirty="0" smtClean="0"/>
              <a:t>Ako ga preuzme – dostava je obavljena danom kada adresat preuzme pismeno</a:t>
            </a:r>
          </a:p>
          <a:p>
            <a:r>
              <a:rPr lang="hr-HR" dirty="0" smtClean="0"/>
              <a:t>Osobnom dostavom smatra se i dostava obavljena elektroničkim putem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informacijski sustav obavještava sud o dostavi dostavnicom u elektroničkom obliku</a:t>
            </a:r>
          </a:p>
          <a:p>
            <a:r>
              <a:rPr lang="hr-HR" dirty="0" smtClean="0"/>
              <a:t>moguća je dostava skeniranih prijepisa izrađenih na temelju pismena u fizičkom obliku, </a:t>
            </a:r>
          </a:p>
          <a:p>
            <a:r>
              <a:rPr lang="hr-HR" dirty="0" smtClean="0"/>
              <a:t>moraju biti potpisani naprednim elektroničkim potpisom suda potvrđenim kvalificiranim certifikatom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Manje izmjene </a:t>
            </a:r>
            <a:r>
              <a:rPr lang="hr-HR" dirty="0" err="1" smtClean="0"/>
              <a:t>pretinačke</a:t>
            </a:r>
            <a:r>
              <a:rPr lang="hr-HR" dirty="0" smtClean="0"/>
              <a:t> dostave (krug oktroiranih sudionika, pravni lijekovi)</a:t>
            </a:r>
          </a:p>
          <a:p>
            <a:r>
              <a:rPr lang="hr-HR" dirty="0" smtClean="0"/>
              <a:t>Dostava presude – brzina, disciplina sudova i stranaka, uredna obaviještenost kao pretpostavka za način dostave suda; e-oglasna ploča suda</a:t>
            </a:r>
          </a:p>
          <a:p>
            <a:r>
              <a:rPr lang="hr-HR" dirty="0" smtClean="0"/>
              <a:t>Elektronička dostava – može li primjena informacijsko-komunikacijske tehnologije sustav učiniti djelotvornijim i bržim, ostvariti velike financijske i personalne uštede te osigurati pretpostavke za pouzdanu elektroničku dostavu?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NOVELA ZPP 2003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subjekti koji obavljaju registriranu djelatnost</a:t>
            </a:r>
          </a:p>
          <a:p>
            <a:r>
              <a:rPr lang="hr-HR" dirty="0" smtClean="0"/>
              <a:t>javnobilježnička</a:t>
            </a:r>
          </a:p>
          <a:p>
            <a:r>
              <a:rPr lang="hr-HR" dirty="0" smtClean="0"/>
              <a:t>sporazumna </a:t>
            </a:r>
          </a:p>
          <a:p>
            <a:r>
              <a:rPr lang="hr-HR" b="1" dirty="0" err="1" smtClean="0"/>
              <a:t>pretinačka</a:t>
            </a:r>
            <a:r>
              <a:rPr lang="hr-HR" b="1" dirty="0" smtClean="0"/>
              <a:t> dostava</a:t>
            </a:r>
          </a:p>
          <a:p>
            <a:r>
              <a:rPr lang="hr-HR" dirty="0" smtClean="0"/>
              <a:t>izravno upućivanje pismena </a:t>
            </a:r>
          </a:p>
          <a:p>
            <a:r>
              <a:rPr lang="hr-HR" dirty="0" smtClean="0"/>
              <a:t>pojačana disciplina stranaka</a:t>
            </a:r>
          </a:p>
          <a:p>
            <a:endParaRPr lang="hr-HR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NOVELA ZPP 2008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b="1" dirty="0" smtClean="0"/>
              <a:t>dostava elektroničkim putem </a:t>
            </a:r>
            <a:r>
              <a:rPr lang="hr-HR" dirty="0" smtClean="0"/>
              <a:t>u skladu s posebnim zakonom</a:t>
            </a:r>
          </a:p>
          <a:p>
            <a:r>
              <a:rPr lang="hr-HR" b="1" dirty="0" err="1" smtClean="0"/>
              <a:t>pretinačka</a:t>
            </a:r>
            <a:r>
              <a:rPr lang="hr-HR" b="1" dirty="0" smtClean="0"/>
              <a:t> dostava </a:t>
            </a:r>
            <a:r>
              <a:rPr lang="hr-HR" dirty="0" smtClean="0"/>
              <a:t>– obveza i za odvjetnike i za druge osobe - sudionike dobrovoljne dostava </a:t>
            </a:r>
          </a:p>
          <a:p>
            <a:r>
              <a:rPr lang="hr-HR" dirty="0" smtClean="0"/>
              <a:t>fizička osoba koja ne obavlja registriranu djelatnost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PRETINAČKA DOSTAVA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NOVI</a:t>
            </a:r>
            <a:r>
              <a:rPr lang="hr-HR" dirty="0" smtClean="0"/>
              <a:t> </a:t>
            </a:r>
            <a:r>
              <a:rPr lang="hr-HR" dirty="0" err="1" smtClean="0"/>
              <a:t>čl</a:t>
            </a:r>
            <a:r>
              <a:rPr lang="hr-HR" dirty="0" smtClean="0"/>
              <a:t>. 134.b st. 2. (oktroirana </a:t>
            </a:r>
            <a:r>
              <a:rPr lang="hr-HR" dirty="0" err="1" smtClean="0"/>
              <a:t>pretinačka</a:t>
            </a:r>
            <a:r>
              <a:rPr lang="hr-HR" dirty="0" smtClean="0"/>
              <a:t> dostava)</a:t>
            </a:r>
          </a:p>
          <a:p>
            <a:r>
              <a:rPr lang="hr-HR" dirty="0" smtClean="0"/>
              <a:t>Predsjednik suda može rješenjem donesenim u upravnom postupku odrediti da:</a:t>
            </a:r>
          </a:p>
          <a:p>
            <a:r>
              <a:rPr lang="hr-HR" b="1" dirty="0" smtClean="0"/>
              <a:t>svi odvjetnici </a:t>
            </a:r>
            <a:r>
              <a:rPr lang="hr-HR" dirty="0" smtClean="0"/>
              <a:t>koji imaju pisarnicu na području toga suda</a:t>
            </a:r>
          </a:p>
          <a:p>
            <a:r>
              <a:rPr lang="hr-HR" b="1" dirty="0" smtClean="0"/>
              <a:t>javni bilježnici </a:t>
            </a:r>
            <a:r>
              <a:rPr lang="hr-HR" dirty="0" smtClean="0"/>
              <a:t>koji imaju sjedište na području toga suda</a:t>
            </a:r>
          </a:p>
          <a:p>
            <a:r>
              <a:rPr lang="hr-HR" b="1" dirty="0" smtClean="0"/>
              <a:t>određene pravne osobe </a:t>
            </a:r>
            <a:r>
              <a:rPr lang="hr-HR" dirty="0" smtClean="0"/>
              <a:t>koje imaju sjedište na području toga suda</a:t>
            </a:r>
          </a:p>
          <a:p>
            <a:r>
              <a:rPr lang="hr-HR" dirty="0" smtClean="0"/>
              <a:t>sudska pismena primaju preko pretinaca iz st. 1. ovoga članka.  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Zpp</a:t>
            </a:r>
            <a:r>
              <a:rPr lang="hr-HR" dirty="0" smtClean="0"/>
              <a:t> 2008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Protiv toga rješenja odvjetnik ima pravo </a:t>
            </a:r>
            <a:r>
              <a:rPr lang="hr-HR" b="1" dirty="0" smtClean="0"/>
              <a:t>žalbe predsjedniku neposredno višeg suda u roku od osam dana </a:t>
            </a:r>
            <a:endParaRPr lang="hr-HR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err="1" smtClean="0"/>
              <a:t>Zpp</a:t>
            </a:r>
            <a:r>
              <a:rPr lang="hr-HR" dirty="0" smtClean="0"/>
              <a:t> 2013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Protiv toga rješenja odvjetnik, javni bilježnik odnosno pravna osoba ima pravo izjaviti </a:t>
            </a:r>
            <a:r>
              <a:rPr lang="hr-HR" b="1" dirty="0" smtClean="0"/>
              <a:t>prigovor u roku od 8 dana.</a:t>
            </a:r>
          </a:p>
          <a:p>
            <a:r>
              <a:rPr lang="hr-HR" dirty="0" smtClean="0"/>
              <a:t>Protiv rješenja o prigovoru može se podnijeti </a:t>
            </a:r>
            <a:r>
              <a:rPr lang="hr-HR" b="1" dirty="0" smtClean="0"/>
              <a:t>žalba predsjedniku neposredno višeg suda u roku od 15 dana. </a:t>
            </a:r>
            <a:endParaRPr lang="hr-H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Nema podataka o </a:t>
            </a:r>
            <a:r>
              <a:rPr lang="hr-HR" dirty="0" err="1" smtClean="0"/>
              <a:t>pretinačkoj</a:t>
            </a:r>
            <a:r>
              <a:rPr lang="hr-HR" dirty="0" smtClean="0"/>
              <a:t> dostavi u RH</a:t>
            </a:r>
          </a:p>
          <a:p>
            <a:r>
              <a:rPr lang="hr-HR" dirty="0" smtClean="0"/>
              <a:t>Zagreb – Trgovački sud u Zagrebu (2007., trajala svega nekoliko mjeseci); nije zaprimljena nijedna žalba</a:t>
            </a:r>
          </a:p>
          <a:p>
            <a:r>
              <a:rPr lang="hr-HR" dirty="0" smtClean="0"/>
              <a:t>Općinski građanski sud u Zagrebu (od ožujka 2004. )</a:t>
            </a:r>
          </a:p>
          <a:p>
            <a:r>
              <a:rPr lang="hr-HR" dirty="0" smtClean="0"/>
              <a:t>2220 odvjetnika i 109 vještaka smješteni u 1152 pretinca</a:t>
            </a:r>
          </a:p>
          <a:p>
            <a:r>
              <a:rPr lang="hr-HR" dirty="0" err="1" smtClean="0"/>
              <a:t>pretinačka</a:t>
            </a:r>
            <a:r>
              <a:rPr lang="hr-HR" dirty="0" smtClean="0"/>
              <a:t> dostava pomoću </a:t>
            </a:r>
            <a:r>
              <a:rPr lang="hr-HR" smtClean="0"/>
              <a:t>bar kodova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Vremenski redoslijed:</a:t>
            </a:r>
          </a:p>
          <a:p>
            <a:r>
              <a:rPr lang="hr-HR" dirty="0" smtClean="0"/>
              <a:t>1. dobrovoljna </a:t>
            </a:r>
            <a:r>
              <a:rPr lang="hr-HR" dirty="0" err="1" smtClean="0"/>
              <a:t>pretinačka</a:t>
            </a:r>
            <a:r>
              <a:rPr lang="hr-HR" dirty="0" smtClean="0"/>
              <a:t> dostava</a:t>
            </a:r>
          </a:p>
          <a:p>
            <a:r>
              <a:rPr lang="hr-HR" dirty="0" smtClean="0"/>
              <a:t>2. oktroirana </a:t>
            </a:r>
            <a:r>
              <a:rPr lang="hr-HR" dirty="0" err="1" smtClean="0"/>
              <a:t>pretinačka</a:t>
            </a:r>
            <a:r>
              <a:rPr lang="hr-HR" dirty="0" smtClean="0"/>
              <a:t> dostava  </a:t>
            </a:r>
          </a:p>
          <a:p>
            <a:r>
              <a:rPr lang="hr-HR" dirty="0" smtClean="0"/>
              <a:t>1. povući odobrenje, donijeti rješenje</a:t>
            </a:r>
          </a:p>
          <a:p>
            <a:r>
              <a:rPr lang="hr-HR" b="1" dirty="0" smtClean="0"/>
              <a:t>2. novo rješenje derogira prethodno rješenje o dobrovoljnoj </a:t>
            </a:r>
            <a:r>
              <a:rPr lang="hr-HR" b="1" dirty="0" err="1" smtClean="0"/>
              <a:t>pretinačkoj</a:t>
            </a:r>
            <a:r>
              <a:rPr lang="hr-HR" b="1" dirty="0" smtClean="0"/>
              <a:t> dostavi</a:t>
            </a:r>
          </a:p>
          <a:p>
            <a:r>
              <a:rPr lang="hr-HR" dirty="0" smtClean="0"/>
              <a:t>3. novo rješenje ne utječe na prethodno rješenje o dobrovoljnoj </a:t>
            </a:r>
            <a:r>
              <a:rPr lang="hr-HR" dirty="0" err="1" smtClean="0"/>
              <a:t>pretinačkoj</a:t>
            </a:r>
            <a:r>
              <a:rPr lang="hr-HR" dirty="0" smtClean="0"/>
              <a:t> dostavi</a:t>
            </a:r>
          </a:p>
          <a:p>
            <a:r>
              <a:rPr lang="hr-HR" dirty="0" smtClean="0"/>
              <a:t>NIJE LI PRETINAČKA DOSTAVA </a:t>
            </a:r>
            <a:r>
              <a:rPr lang="hr-HR" dirty="0" err="1" smtClean="0"/>
              <a:t>pretinačka</a:t>
            </a:r>
            <a:r>
              <a:rPr lang="hr-HR" dirty="0" smtClean="0"/>
              <a:t> </a:t>
            </a:r>
            <a:r>
              <a:rPr lang="hr-HR" dirty="0" err="1" smtClean="0"/>
              <a:t>dostava</a:t>
            </a:r>
            <a:r>
              <a:rPr lang="hr-HR" dirty="0" smtClean="0"/>
              <a:t> u objektivnoj stvarnosti; ELEKTRONIČKA </a:t>
            </a:r>
            <a:r>
              <a:rPr lang="hr-HR" dirty="0" smtClean="0"/>
              <a:t> PRETINAČKA DOSTAVA  u </a:t>
            </a:r>
            <a:r>
              <a:rPr lang="hr-HR" dirty="0" err="1" smtClean="0"/>
              <a:t>pretinačka</a:t>
            </a:r>
            <a:r>
              <a:rPr lang="hr-HR" dirty="0" smtClean="0"/>
              <a:t> dostava virtualnom </a:t>
            </a:r>
            <a:r>
              <a:rPr lang="hr-HR" dirty="0" smtClean="0"/>
              <a:t>svijetu</a:t>
            </a:r>
            <a:r>
              <a:rPr lang="hr-HR" dirty="0" smtClean="0"/>
              <a:t>?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2. DOSTAVA PRESUDA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Novi </a:t>
            </a:r>
            <a:r>
              <a:rPr lang="hr-HR" dirty="0" err="1" smtClean="0"/>
              <a:t>čl</a:t>
            </a:r>
            <a:r>
              <a:rPr lang="hr-HR" dirty="0" smtClean="0"/>
              <a:t>. 335.</a:t>
            </a:r>
          </a:p>
          <a:p>
            <a:r>
              <a:rPr lang="hr-HR" dirty="0" smtClean="0"/>
              <a:t>Presuda se mora donijeti, objaviti, izraditi i uručiti ili otpremiti, najkasnije u roku od 45 dana od dana zaključenja glavne rasprave (st. 4.) </a:t>
            </a:r>
          </a:p>
          <a:p>
            <a:r>
              <a:rPr lang="hr-HR" dirty="0" smtClean="0"/>
              <a:t>Ročište na kojem se presuda objavljuje sud održat će se neovisno o tome jesu li stranke o njemu </a:t>
            </a:r>
            <a:r>
              <a:rPr lang="hr-HR" b="1" dirty="0" smtClean="0"/>
              <a:t>uredno obaviještene</a:t>
            </a:r>
            <a:r>
              <a:rPr lang="hr-HR" dirty="0" smtClean="0"/>
              <a:t>, odnosno jesu li pristupile na to ročište (st. 6)</a:t>
            </a:r>
          </a:p>
          <a:p>
            <a:r>
              <a:rPr lang="hr-HR" dirty="0" smtClean="0"/>
              <a:t>Uredna obaviještenost nije pretpostavka za održavanje ročišta, ali može utjecati na način dostave suda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1. </a:t>
            </a:r>
            <a:r>
              <a:rPr lang="hr-HR" b="1" dirty="0" smtClean="0"/>
              <a:t>stranka koja je pristupila ročištu na kojem se presuda objavljuje </a:t>
            </a:r>
            <a:r>
              <a:rPr lang="hr-HR" dirty="0" smtClean="0"/>
              <a:t>– sud će uručiti ovjereni prijepis presude, rok počinje teći prvog slijedećeg dana nakon objave i uručenja (st. 8.)</a:t>
            </a:r>
          </a:p>
          <a:p>
            <a:r>
              <a:rPr lang="hr-HR" dirty="0" smtClean="0"/>
              <a:t>2. </a:t>
            </a:r>
            <a:r>
              <a:rPr lang="hr-HR" b="1" dirty="0" smtClean="0"/>
              <a:t>stranka uredno obaviještena o ročištu na kojem se presuda objavljuje – </a:t>
            </a:r>
            <a:r>
              <a:rPr lang="hr-HR" dirty="0" smtClean="0"/>
              <a:t>dostava se neće provoditi prema odredbama  Zakona o dostavi pismena (st. 7.); ako ne pristupi ročištu - smatrat će se da joj je dostava presude je obavljena onog dana kada je održano ročište; ovjereni prijepis presude može preuzeti u sudskoj zgradi (st. 9.) </a:t>
            </a:r>
          </a:p>
          <a:p>
            <a:r>
              <a:rPr lang="hr-HR" dirty="0" smtClean="0"/>
              <a:t>3</a:t>
            </a:r>
            <a:r>
              <a:rPr lang="hr-HR" b="1" dirty="0" smtClean="0"/>
              <a:t>. stranka  koja nije bila uredno obaviještena o ročištu na kojem se presuda objavljuje </a:t>
            </a:r>
            <a:r>
              <a:rPr lang="hr-HR" dirty="0" smtClean="0"/>
              <a:t>, presuda se dostavlja prema odredbama Zakona o dostavi pismena  (st. 11.)</a:t>
            </a:r>
            <a:r>
              <a:rPr lang="hr-HR" b="1" dirty="0" smtClean="0"/>
              <a:t>  </a:t>
            </a:r>
            <a:endParaRPr lang="hr-H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319</TotalTime>
  <Words>1482</Words>
  <Application>Microsoft Office PowerPoint</Application>
  <PresentationFormat>On-screen Show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DOSTAVA PREMA ZID ZPP-a 2013</vt:lpstr>
      <vt:lpstr>1. IZMJENE PRAVILA ZPP-a O DOSTAVI</vt:lpstr>
      <vt:lpstr>Slide 3</vt:lpstr>
      <vt:lpstr>2. PRETINAČKA DOSTAVA</vt:lpstr>
      <vt:lpstr>Slide 5</vt:lpstr>
      <vt:lpstr>Slide 6</vt:lpstr>
      <vt:lpstr>Slide 7</vt:lpstr>
      <vt:lpstr>2. DOSTAVA PRESUDA</vt:lpstr>
      <vt:lpstr>Slide 9</vt:lpstr>
      <vt:lpstr>Slide 10</vt:lpstr>
      <vt:lpstr>Slide 11</vt:lpstr>
      <vt:lpstr>3. DOSTAVA ELEKTRONIČKIM PUTEM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4. 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DOSTAVA PREMA ZID ZPP-a 2013</dc:title>
  <dc:creator>Admin</dc:creator>
  <cp:lastModifiedBy>Admin</cp:lastModifiedBy>
  <cp:revision>36</cp:revision>
  <dcterms:created xsi:type="dcterms:W3CDTF">2013-03-17T11:31:28Z</dcterms:created>
  <dcterms:modified xsi:type="dcterms:W3CDTF">2013-03-17T22:47:54Z</dcterms:modified>
</cp:coreProperties>
</file>