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5" r:id="rId14"/>
    <p:sldId id="282" r:id="rId15"/>
    <p:sldId id="283" r:id="rId16"/>
    <p:sldId id="269" r:id="rId17"/>
    <p:sldId id="276" r:id="rId18"/>
    <p:sldId id="270" r:id="rId19"/>
    <p:sldId id="278" r:id="rId20"/>
    <p:sldId id="280" r:id="rId21"/>
    <p:sldId id="271" r:id="rId22"/>
    <p:sldId id="273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543B1-ADA5-4A0E-A035-D0D578189856}" type="datetimeFigureOut">
              <a:rPr lang="hr-HR" smtClean="0"/>
              <a:pPr/>
              <a:t>14.4.2014.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00941-CA1B-4E66-870E-5C9ADC60E59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0941-CA1B-4E66-870E-5C9ADC60E599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0941-CA1B-4E66-870E-5C9ADC60E599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0941-CA1B-4E66-870E-5C9ADC60E599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2152-7775-40E3-93B4-C0D3FAC69A4D}" type="datetimeFigureOut">
              <a:rPr lang="hr-HR" smtClean="0"/>
              <a:pPr/>
              <a:t>14.4.2014.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5F0-C97C-4568-B5E2-87562DD8BE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2152-7775-40E3-93B4-C0D3FAC69A4D}" type="datetimeFigureOut">
              <a:rPr lang="hr-HR" smtClean="0"/>
              <a:pPr/>
              <a:t>14.4.2014.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5F0-C97C-4568-B5E2-87562DD8BE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2152-7775-40E3-93B4-C0D3FAC69A4D}" type="datetimeFigureOut">
              <a:rPr lang="hr-HR" smtClean="0"/>
              <a:pPr/>
              <a:t>14.4.2014.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5F0-C97C-4568-B5E2-87562DD8BE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2152-7775-40E3-93B4-C0D3FAC69A4D}" type="datetimeFigureOut">
              <a:rPr lang="hr-HR" smtClean="0"/>
              <a:pPr/>
              <a:t>14.4.2014.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5F0-C97C-4568-B5E2-87562DD8BE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2152-7775-40E3-93B4-C0D3FAC69A4D}" type="datetimeFigureOut">
              <a:rPr lang="hr-HR" smtClean="0"/>
              <a:pPr/>
              <a:t>14.4.2014.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5F0-C97C-4568-B5E2-87562DD8BE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2152-7775-40E3-93B4-C0D3FAC69A4D}" type="datetimeFigureOut">
              <a:rPr lang="hr-HR" smtClean="0"/>
              <a:pPr/>
              <a:t>14.4.2014.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5F0-C97C-4568-B5E2-87562DD8BE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2152-7775-40E3-93B4-C0D3FAC69A4D}" type="datetimeFigureOut">
              <a:rPr lang="hr-HR" smtClean="0"/>
              <a:pPr/>
              <a:t>14.4.2014.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5F0-C97C-4568-B5E2-87562DD8BE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2152-7775-40E3-93B4-C0D3FAC69A4D}" type="datetimeFigureOut">
              <a:rPr lang="hr-HR" smtClean="0"/>
              <a:pPr/>
              <a:t>14.4.2014.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5F0-C97C-4568-B5E2-87562DD8BE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2152-7775-40E3-93B4-C0D3FAC69A4D}" type="datetimeFigureOut">
              <a:rPr lang="hr-HR" smtClean="0"/>
              <a:pPr/>
              <a:t>14.4.2014.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5F0-C97C-4568-B5E2-87562DD8BE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2152-7775-40E3-93B4-C0D3FAC69A4D}" type="datetimeFigureOut">
              <a:rPr lang="hr-HR" smtClean="0"/>
              <a:pPr/>
              <a:t>14.4.2014.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5F0-C97C-4568-B5E2-87562DD8BE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2E62152-7775-40E3-93B4-C0D3FAC69A4D}" type="datetimeFigureOut">
              <a:rPr lang="hr-HR" smtClean="0"/>
              <a:pPr/>
              <a:t>14.4.2014.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C67D5F0-C97C-4568-B5E2-87562DD8BE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2E62152-7775-40E3-93B4-C0D3FAC69A4D}" type="datetimeFigureOut">
              <a:rPr lang="hr-HR" smtClean="0"/>
              <a:pPr/>
              <a:t>14.4.2014.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C67D5F0-C97C-4568-B5E2-87562DD8BE7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ZAŠTITA KOLEKTIVNIH INTERESA I PRAVA POTROŠAČA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10. PRAVNI IZVORI KOLEKTIVNE PRAVNE ZAŠTITE U HRVATSKOJ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1. </a:t>
            </a:r>
            <a:r>
              <a:rPr lang="hr-HR" b="1" dirty="0" smtClean="0"/>
              <a:t>Zakon o zaštiti potrošača </a:t>
            </a:r>
            <a:r>
              <a:rPr lang="hr-HR" dirty="0" smtClean="0"/>
              <a:t>(NN 143/14)</a:t>
            </a:r>
          </a:p>
          <a:p>
            <a:r>
              <a:rPr lang="hr-HR" dirty="0" err="1" smtClean="0"/>
              <a:t>čl</a:t>
            </a:r>
            <a:r>
              <a:rPr lang="hr-HR" dirty="0" smtClean="0"/>
              <a:t>. 106.-122. </a:t>
            </a:r>
          </a:p>
          <a:p>
            <a:r>
              <a:rPr lang="hr-HR" b="1" dirty="0" smtClean="0"/>
              <a:t> </a:t>
            </a:r>
            <a:r>
              <a:rPr lang="hr-HR" dirty="0" smtClean="0"/>
              <a:t>2. </a:t>
            </a:r>
            <a:r>
              <a:rPr lang="hr-HR" b="1" dirty="0" smtClean="0"/>
              <a:t>Zakon o suzbijanju diskriminacije </a:t>
            </a:r>
            <a:r>
              <a:rPr lang="hr-HR" dirty="0" smtClean="0"/>
              <a:t>(NN 85/08, 112/12) – </a:t>
            </a:r>
            <a:r>
              <a:rPr lang="hr-HR" dirty="0" err="1" smtClean="0"/>
              <a:t>čl</a:t>
            </a:r>
            <a:r>
              <a:rPr lang="hr-HR" dirty="0" smtClean="0"/>
              <a:t>. 24.</a:t>
            </a:r>
          </a:p>
          <a:p>
            <a:r>
              <a:rPr lang="hr-HR" dirty="0" smtClean="0"/>
              <a:t>3. </a:t>
            </a:r>
            <a:r>
              <a:rPr lang="hr-HR" b="1" dirty="0" smtClean="0"/>
              <a:t>Zakon o parničnom postupku </a:t>
            </a:r>
            <a:r>
              <a:rPr lang="hr-HR" dirty="0" smtClean="0"/>
              <a:t>(NN 53/91, </a:t>
            </a:r>
            <a:r>
              <a:rPr lang="hr-HR" dirty="0" err="1" smtClean="0"/>
              <a:t>91</a:t>
            </a:r>
            <a:r>
              <a:rPr lang="hr-HR" dirty="0" smtClean="0"/>
              <a:t>/92, 58/93, 112/99, 88/01, 117/03, 88/05, 2/07, 84/08, 123/08, </a:t>
            </a:r>
            <a:r>
              <a:rPr lang="hr-HR" b="1" dirty="0" smtClean="0"/>
              <a:t>57/11</a:t>
            </a:r>
            <a:r>
              <a:rPr lang="hr-HR" dirty="0" smtClean="0"/>
              <a:t>, 148/11, 25/13) – </a:t>
            </a:r>
            <a:r>
              <a:rPr lang="hr-HR" dirty="0" err="1" smtClean="0"/>
              <a:t>čl</a:t>
            </a:r>
            <a:r>
              <a:rPr lang="hr-HR" dirty="0" smtClean="0"/>
              <a:t>. 502.a -502.h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10. 1. Zakon o zaštiti potrošača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/>
              <a:t>ZZP 2003 </a:t>
            </a:r>
            <a:r>
              <a:rPr lang="hr-HR" dirty="0" smtClean="0"/>
              <a:t>– prvi put u Hrvatskoj propisana mogućnost </a:t>
            </a:r>
            <a:r>
              <a:rPr lang="hr-HR" dirty="0" err="1" smtClean="0"/>
              <a:t>udružne</a:t>
            </a:r>
            <a:r>
              <a:rPr lang="hr-HR" dirty="0" smtClean="0"/>
              <a:t> tužbe </a:t>
            </a:r>
          </a:p>
          <a:p>
            <a:r>
              <a:rPr lang="hr-HR" b="1" dirty="0" smtClean="0"/>
              <a:t>ZZP 2007 </a:t>
            </a:r>
            <a:r>
              <a:rPr lang="hr-HR" dirty="0" smtClean="0"/>
              <a:t>– odgađa primjenu pravila o kolektivnoj pravnoj zaštiti do ulaska Hrvatske u EU</a:t>
            </a:r>
          </a:p>
          <a:p>
            <a:r>
              <a:rPr lang="hr-HR" dirty="0" smtClean="0"/>
              <a:t>Je li  nužno vezivati primjenu </a:t>
            </a:r>
            <a:r>
              <a:rPr lang="hr-HR" dirty="0" err="1" smtClean="0"/>
              <a:t>udružnu</a:t>
            </a:r>
            <a:r>
              <a:rPr lang="hr-HR" dirty="0" smtClean="0"/>
              <a:t> tužbu uz EU?</a:t>
            </a:r>
          </a:p>
          <a:p>
            <a:r>
              <a:rPr lang="hr-HR" b="1" dirty="0" smtClean="0"/>
              <a:t>Od 2008</a:t>
            </a:r>
            <a:r>
              <a:rPr lang="hr-HR" dirty="0" smtClean="0"/>
              <a:t>. bila je moguća primjena kolektivne pravne zaštite u ZSD</a:t>
            </a:r>
          </a:p>
          <a:p>
            <a:r>
              <a:rPr lang="hr-HR" dirty="0" smtClean="0"/>
              <a:t>Je li to značilo da smo kolektivna pravnu zaštitu potrošača mogli zatražiti ako su potrošači bili diskriminirani?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/>
              <a:t>Novela ZZP 09</a:t>
            </a:r>
          </a:p>
          <a:p>
            <a:r>
              <a:rPr lang="hr-HR" dirty="0" smtClean="0"/>
              <a:t>ovlaštena osoba treba pisano upozoriti trgovca da će ako ne prekine s nedopuštenim ponašanjem pokrenuti postupak radi kolektivne pravne zaštite  </a:t>
            </a:r>
          </a:p>
          <a:p>
            <a:r>
              <a:rPr lang="hr-HR" dirty="0" smtClean="0"/>
              <a:t>jasno određuje aktivnu legitimaciju za podnošenje </a:t>
            </a:r>
            <a:r>
              <a:rPr lang="hr-HR" dirty="0" err="1" smtClean="0"/>
              <a:t>udružne</a:t>
            </a:r>
            <a:r>
              <a:rPr lang="hr-HR" dirty="0" smtClean="0"/>
              <a:t> tužbe </a:t>
            </a:r>
          </a:p>
          <a:p>
            <a:r>
              <a:rPr lang="hr-HR" dirty="0" smtClean="0"/>
              <a:t>ne odgađa primjenu pravila o kolektivnoj pravnoj zaštiti uz stupanje Hrvatske u EU</a:t>
            </a:r>
          </a:p>
          <a:p>
            <a:r>
              <a:rPr lang="hr-HR" dirty="0" smtClean="0"/>
              <a:t>određuje sudsku nadležnost</a:t>
            </a:r>
          </a:p>
          <a:p>
            <a:r>
              <a:rPr lang="hr-HR" dirty="0" smtClean="0"/>
              <a:t>propisuje djelovanje odluke prema trećima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 smtClean="0"/>
              <a:t>Aktivna legitimacija </a:t>
            </a:r>
            <a:r>
              <a:rPr lang="hr-HR" dirty="0" smtClean="0"/>
              <a:t>– ovlaštene osobe određene Uredbom Vlade </a:t>
            </a:r>
          </a:p>
          <a:p>
            <a:r>
              <a:rPr lang="hr-HR" dirty="0" smtClean="0"/>
              <a:t>Potrošač – Hrvatski savez udruga za zaštitu potrošača i Savez udruga za zaštitu potrošača Hrvatske </a:t>
            </a:r>
          </a:p>
          <a:p>
            <a:r>
              <a:rPr lang="hr-HR" b="1" dirty="0" smtClean="0"/>
              <a:t>Pasivna legitimacija </a:t>
            </a:r>
            <a:r>
              <a:rPr lang="hr-HR" dirty="0" smtClean="0"/>
              <a:t>- trgovac</a:t>
            </a:r>
          </a:p>
          <a:p>
            <a:r>
              <a:rPr lang="hr-HR" b="1" dirty="0" smtClean="0"/>
              <a:t>Nadležan sud</a:t>
            </a:r>
            <a:r>
              <a:rPr lang="hr-HR" dirty="0" smtClean="0"/>
              <a:t> – trgovački sud</a:t>
            </a:r>
          </a:p>
          <a:p>
            <a:r>
              <a:rPr lang="hr-HR" b="1" dirty="0" smtClean="0"/>
              <a:t>Zahtjev deklaratorno-</a:t>
            </a:r>
            <a:r>
              <a:rPr lang="hr-HR" b="1" dirty="0" err="1" smtClean="0"/>
              <a:t>kondemnatoran</a:t>
            </a:r>
            <a:endParaRPr lang="hr-HR" b="1" dirty="0" smtClean="0"/>
          </a:p>
          <a:p>
            <a:r>
              <a:rPr lang="hr-HR" dirty="0" smtClean="0"/>
              <a:t>1.utvrdi čin povrede propisa </a:t>
            </a:r>
          </a:p>
          <a:p>
            <a:r>
              <a:rPr lang="hr-HR" dirty="0" smtClean="0"/>
              <a:t>2. naredi prekid poduzimanja štetnih radnji i eventualno otklanjanje štetnih posljedica</a:t>
            </a:r>
          </a:p>
          <a:p>
            <a:r>
              <a:rPr lang="hr-HR" dirty="0" smtClean="0"/>
              <a:t>3. zabrana poduzimanja tih radnji ubuduće</a:t>
            </a:r>
          </a:p>
          <a:p>
            <a:r>
              <a:rPr lang="hr-HR" b="1" dirty="0" smtClean="0"/>
              <a:t>Apstraktna, kolektivna  </a:t>
            </a:r>
            <a:r>
              <a:rPr lang="hr-HR" dirty="0" smtClean="0"/>
              <a:t>i u pravilu </a:t>
            </a:r>
            <a:r>
              <a:rPr lang="hr-HR" dirty="0" err="1" smtClean="0"/>
              <a:t>nekompenzacijska</a:t>
            </a:r>
            <a:r>
              <a:rPr lang="hr-HR" dirty="0" smtClean="0"/>
              <a:t> zaštita 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 smtClean="0"/>
              <a:t>ZZP 2014</a:t>
            </a:r>
          </a:p>
          <a:p>
            <a:r>
              <a:rPr lang="hr-HR" dirty="0" err="1" smtClean="0"/>
              <a:t>čl</a:t>
            </a:r>
            <a:r>
              <a:rPr lang="hr-HR" dirty="0" smtClean="0"/>
              <a:t>. 106. sporovi ako postoji suprotnost s odredbama zakona kojima se uređuju pojedina upravna područja, a koji su usklađeni s pravnom stečevinom Europske unije (</a:t>
            </a:r>
            <a:r>
              <a:rPr lang="hr-HR" dirty="0" err="1" smtClean="0"/>
              <a:t>čl</a:t>
            </a:r>
            <a:r>
              <a:rPr lang="hr-HR" dirty="0" smtClean="0"/>
              <a:t>. 4. st. 1.), povredu pravila o isticanju cijena i pružanju usluga (</a:t>
            </a:r>
            <a:r>
              <a:rPr lang="hr-HR" dirty="0" err="1" smtClean="0"/>
              <a:t>čl</a:t>
            </a:r>
            <a:r>
              <a:rPr lang="hr-HR" dirty="0" smtClean="0"/>
              <a:t>. 7.), nepoštenu poslovnu praksu (</a:t>
            </a:r>
            <a:r>
              <a:rPr lang="hr-HR" dirty="0" err="1" smtClean="0"/>
              <a:t>čl</a:t>
            </a:r>
            <a:r>
              <a:rPr lang="hr-HR" dirty="0" smtClean="0"/>
              <a:t>. 30.do </a:t>
            </a:r>
            <a:r>
              <a:rPr lang="hr-HR" dirty="0" err="1" smtClean="0"/>
              <a:t>čl</a:t>
            </a:r>
            <a:r>
              <a:rPr lang="hr-HR" dirty="0" smtClean="0"/>
              <a:t>. 40.), obvezu obavještavanja potrošača od strane trgovca (</a:t>
            </a:r>
            <a:r>
              <a:rPr lang="hr-HR" dirty="0" err="1" smtClean="0"/>
              <a:t>čl</a:t>
            </a:r>
            <a:r>
              <a:rPr lang="hr-HR" dirty="0" smtClean="0"/>
              <a:t>. 42.), rok za ispunjenje ugovora o kupoprodaji, nepoštene odredbe u potrošačkim ugovorima, sklapanje ugovora izvan poslovnih prostorija i ugovora na daljinu, sklapanje na daljinu ugovora o prodaji financijskih usluga, ugovore o pravu na vremenski ograničenu uporabu (</a:t>
            </a:r>
            <a:r>
              <a:rPr lang="hr-HR" i="1" dirty="0" err="1" smtClean="0"/>
              <a:t>timeshare</a:t>
            </a:r>
            <a:r>
              <a:rPr lang="hr-HR" dirty="0" smtClean="0"/>
              <a:t>), ugovore o dugotrajnom turističkom proizvodu, ugovore o ponovnoj prodaji i ugovore o zamjeni (</a:t>
            </a:r>
            <a:r>
              <a:rPr lang="hr-HR" dirty="0" err="1" smtClean="0"/>
              <a:t>čl</a:t>
            </a:r>
            <a:r>
              <a:rPr lang="hr-HR" dirty="0" smtClean="0"/>
              <a:t>. 44.-104.). </a:t>
            </a:r>
          </a:p>
          <a:p>
            <a:r>
              <a:rPr lang="hr-HR" b="1" dirty="0" smtClean="0"/>
              <a:t>Prijelazne i završne odredb</a:t>
            </a:r>
            <a:r>
              <a:rPr lang="hr-HR" dirty="0" smtClean="0"/>
              <a:t>e – ranije pokrenuti postupci</a:t>
            </a:r>
          </a:p>
          <a:p>
            <a:r>
              <a:rPr lang="hr-HR" b="1" dirty="0" smtClean="0"/>
              <a:t>Uredba</a:t>
            </a:r>
            <a:r>
              <a:rPr lang="hr-HR" dirty="0" smtClean="0"/>
              <a:t> – rok od 60 dana</a:t>
            </a:r>
            <a:endParaRPr lang="hr-HR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ZZP-a 2014 odnose se na odnos prema drugim zakonima, odnosno suprotnost s odredbama zakona kojima se uređuju pojedina upravna područja, a koji su usklađeni s pravnom stečevinom Europske unije (čl. 4. st. 1.), povredu pravila o isticanju cijena i pružanju usluga (čl. 7.), nepo</a:t>
            </a:r>
            <a:r>
              <a:rPr kumimoji="0" lang="hr-H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hr-H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tenu poslovnu praksu (čl. 30.do čl. 40.), obvezu obavje</a:t>
            </a:r>
            <a:r>
              <a:rPr kumimoji="0" lang="hr-H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hr-H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tavanja potro</a:t>
            </a:r>
            <a:r>
              <a:rPr kumimoji="0" lang="hr-H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hr-H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ača od strane trgovca (čl. 42.), rok za ispunjenje ugovora o kupoprodaji, nepo</a:t>
            </a:r>
            <a:r>
              <a:rPr kumimoji="0" lang="hr-H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hr-H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tene odredbe u potro</a:t>
            </a:r>
            <a:r>
              <a:rPr kumimoji="0" lang="hr-H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hr-H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ačkim ugovorima, sklapanje ugovora izvan poslovnih prostorija i ugovora na daljinu, sklapanje na daljinu ugovora o prodaji financijskih usluga, ugovore o pravu na vremenski ograničenu uporabu (</a:t>
            </a:r>
            <a:r>
              <a:rPr kumimoji="0" lang="hr-HR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timeshare</a:t>
            </a:r>
            <a:r>
              <a:rPr kumimoji="0" lang="hr-H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ugovore o dugotrajnom turističkom proizvodu, ugovore o ponovnoj prodaji i ugovore o zamjeni (čl. 44.-104.). </a:t>
            </a: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Obvezatni sadržaj odluke kojom se usvaja tužbeni zahtjev ili ne?</a:t>
            </a:r>
          </a:p>
          <a:p>
            <a:r>
              <a:rPr lang="hr-HR" dirty="0" smtClean="0"/>
              <a:t>Čl.114. ZZP 14 </a:t>
            </a:r>
          </a:p>
          <a:p>
            <a:r>
              <a:rPr lang="hr-HR" dirty="0" smtClean="0"/>
              <a:t>1. utvrditi povredu propisa o zaštiti potrošača</a:t>
            </a:r>
          </a:p>
          <a:p>
            <a:r>
              <a:rPr lang="hr-HR" dirty="0" smtClean="0"/>
              <a:t>2. narediti prekid protupravnog postupanja i eventualno poduzeti mjere za otklanjanje štetnih posljedica </a:t>
            </a:r>
          </a:p>
          <a:p>
            <a:r>
              <a:rPr lang="hr-HR" dirty="0" smtClean="0"/>
              <a:t>3. zabraniti takvo ili slično postupanje ubuduće</a:t>
            </a:r>
          </a:p>
          <a:p>
            <a:r>
              <a:rPr lang="hr-HR" dirty="0" smtClean="0"/>
              <a:t>Obrazloženje – sudska odluka mora imati sva tri elementa</a:t>
            </a:r>
          </a:p>
          <a:p>
            <a:r>
              <a:rPr lang="hr-HR" dirty="0" err="1" smtClean="0"/>
              <a:t>Čl</a:t>
            </a:r>
            <a:r>
              <a:rPr lang="hr-HR" dirty="0" smtClean="0"/>
              <a:t>. 502.b ZPP tužitelj može tražiti…</a:t>
            </a:r>
          </a:p>
          <a:p>
            <a:r>
              <a:rPr lang="hr-HR" dirty="0" smtClean="0"/>
              <a:t>Je li tužitelj u postupcima za zaštitu kolektivnih interesa potrošača  u određivanju sadržaja tužbenog zahtjeva vezan sadržajem odluke koju sud, ako usvoji tužbeni zahtjev mora donijeti ?</a:t>
            </a:r>
          </a:p>
          <a:p>
            <a:r>
              <a:rPr lang="hr-HR" dirty="0" smtClean="0"/>
              <a:t>Dva rješenja 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10. 2. ODLUKA U SLUČAJU UDRUGE FRANAK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Problemi vezani uz primjenu valutne klauzule koja se vezuje uz švicarski franak</a:t>
            </a:r>
          </a:p>
          <a:p>
            <a:r>
              <a:rPr lang="hr-HR" dirty="0" smtClean="0"/>
              <a:t>Odluke različitog sadržaja (individualne ili kolektivne pravne zaštite) u Hrvatskoj, BiH, Mađarskoj, Poljskoj</a:t>
            </a:r>
          </a:p>
          <a:p>
            <a:r>
              <a:rPr lang="hr-HR" dirty="0" smtClean="0"/>
              <a:t>U Hrvatskoj je riječ o sporu koji je pokrenuo </a:t>
            </a:r>
            <a:r>
              <a:rPr lang="hr-HR" b="1" dirty="0" smtClean="0"/>
              <a:t>POTROŠAČ </a:t>
            </a:r>
            <a:r>
              <a:rPr lang="hr-HR" dirty="0" smtClean="0"/>
              <a:t>– Savez  udruga za zaštitu potrošača  Hrvatske protiv </a:t>
            </a:r>
            <a:r>
              <a:rPr lang="hr-HR" b="1" dirty="0" smtClean="0"/>
              <a:t>8 banaka</a:t>
            </a:r>
          </a:p>
          <a:p>
            <a:r>
              <a:rPr lang="hr-HR" dirty="0" smtClean="0"/>
              <a:t>Odluka donesena 4. srpnja 2013. i njome je prihvaćen tužbeni zahtjev  kojim se:</a:t>
            </a:r>
          </a:p>
          <a:p>
            <a:r>
              <a:rPr lang="hr-HR" dirty="0" smtClean="0"/>
              <a:t>1. utvrđuje da su tuženici </a:t>
            </a:r>
            <a:r>
              <a:rPr lang="hr-HR" b="1" dirty="0" smtClean="0"/>
              <a:t>povrijedili kolektivne interese i prava potrošača</a:t>
            </a:r>
            <a:r>
              <a:rPr lang="hr-HR" dirty="0" smtClean="0"/>
              <a:t> zaključujući ugovore o kreditima koristeći </a:t>
            </a:r>
            <a:r>
              <a:rPr lang="hr-HR" b="1" dirty="0" err="1" smtClean="0"/>
              <a:t>ništetne</a:t>
            </a:r>
            <a:r>
              <a:rPr lang="hr-HR" b="1" dirty="0" smtClean="0"/>
              <a:t> i nepoštene ugovorne odredbe  </a:t>
            </a:r>
            <a:r>
              <a:rPr lang="hr-HR" dirty="0" smtClean="0"/>
              <a:t>u ugovorima o potrošačkom kreditiranju  jer banke (trgovci) nisu potrošače u cijelosti informirale o svim parametrima bitnim za donošenje valjane odluke  - nastupila neravnoteža  u pravima i obvezama ugovornih stranaka 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/>
              <a:t>2. </a:t>
            </a:r>
            <a:r>
              <a:rPr lang="hr-HR" b="1" dirty="0" smtClean="0"/>
              <a:t>nalaže se tuženicima da prekinu s tim postupanjem i u roku od 60 dana ponude izmjenu ugovorne odredbe</a:t>
            </a:r>
            <a:r>
              <a:rPr lang="hr-HR" dirty="0" smtClean="0"/>
              <a:t> na način da glavnica bude izražena u kunama u iznosu koji je isplaćen u fazi korištenja kredita i uz fiksnu kamatnu stopu </a:t>
            </a:r>
          </a:p>
          <a:p>
            <a:r>
              <a:rPr lang="hr-HR" dirty="0" smtClean="0"/>
              <a:t>3.  </a:t>
            </a:r>
            <a:r>
              <a:rPr lang="hr-HR" b="1" dirty="0" smtClean="0"/>
              <a:t>zabranjuje</a:t>
            </a:r>
            <a:r>
              <a:rPr lang="hr-HR" dirty="0" smtClean="0"/>
              <a:t> se tuženima takvo postupanje ubuduće.</a:t>
            </a:r>
          </a:p>
          <a:p>
            <a:r>
              <a:rPr lang="hr-HR" dirty="0" smtClean="0"/>
              <a:t>Presuda nije pravomoćna</a:t>
            </a:r>
          </a:p>
          <a:p>
            <a:r>
              <a:rPr lang="hr-HR" dirty="0" smtClean="0"/>
              <a:t>Banke izjavile žalbu</a:t>
            </a:r>
          </a:p>
          <a:p>
            <a:r>
              <a:rPr lang="hr-HR" dirty="0" smtClean="0"/>
              <a:t>Problemi presude: </a:t>
            </a:r>
          </a:p>
          <a:p>
            <a:r>
              <a:rPr lang="hr-HR" dirty="0" smtClean="0"/>
              <a:t> 1. vremensko važenje ZZP-a (</a:t>
            </a:r>
            <a:r>
              <a:rPr lang="hr-HR" dirty="0" err="1" smtClean="0"/>
              <a:t>materijalnopravni</a:t>
            </a:r>
            <a:r>
              <a:rPr lang="hr-HR" dirty="0" smtClean="0"/>
              <a:t> i </a:t>
            </a:r>
            <a:r>
              <a:rPr lang="hr-HR" dirty="0" err="1" smtClean="0"/>
              <a:t>procesnopravni</a:t>
            </a:r>
            <a:r>
              <a:rPr lang="hr-HR" dirty="0" smtClean="0"/>
              <a:t>)</a:t>
            </a:r>
          </a:p>
          <a:p>
            <a:r>
              <a:rPr lang="hr-HR" dirty="0" smtClean="0"/>
              <a:t>2. aktivna legitimacija </a:t>
            </a:r>
          </a:p>
          <a:p>
            <a:r>
              <a:rPr lang="hr-HR" dirty="0" smtClean="0"/>
              <a:t>3. valutna klauzula – dopuštena prema  </a:t>
            </a:r>
            <a:r>
              <a:rPr lang="hr-HR" dirty="0" err="1" smtClean="0"/>
              <a:t>čl</a:t>
            </a:r>
            <a:r>
              <a:rPr lang="hr-HR" dirty="0" smtClean="0"/>
              <a:t>. 22. ZOO  (nisu određeni modaliteti dopuštenosti)</a:t>
            </a:r>
          </a:p>
          <a:p>
            <a:r>
              <a:rPr lang="hr-HR" dirty="0" smtClean="0"/>
              <a:t>4.  informiranost potrošača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11. BOSNA I HERCEGOVINA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Kolektivna pravna zaštita (</a:t>
            </a:r>
            <a:r>
              <a:rPr lang="hr-HR" b="1" dirty="0" smtClean="0"/>
              <a:t>Zakon o zaštiti potrošača</a:t>
            </a:r>
            <a:r>
              <a:rPr lang="hr-HR" dirty="0" smtClean="0"/>
              <a:t>, Službeni glasnik BiH 181/06), </a:t>
            </a:r>
            <a:r>
              <a:rPr lang="hr-HR" dirty="0" err="1" smtClean="0"/>
              <a:t>čl</a:t>
            </a:r>
            <a:r>
              <a:rPr lang="hr-HR" dirty="0" smtClean="0"/>
              <a:t>. 98-116.</a:t>
            </a:r>
          </a:p>
          <a:p>
            <a:r>
              <a:rPr lang="hr-HR" b="1" dirty="0" smtClean="0"/>
              <a:t>Individualna pravna zaštita</a:t>
            </a:r>
            <a:r>
              <a:rPr lang="hr-HR" dirty="0" smtClean="0"/>
              <a:t>, tužbeni zahtjev usvojen:</a:t>
            </a:r>
          </a:p>
          <a:p>
            <a:r>
              <a:rPr lang="hr-HR" dirty="0" smtClean="0"/>
              <a:t>1. utvrđuje ništavnim odredbe ugovora o kreditu</a:t>
            </a:r>
          </a:p>
          <a:p>
            <a:r>
              <a:rPr lang="hr-HR" dirty="0" smtClean="0"/>
              <a:t>2. utvrđuju se ništavnim odredbe ugovora i zasnivanju hipoteke</a:t>
            </a:r>
          </a:p>
          <a:p>
            <a:r>
              <a:rPr lang="hr-HR" dirty="0" smtClean="0"/>
              <a:t>3. nalaže se tuženiku da isplati novčani iznos na ime neosnovano naplaćene kreditne obveze</a:t>
            </a:r>
          </a:p>
          <a:p>
            <a:r>
              <a:rPr lang="hr-HR" dirty="0" smtClean="0"/>
              <a:t>Vremensko važenje – tužba podnesena 2.12. 2011., ugovor o kreditu s valutnom klauzulom zaključen 9.7. 2007.</a:t>
            </a:r>
          </a:p>
          <a:p>
            <a:r>
              <a:rPr lang="hr-HR" dirty="0" smtClean="0"/>
              <a:t>nije sporna visina rate</a:t>
            </a:r>
          </a:p>
          <a:p>
            <a:r>
              <a:rPr lang="hr-HR" dirty="0" smtClean="0"/>
              <a:t>sporno je li se ugovor mogao zaključiti uz primjenu valutne klauzule  i jesu li promjene kamatne stope vršene u skladu s ugovorom</a:t>
            </a:r>
          </a:p>
          <a:p>
            <a:r>
              <a:rPr lang="hr-HR" dirty="0" smtClean="0"/>
              <a:t>Je li </a:t>
            </a:r>
            <a:r>
              <a:rPr lang="hr-HR" b="1" dirty="0" smtClean="0"/>
              <a:t>valutna klauzula </a:t>
            </a:r>
            <a:r>
              <a:rPr lang="hr-HR" dirty="0" smtClean="0"/>
              <a:t>uopće </a:t>
            </a:r>
            <a:r>
              <a:rPr lang="hr-HR" b="1" dirty="0" smtClean="0"/>
              <a:t>dopušten</a:t>
            </a:r>
            <a:r>
              <a:rPr lang="hr-HR" dirty="0" smtClean="0"/>
              <a:t>a  - u to vrijeme </a:t>
            </a:r>
            <a:r>
              <a:rPr lang="hr-HR" b="1" dirty="0" smtClean="0"/>
              <a:t>NE</a:t>
            </a:r>
            <a:r>
              <a:rPr lang="hr-HR" dirty="0" smtClean="0"/>
              <a:t>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Prema </a:t>
            </a:r>
            <a:r>
              <a:rPr lang="hr-HR" dirty="0" err="1" smtClean="0"/>
              <a:t>čl</a:t>
            </a:r>
            <a:r>
              <a:rPr lang="hr-HR" dirty="0" smtClean="0"/>
              <a:t>. 395. Zakona o obveznim odnosima “Ako novčana obveza protivno zakonu glasi na plaćanje u zlatu ili nekoj stranoj valuti, njezino ispunjenje može se zahtijevati samo u domaćem novcu prema kursu koji je postojao u vrijeme nastanka obveze”</a:t>
            </a:r>
          </a:p>
          <a:p>
            <a:endParaRPr lang="hr-HR" dirty="0" smtClean="0"/>
          </a:p>
          <a:p>
            <a:r>
              <a:rPr lang="hr-HR" dirty="0" smtClean="0"/>
              <a:t>Građani nisu bili informirani; narušen princip savjesnosti i poštenja</a:t>
            </a:r>
          </a:p>
          <a:p>
            <a:endParaRPr lang="hr-HR" dirty="0" smtClean="0"/>
          </a:p>
          <a:p>
            <a:r>
              <a:rPr lang="hr-HR" dirty="0" smtClean="0"/>
              <a:t>“Radi se o kombinaciji anuitetne otplate s valutnom klauzulom i promjenjivom kamatnom stopom po dvije osnove</a:t>
            </a:r>
            <a:r>
              <a:rPr lang="hr-HR" b="1" dirty="0" smtClean="0"/>
              <a:t> -  toksičan bankarski kreditni proizvod koji je planiran i smišljen</a:t>
            </a:r>
            <a:r>
              <a:rPr lang="hr-HR" dirty="0" smtClean="0"/>
              <a:t>.”  </a:t>
            </a:r>
          </a:p>
          <a:p>
            <a:endParaRPr lang="hr-HR" dirty="0" smtClean="0"/>
          </a:p>
          <a:p>
            <a:r>
              <a:rPr lang="hr-HR" dirty="0" smtClean="0"/>
              <a:t>U kojoj će mjeri ova individualna pravna zaštita utjecati na promjenu ponašanja banaka  ( u slučaju pravomoćnosti)? Bi li se oni kojima ta odluka ide u prilog  mogli na nju pozivati u rješavanju svojih sporova?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1.OPĆENITO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Individualna pravna zaštita 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pokreće </a:t>
            </a:r>
            <a:r>
              <a:rPr lang="hr-HR" b="1" dirty="0" smtClean="0"/>
              <a:t>tužitelj</a:t>
            </a:r>
          </a:p>
          <a:p>
            <a:r>
              <a:rPr lang="hr-HR" dirty="0" smtClean="0"/>
              <a:t>radi zaštite </a:t>
            </a:r>
            <a:r>
              <a:rPr lang="hr-HR" b="1" dirty="0" smtClean="0"/>
              <a:t>individualnih interesa</a:t>
            </a:r>
            <a:r>
              <a:rPr lang="hr-HR" dirty="0" smtClean="0"/>
              <a:t> (povrijeđenih ili ugroženih subjektivnih građanskih prava)  </a:t>
            </a:r>
          </a:p>
          <a:p>
            <a:r>
              <a:rPr lang="hr-HR" b="1" dirty="0" smtClean="0"/>
              <a:t>konkretna</a:t>
            </a:r>
            <a:r>
              <a:rPr lang="hr-HR" dirty="0" smtClean="0"/>
              <a:t> pravna zaštita </a:t>
            </a:r>
          </a:p>
          <a:p>
            <a:r>
              <a:rPr lang="hr-HR" dirty="0" smtClean="0"/>
              <a:t>odluka djeluje u pravilu </a:t>
            </a:r>
            <a:r>
              <a:rPr lang="hr-HR" b="1" i="1" dirty="0" err="1" smtClean="0"/>
              <a:t>inter</a:t>
            </a:r>
            <a:r>
              <a:rPr lang="hr-HR" b="1" i="1" dirty="0" smtClean="0"/>
              <a:t> </a:t>
            </a:r>
            <a:r>
              <a:rPr lang="hr-HR" b="1" i="1" dirty="0" err="1" smtClean="0"/>
              <a:t>partes</a:t>
            </a:r>
            <a:r>
              <a:rPr lang="hr-HR" b="1" i="1" dirty="0" smtClean="0"/>
              <a:t>  </a:t>
            </a:r>
            <a:endParaRPr lang="hr-HR" b="1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Kolektivna pravna zaštita 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pokreće </a:t>
            </a:r>
            <a:r>
              <a:rPr lang="hr-HR" b="1" dirty="0" smtClean="0"/>
              <a:t>udruga</a:t>
            </a:r>
            <a:r>
              <a:rPr lang="hr-HR" dirty="0" smtClean="0"/>
              <a:t> ili </a:t>
            </a:r>
            <a:r>
              <a:rPr lang="hr-HR" b="1" dirty="0" smtClean="0"/>
              <a:t>predstavnik grupe tužitelja</a:t>
            </a:r>
          </a:p>
          <a:p>
            <a:r>
              <a:rPr lang="hr-HR" dirty="0" smtClean="0"/>
              <a:t>radi zaštite </a:t>
            </a:r>
            <a:r>
              <a:rPr lang="hr-HR" b="1" dirty="0" smtClean="0"/>
              <a:t>grupnih kolektivnih interesa</a:t>
            </a:r>
          </a:p>
          <a:p>
            <a:r>
              <a:rPr lang="hr-HR" b="1" dirty="0" smtClean="0"/>
              <a:t>apstraktn</a:t>
            </a:r>
            <a:r>
              <a:rPr lang="hr-HR" dirty="0" smtClean="0"/>
              <a:t>a pravna zaštita</a:t>
            </a:r>
          </a:p>
          <a:p>
            <a:r>
              <a:rPr lang="hr-HR" b="1" dirty="0" smtClean="0"/>
              <a:t>proširene</a:t>
            </a:r>
            <a:r>
              <a:rPr lang="hr-HR" dirty="0" smtClean="0"/>
              <a:t> subjektivne granice  pravomoćnosti   </a:t>
            </a:r>
            <a:endParaRPr lang="hr-HR" dirty="0"/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12. SRBIJA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Odredba o kolektivnoj pravnoj zaštiti u ZPP-u </a:t>
            </a:r>
            <a:r>
              <a:rPr lang="hr-HR" b="1" dirty="0" smtClean="0"/>
              <a:t>ukinute odlukom Ustavnog suda</a:t>
            </a:r>
            <a:r>
              <a:rPr lang="hr-HR" dirty="0" smtClean="0"/>
              <a:t> (</a:t>
            </a:r>
            <a:r>
              <a:rPr lang="hr-HR" dirty="0" err="1" smtClean="0"/>
              <a:t>Iuz</a:t>
            </a:r>
            <a:r>
              <a:rPr lang="hr-HR" dirty="0" smtClean="0"/>
              <a:t>-51/2012 od 23. svibnja 2013).</a:t>
            </a:r>
          </a:p>
          <a:p>
            <a:r>
              <a:rPr lang="hr-HR" b="1" dirty="0" smtClean="0"/>
              <a:t>Preporuke Narodne banke Srbije</a:t>
            </a:r>
            <a:r>
              <a:rPr lang="hr-HR" dirty="0" smtClean="0"/>
              <a:t> BAN 001 i BAN 002 – izračunati iznos kamata koji je preplaćen </a:t>
            </a:r>
          </a:p>
          <a:p>
            <a:r>
              <a:rPr lang="hr-HR" dirty="0" smtClean="0"/>
              <a:t>Od 31 banke – 19 prihvatilo </a:t>
            </a:r>
            <a:r>
              <a:rPr lang="hr-HR" dirty="0" err="1" smtClean="0"/>
              <a:t>proporuke</a:t>
            </a:r>
            <a:endParaRPr lang="hr-HR" dirty="0" smtClean="0"/>
          </a:p>
          <a:p>
            <a:r>
              <a:rPr lang="hr-HR" b="1" dirty="0" smtClean="0"/>
              <a:t>Pravomoćna odluka </a:t>
            </a:r>
            <a:r>
              <a:rPr lang="hr-HR" dirty="0" smtClean="0"/>
              <a:t>– tužiteljica s KBC bankom zaključila stambeni kredit, valutna klauzula u švicarskom franku, marža banke viša od 3,5%</a:t>
            </a:r>
          </a:p>
          <a:p>
            <a:r>
              <a:rPr lang="hr-HR" dirty="0" smtClean="0"/>
              <a:t>Viši sud u </a:t>
            </a:r>
            <a:r>
              <a:rPr lang="hr-HR" dirty="0" err="1" smtClean="0"/>
              <a:t>Negotinu</a:t>
            </a:r>
            <a:r>
              <a:rPr lang="hr-HR" dirty="0" smtClean="0"/>
              <a:t> potvrdio presudu Prvog osnovnog suda u Beogradu kojom je banci naloženo da isplati 1325 franka zbog neosnovano obračunate kamate izmjenom marže</a:t>
            </a:r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13. ODNOS INDIVIDUALNE I KOLEKTIVNE PRAVNE ZAŠTITE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Odnos individualne i kolektivne pravne zaštite može biti </a:t>
            </a:r>
            <a:r>
              <a:rPr lang="hr-HR" b="1" dirty="0" smtClean="0"/>
              <a:t>UZAJAMAN</a:t>
            </a:r>
          </a:p>
          <a:p>
            <a:r>
              <a:rPr lang="hr-HR" dirty="0" smtClean="0"/>
              <a:t>Odluka suda donesena u sporu u povodu pružanja kolektivne pravne zaštite može biti osnova za kasnija individualna potraživanja </a:t>
            </a:r>
          </a:p>
          <a:p>
            <a:r>
              <a:rPr lang="hr-HR" dirty="0" smtClean="0"/>
              <a:t>S druge strane, (</a:t>
            </a:r>
            <a:r>
              <a:rPr lang="hr-HR" dirty="0" err="1" smtClean="0"/>
              <a:t>presuđujuća</a:t>
            </a:r>
            <a:r>
              <a:rPr lang="hr-HR" dirty="0" smtClean="0"/>
              <a:t>) odluka donesena u povodu pružanja individualne pravna zaštita može </a:t>
            </a:r>
            <a:r>
              <a:rPr lang="hr-HR" dirty="0" err="1" smtClean="0"/>
              <a:t>prejudicijelno</a:t>
            </a:r>
            <a:r>
              <a:rPr lang="hr-HR" dirty="0" smtClean="0"/>
              <a:t> djelovati na kasnije odluke pripadnika određene grupe  </a:t>
            </a:r>
            <a:r>
              <a:rPr lang="hr-HR" b="1" dirty="0" smtClean="0"/>
              <a:t> </a:t>
            </a:r>
            <a:endParaRPr lang="hr-HR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14. 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Razvoj društva, množina pravnih odnosa u kojima se masovno povređuju prava pripadnika određene grupe zahtijevaju kolektivnu pravnu zaštitu.</a:t>
            </a:r>
          </a:p>
          <a:p>
            <a:r>
              <a:rPr lang="hr-HR" dirty="0" smtClean="0"/>
              <a:t>Ne postoji jedinstven tip pravne zaštite kolektivnih interesa - ona je odraz pravne tradicije, izabranih modela, društvenih potreba i mogućnosti.</a:t>
            </a:r>
          </a:p>
          <a:p>
            <a:r>
              <a:rPr lang="hr-HR" dirty="0" smtClean="0"/>
              <a:t>Kolektivna pravna zaštita odnosi se na potrošačke sporove, </a:t>
            </a:r>
            <a:r>
              <a:rPr lang="hr-HR" dirty="0" err="1" smtClean="0"/>
              <a:t>sporove</a:t>
            </a:r>
            <a:r>
              <a:rPr lang="hr-HR" dirty="0" smtClean="0"/>
              <a:t> u povodu diskriminacije, zaštite okoliša, tržišta kapitala</a:t>
            </a:r>
          </a:p>
          <a:p>
            <a:r>
              <a:rPr lang="hr-HR" dirty="0" smtClean="0"/>
              <a:t>Individualna i kolektivna pravna zaštita su međusobno uvjetovane – obje služe djelotvornijem sustavu pružanja pravne zaštite u pravnom sustavu.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2. ZAŠTO?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Prevladati slabosti individualne pravne zaštite</a:t>
            </a:r>
          </a:p>
          <a:p>
            <a:r>
              <a:rPr lang="hr-HR" b="1" dirty="0" smtClean="0"/>
              <a:t>Ekonomska racionalnost </a:t>
            </a:r>
            <a:r>
              <a:rPr lang="hr-HR" dirty="0" smtClean="0"/>
              <a:t>– korist koju stranka očekuje veća od troškova postupka </a:t>
            </a:r>
          </a:p>
          <a:p>
            <a:r>
              <a:rPr lang="hr-HR" b="1" dirty="0" smtClean="0"/>
              <a:t>Težina povrede </a:t>
            </a:r>
          </a:p>
          <a:p>
            <a:r>
              <a:rPr lang="hr-HR" dirty="0" smtClean="0"/>
              <a:t>– veći broj slučajeva u kojima postoji manja povreda; objektivno povrijeđeni postupak ne pokreće jer se ne isplati</a:t>
            </a:r>
          </a:p>
          <a:p>
            <a:r>
              <a:rPr lang="hr-HR" dirty="0" smtClean="0"/>
              <a:t>- povreditelj nastavlja s takvim ponašanjem </a:t>
            </a:r>
          </a:p>
          <a:p>
            <a:r>
              <a:rPr lang="hr-HR" b="1" dirty="0" smtClean="0"/>
              <a:t>Informiranost </a:t>
            </a:r>
          </a:p>
          <a:p>
            <a:r>
              <a:rPr lang="hr-HR" dirty="0" smtClean="0"/>
              <a:t>članovi grupe (kolektiva) nisu upoznati s važnim informacijama; nisu sposobni samostalno štititi svoje interese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3. VRSTE KOLEKTIVNE PRAVNE ZAŠTITE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1. </a:t>
            </a:r>
            <a:r>
              <a:rPr lang="hr-HR" b="1" i="1" dirty="0" err="1" smtClean="0"/>
              <a:t>Actio</a:t>
            </a:r>
            <a:r>
              <a:rPr lang="hr-HR" b="1" i="1" dirty="0" smtClean="0"/>
              <a:t> </a:t>
            </a:r>
            <a:r>
              <a:rPr lang="hr-HR" b="1" i="1" dirty="0" err="1" smtClean="0"/>
              <a:t>popularis</a:t>
            </a:r>
            <a:r>
              <a:rPr lang="hr-HR" b="1" i="1" dirty="0" smtClean="0"/>
              <a:t> </a:t>
            </a:r>
          </a:p>
          <a:p>
            <a:r>
              <a:rPr lang="hr-HR" b="1" dirty="0" smtClean="0"/>
              <a:t>2. Grupna tužba (</a:t>
            </a:r>
            <a:r>
              <a:rPr lang="hr-HR" b="1" dirty="0" err="1" smtClean="0"/>
              <a:t>Gruppenklage</a:t>
            </a:r>
            <a:r>
              <a:rPr lang="hr-HR" b="1" dirty="0" smtClean="0"/>
              <a:t>)</a:t>
            </a:r>
          </a:p>
          <a:p>
            <a:r>
              <a:rPr lang="hr-HR" b="1" dirty="0" smtClean="0"/>
              <a:t>3. Skupna tužba (</a:t>
            </a:r>
            <a:r>
              <a:rPr lang="hr-HR" b="1" dirty="0" err="1" smtClean="0"/>
              <a:t>Sammelklage</a:t>
            </a:r>
            <a:r>
              <a:rPr lang="hr-HR" b="1" dirty="0" smtClean="0"/>
              <a:t>)</a:t>
            </a:r>
          </a:p>
          <a:p>
            <a:r>
              <a:rPr lang="hr-HR" b="1" dirty="0" smtClean="0"/>
              <a:t>4. </a:t>
            </a:r>
            <a:r>
              <a:rPr lang="hr-HR" b="1" dirty="0" err="1" smtClean="0"/>
              <a:t>Udružna</a:t>
            </a:r>
            <a:r>
              <a:rPr lang="hr-HR" b="1" dirty="0" smtClean="0"/>
              <a:t> tužba (</a:t>
            </a:r>
            <a:r>
              <a:rPr lang="hr-HR" b="1" dirty="0" err="1" smtClean="0"/>
              <a:t>Verbandsklage</a:t>
            </a:r>
            <a:r>
              <a:rPr lang="hr-HR" b="1" dirty="0" smtClean="0"/>
              <a:t>)</a:t>
            </a:r>
          </a:p>
          <a:p>
            <a:r>
              <a:rPr lang="hr-HR" b="1" dirty="0" smtClean="0"/>
              <a:t>5. Model postupak (</a:t>
            </a:r>
            <a:r>
              <a:rPr lang="hr-HR" b="1" dirty="0" err="1" smtClean="0"/>
              <a:t>Musterverfahren</a:t>
            </a:r>
            <a:r>
              <a:rPr lang="hr-HR" b="1" dirty="0" smtClean="0"/>
              <a:t>)</a:t>
            </a:r>
            <a:endParaRPr lang="hr-H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4. </a:t>
            </a:r>
            <a:r>
              <a:rPr lang="hr-HR" i="1" dirty="0" smtClean="0"/>
              <a:t>ACTIO POPULARIS</a:t>
            </a: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Najstariji oblik kolektivne pravne zaštite </a:t>
            </a:r>
          </a:p>
          <a:p>
            <a:r>
              <a:rPr lang="hr-HR" dirty="0" smtClean="0"/>
              <a:t>Kada je deliktom povrijeđen </a:t>
            </a:r>
            <a:r>
              <a:rPr lang="hr-HR" b="1" dirty="0" smtClean="0"/>
              <a:t>javni interes</a:t>
            </a:r>
          </a:p>
          <a:p>
            <a:r>
              <a:rPr lang="hr-HR" dirty="0" smtClean="0"/>
              <a:t>“</a:t>
            </a:r>
            <a:r>
              <a:rPr lang="hr-HR" b="1" dirty="0" smtClean="0"/>
              <a:t>Svatko</a:t>
            </a:r>
            <a:r>
              <a:rPr lang="hr-HR" dirty="0" smtClean="0"/>
              <a:t> može zahtijevati od drugoga da ukloni izvor opasnosti od kojeg prijeti znatnija opasnost njemu ili drugome, kao i da se uzdrži od djelatnosti iz koje proizlazi uznemiravanje ili opasnost od štete, ako se uznemiravanje ili šteta ne mogu spriječiti odgovarajućim mjerama. “ (</a:t>
            </a:r>
            <a:r>
              <a:rPr lang="hr-HR" dirty="0" err="1" smtClean="0"/>
              <a:t>čl</a:t>
            </a:r>
            <a:r>
              <a:rPr lang="hr-HR" dirty="0" smtClean="0"/>
              <a:t>. 1047. Zakona o obveznim odnosima)</a:t>
            </a:r>
          </a:p>
          <a:p>
            <a:r>
              <a:rPr lang="hr-HR" dirty="0" smtClean="0"/>
              <a:t>preventivna</a:t>
            </a:r>
          </a:p>
          <a:p>
            <a:r>
              <a:rPr lang="hr-HR" dirty="0" smtClean="0"/>
              <a:t>restitucijska – samo za osobu koja je pretrpjela konkretnu štetu </a:t>
            </a:r>
          </a:p>
          <a:p>
            <a:r>
              <a:rPr lang="hr-HR" dirty="0" smtClean="0"/>
              <a:t>ekološka tužba  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5. GRUPNA TUŽBA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tužbu podnosi </a:t>
            </a:r>
            <a:r>
              <a:rPr lang="hr-HR" b="1" dirty="0" smtClean="0"/>
              <a:t>jedna ili više osoba u ime svih </a:t>
            </a:r>
            <a:r>
              <a:rPr lang="hr-HR" dirty="0" smtClean="0"/>
              <a:t>koji su pretrpjeli istu povredu</a:t>
            </a:r>
          </a:p>
          <a:p>
            <a:r>
              <a:rPr lang="hr-HR" dirty="0" smtClean="0"/>
              <a:t>najpoznatija – američki </a:t>
            </a:r>
            <a:r>
              <a:rPr lang="hr-HR" b="1" i="1" dirty="0" err="1" smtClean="0"/>
              <a:t>class</a:t>
            </a:r>
            <a:r>
              <a:rPr lang="hr-HR" b="1" i="1" dirty="0" smtClean="0"/>
              <a:t> </a:t>
            </a:r>
            <a:r>
              <a:rPr lang="hr-HR" b="1" i="1" dirty="0" err="1" smtClean="0"/>
              <a:t>action</a:t>
            </a:r>
            <a:r>
              <a:rPr lang="hr-HR" b="1" i="1" dirty="0" smtClean="0"/>
              <a:t>  </a:t>
            </a:r>
          </a:p>
          <a:p>
            <a:r>
              <a:rPr lang="hr-HR" dirty="0" smtClean="0"/>
              <a:t>17. st. Engleska  - </a:t>
            </a:r>
            <a:r>
              <a:rPr lang="hr-HR" b="1" i="1" dirty="0" smtClean="0"/>
              <a:t>Bill </a:t>
            </a:r>
            <a:r>
              <a:rPr lang="hr-HR" b="1" i="1" dirty="0" err="1" smtClean="0"/>
              <a:t>of</a:t>
            </a:r>
            <a:r>
              <a:rPr lang="hr-HR" b="1" i="1" dirty="0" smtClean="0"/>
              <a:t> </a:t>
            </a:r>
            <a:r>
              <a:rPr lang="hr-HR" b="1" i="1" dirty="0" err="1" smtClean="0"/>
              <a:t>Peace</a:t>
            </a:r>
            <a:r>
              <a:rPr lang="hr-HR" b="1" i="1" dirty="0" smtClean="0"/>
              <a:t>  </a:t>
            </a:r>
            <a:r>
              <a:rPr lang="hr-HR" i="1" dirty="0" smtClean="0"/>
              <a:t>- </a:t>
            </a:r>
            <a:r>
              <a:rPr lang="hr-HR" dirty="0" smtClean="0"/>
              <a:t>omogućavala više tužitelja rješavaju pitanje zajedničko svima u parnici pred Kancelarovim sudom (</a:t>
            </a:r>
            <a:r>
              <a:rPr lang="hr-HR" i="1" dirty="0" smtClean="0"/>
              <a:t>Court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Chancery</a:t>
            </a:r>
            <a:r>
              <a:rPr lang="hr-HR" dirty="0" smtClean="0"/>
              <a:t>); svi morali biti fizički prisutni </a:t>
            </a:r>
          </a:p>
          <a:p>
            <a:r>
              <a:rPr lang="hr-HR" b="1" i="1" dirty="0" err="1" smtClean="0"/>
              <a:t>representative</a:t>
            </a:r>
            <a:r>
              <a:rPr lang="hr-HR" b="1" i="1" dirty="0" smtClean="0"/>
              <a:t> </a:t>
            </a:r>
            <a:r>
              <a:rPr lang="hr-HR" b="1" i="1" dirty="0" err="1" smtClean="0"/>
              <a:t>plaintiffs</a:t>
            </a:r>
            <a:r>
              <a:rPr lang="hr-HR" b="1" i="1" dirty="0" smtClean="0"/>
              <a:t> </a:t>
            </a:r>
            <a:r>
              <a:rPr lang="hr-HR" i="1" dirty="0" smtClean="0"/>
              <a:t>-  </a:t>
            </a:r>
            <a:r>
              <a:rPr lang="hr-HR" dirty="0" smtClean="0"/>
              <a:t>slučaj prezentira stranka koju sud imenuje kao predstavnika tužitelja</a:t>
            </a:r>
          </a:p>
          <a:p>
            <a:r>
              <a:rPr lang="hr-HR" b="1" dirty="0" smtClean="0"/>
              <a:t>kompenzacijska</a:t>
            </a:r>
            <a:r>
              <a:rPr lang="hr-HR" dirty="0" smtClean="0"/>
              <a:t> (50% svih </a:t>
            </a:r>
            <a:r>
              <a:rPr lang="hr-HR" dirty="0" err="1" smtClean="0"/>
              <a:t>class</a:t>
            </a:r>
            <a:r>
              <a:rPr lang="hr-HR" dirty="0" smtClean="0"/>
              <a:t> </a:t>
            </a:r>
            <a:r>
              <a:rPr lang="hr-HR" dirty="0" err="1" smtClean="0"/>
              <a:t>action</a:t>
            </a:r>
            <a:r>
              <a:rPr lang="hr-HR" dirty="0" smtClean="0"/>
              <a:t> postupaka kojima se traži naknada štete)</a:t>
            </a:r>
          </a:p>
          <a:p>
            <a:r>
              <a:rPr lang="hr-HR" b="1" dirty="0" err="1" smtClean="0"/>
              <a:t>Opt</a:t>
            </a:r>
            <a:r>
              <a:rPr lang="hr-HR" b="1" dirty="0" smtClean="0"/>
              <a:t>-</a:t>
            </a:r>
            <a:r>
              <a:rPr lang="hr-HR" b="1" dirty="0" err="1" smtClean="0"/>
              <a:t>out</a:t>
            </a:r>
            <a:r>
              <a:rPr lang="hr-HR" b="1" dirty="0" smtClean="0"/>
              <a:t> </a:t>
            </a:r>
            <a:r>
              <a:rPr lang="hr-HR" dirty="0" smtClean="0"/>
              <a:t>(SAD) – nije potrebna nikakva aktivna radnja da bi se postalo članom grupe</a:t>
            </a:r>
          </a:p>
          <a:p>
            <a:r>
              <a:rPr lang="hr-HR" b="1" dirty="0" err="1" smtClean="0"/>
              <a:t>Opt</a:t>
            </a:r>
            <a:r>
              <a:rPr lang="hr-HR" b="1" dirty="0" smtClean="0"/>
              <a:t>-</a:t>
            </a:r>
            <a:r>
              <a:rPr lang="hr-HR" b="1" dirty="0" err="1" smtClean="0"/>
              <a:t>in</a:t>
            </a:r>
            <a:r>
              <a:rPr lang="hr-HR" b="1" dirty="0" smtClean="0"/>
              <a:t> </a:t>
            </a:r>
            <a:r>
              <a:rPr lang="hr-HR" dirty="0" smtClean="0"/>
              <a:t>( Španjolska, Švedska) – potrebna prijava za sudjelovanje u postupku</a:t>
            </a:r>
            <a:endParaRPr lang="hr-HR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6. SKUPNA TUŽBA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Udruga zahtjeve </a:t>
            </a:r>
            <a:r>
              <a:rPr lang="hr-HR" dirty="0" err="1" smtClean="0"/>
              <a:t>oštećenika</a:t>
            </a:r>
            <a:r>
              <a:rPr lang="hr-HR" dirty="0" smtClean="0"/>
              <a:t> kumulira radi zajedničkog  </a:t>
            </a:r>
            <a:r>
              <a:rPr lang="hr-HR" dirty="0" err="1" smtClean="0"/>
              <a:t>utuženja</a:t>
            </a:r>
            <a:r>
              <a:rPr lang="hr-HR" dirty="0" smtClean="0"/>
              <a:t>- koncentracija postupka pred jednim sucem</a:t>
            </a:r>
          </a:p>
          <a:p>
            <a:r>
              <a:rPr lang="hr-HR" dirty="0" smtClean="0"/>
              <a:t>Kompenzacijska</a:t>
            </a:r>
          </a:p>
          <a:p>
            <a:r>
              <a:rPr lang="hr-HR" dirty="0" err="1" smtClean="0"/>
              <a:t>Vereien</a:t>
            </a:r>
            <a:r>
              <a:rPr lang="hr-HR" dirty="0" smtClean="0"/>
              <a:t> f</a:t>
            </a:r>
            <a:r>
              <a:rPr lang="de-DE" dirty="0" err="1" smtClean="0"/>
              <a:t>ür</a:t>
            </a:r>
            <a:r>
              <a:rPr lang="de-DE" dirty="0" smtClean="0"/>
              <a:t> Konsumenteninformation (VKI) </a:t>
            </a:r>
            <a:r>
              <a:rPr lang="hr-HR" dirty="0" smtClean="0"/>
              <a:t> </a:t>
            </a:r>
            <a:endParaRPr lang="de-DE" dirty="0" smtClean="0"/>
          </a:p>
          <a:p>
            <a:r>
              <a:rPr lang="de-DE" dirty="0" smtClean="0"/>
              <a:t>„Sammelklage </a:t>
            </a:r>
            <a:r>
              <a:rPr lang="de-DE" dirty="0" err="1" smtClean="0"/>
              <a:t>österreicherische</a:t>
            </a:r>
            <a:r>
              <a:rPr lang="de-DE" dirty="0" smtClean="0"/>
              <a:t> Prägung“</a:t>
            </a:r>
          </a:p>
          <a:p>
            <a:r>
              <a:rPr lang="de-DE" dirty="0" smtClean="0"/>
              <a:t> </a:t>
            </a:r>
            <a:r>
              <a:rPr lang="hr-HR" dirty="0" smtClean="0"/>
              <a:t> ne zasnova se na principu reprezentacije</a:t>
            </a:r>
          </a:p>
          <a:p>
            <a:r>
              <a:rPr lang="hr-HR" dirty="0" smtClean="0"/>
              <a:t>ugovor o financiranju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8. </a:t>
            </a:r>
            <a:r>
              <a:rPr lang="hr-HR" dirty="0" smtClean="0"/>
              <a:t>UDRUŽNA TUŽBA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Podnosi ovlašteno tijelo – u pravilu </a:t>
            </a:r>
            <a:r>
              <a:rPr lang="hr-HR" b="1" dirty="0" smtClean="0"/>
              <a:t>udruga</a:t>
            </a:r>
            <a:r>
              <a:rPr lang="hr-HR" dirty="0" smtClean="0"/>
              <a:t> </a:t>
            </a:r>
          </a:p>
          <a:p>
            <a:r>
              <a:rPr lang="hr-HR" b="1" dirty="0" smtClean="0"/>
              <a:t>preventivna</a:t>
            </a:r>
            <a:r>
              <a:rPr lang="hr-HR" dirty="0" smtClean="0"/>
              <a:t> – sprječava nedopušteno ponašanje </a:t>
            </a:r>
            <a:r>
              <a:rPr lang="hr-HR" i="1" dirty="0" smtClean="0"/>
              <a:t>pro </a:t>
            </a:r>
            <a:r>
              <a:rPr lang="hr-HR" i="1" dirty="0" err="1" smtClean="0"/>
              <a:t>futuro</a:t>
            </a:r>
            <a:endParaRPr lang="hr-HR" i="1" dirty="0" smtClean="0"/>
          </a:p>
          <a:p>
            <a:r>
              <a:rPr lang="hr-HR" b="1" dirty="0" smtClean="0"/>
              <a:t>represivna</a:t>
            </a:r>
            <a:r>
              <a:rPr lang="hr-HR" dirty="0" smtClean="0"/>
              <a:t> – uklanja protupravna ponašanja kojima se povređuju interesi grupe</a:t>
            </a:r>
          </a:p>
          <a:p>
            <a:r>
              <a:rPr lang="hr-HR" b="1" dirty="0" smtClean="0"/>
              <a:t>apstraktna i posredna pravna zaštita </a:t>
            </a:r>
            <a:r>
              <a:rPr lang="hr-HR" dirty="0" smtClean="0"/>
              <a:t>– štiti kolektivne interese zajedničke nekoj grupi neovisno o tome je li do povrede subjektivnog građanskog prava došlo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9. MODEL POSTUPAK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err="1" smtClean="0"/>
              <a:t>Verfahren</a:t>
            </a:r>
            <a:r>
              <a:rPr lang="hr-HR" dirty="0" smtClean="0"/>
              <a:t> </a:t>
            </a:r>
            <a:r>
              <a:rPr lang="hr-HR" dirty="0" err="1" smtClean="0"/>
              <a:t>nach</a:t>
            </a:r>
            <a:r>
              <a:rPr lang="hr-HR" dirty="0" smtClean="0"/>
              <a:t> </a:t>
            </a:r>
            <a:r>
              <a:rPr lang="hr-HR" dirty="0" err="1" smtClean="0"/>
              <a:t>Kapitalanleger</a:t>
            </a:r>
            <a:r>
              <a:rPr lang="hr-HR" dirty="0" smtClean="0"/>
              <a:t>-</a:t>
            </a:r>
            <a:r>
              <a:rPr lang="hr-HR" dirty="0" err="1" smtClean="0"/>
              <a:t>Musterverfahrensgesetz</a:t>
            </a:r>
            <a:r>
              <a:rPr lang="hr-HR" dirty="0" smtClean="0"/>
              <a:t> (</a:t>
            </a:r>
            <a:r>
              <a:rPr lang="hr-HR" dirty="0" err="1" smtClean="0"/>
              <a:t>KapMuG</a:t>
            </a:r>
            <a:r>
              <a:rPr lang="hr-HR" dirty="0" smtClean="0"/>
              <a:t>)</a:t>
            </a:r>
          </a:p>
          <a:p>
            <a:r>
              <a:rPr lang="hr-HR" dirty="0" smtClean="0"/>
              <a:t>2004. 15 000 tužitelja tužilo Deutsche Telekom </a:t>
            </a:r>
          </a:p>
          <a:p>
            <a:r>
              <a:rPr lang="hr-HR" dirty="0" smtClean="0"/>
              <a:t>kompenzacijska pravna zaštita; štite se prava pojedinca koji su povrijeđeni istom radnjom tuženika</a:t>
            </a:r>
          </a:p>
          <a:p>
            <a:r>
              <a:rPr lang="hr-HR" dirty="0" smtClean="0"/>
              <a:t>Podnose samostalno tužbu</a:t>
            </a:r>
          </a:p>
          <a:p>
            <a:r>
              <a:rPr lang="hr-HR" dirty="0" smtClean="0"/>
              <a:t>Registriraju se u “</a:t>
            </a:r>
            <a:r>
              <a:rPr lang="hr-HR" dirty="0" err="1" smtClean="0"/>
              <a:t>Klageregister</a:t>
            </a:r>
            <a:r>
              <a:rPr lang="hr-HR" dirty="0" smtClean="0"/>
              <a:t>”</a:t>
            </a:r>
          </a:p>
          <a:p>
            <a:r>
              <a:rPr lang="hr-HR" dirty="0" smtClean="0"/>
              <a:t> OLG određuje model tužitelja, odnosno provodi model postupak</a:t>
            </a:r>
          </a:p>
          <a:p>
            <a:r>
              <a:rPr lang="hr-HR" dirty="0" smtClean="0"/>
              <a:t>Odluka će imati </a:t>
            </a:r>
            <a:r>
              <a:rPr lang="hr-HR" dirty="0" err="1" smtClean="0"/>
              <a:t>prejudicijelni</a:t>
            </a:r>
            <a:r>
              <a:rPr lang="hr-HR" dirty="0" smtClean="0"/>
              <a:t> značaj u svim drugim postupcima koji se temelje na istoj činjeničnoj i pravnoj osnovi 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</TotalTime>
  <Words>1871</Words>
  <Application>Microsoft Office PowerPoint</Application>
  <PresentationFormat>On-screen Show (4:3)</PresentationFormat>
  <Paragraphs>151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ZAŠTITA KOLEKTIVNIH INTERESA I PRAVA POTROŠAČA</vt:lpstr>
      <vt:lpstr>1.OPĆENITO</vt:lpstr>
      <vt:lpstr>2. ZAŠTO?</vt:lpstr>
      <vt:lpstr>3. VRSTE KOLEKTIVNE PRAVNE ZAŠTITE </vt:lpstr>
      <vt:lpstr>4. ACTIO POPULARIS</vt:lpstr>
      <vt:lpstr>5. GRUPNA TUŽBA </vt:lpstr>
      <vt:lpstr>6. SKUPNA TUŽBA </vt:lpstr>
      <vt:lpstr>8. UDRUŽNA TUŽBA </vt:lpstr>
      <vt:lpstr>9. MODEL POSTUPAK</vt:lpstr>
      <vt:lpstr>10. PRAVNI IZVORI KOLEKTIVNE PRAVNE ZAŠTITE U HRVATSKOJ</vt:lpstr>
      <vt:lpstr>10. 1. Zakon o zaštiti potrošača</vt:lpstr>
      <vt:lpstr>Slide 12</vt:lpstr>
      <vt:lpstr>Slide 13</vt:lpstr>
      <vt:lpstr>Slide 14</vt:lpstr>
      <vt:lpstr>Slide 15</vt:lpstr>
      <vt:lpstr>10. 2. ODLUKA U SLUČAJU UDRUGE FRANAK</vt:lpstr>
      <vt:lpstr>Slide 17</vt:lpstr>
      <vt:lpstr>11. BOSNA I HERCEGOVINA</vt:lpstr>
      <vt:lpstr>Slide 19</vt:lpstr>
      <vt:lpstr>12. SRBIJA</vt:lpstr>
      <vt:lpstr>13. ODNOS INDIVIDUALNE I KOLEKTIVNE PRAVNE ZAŠTITE </vt:lpstr>
      <vt:lpstr>14. ZAKLJUČAK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Kolektivna pravna zaštita u hrvatskom pravu</dc:title>
  <dc:creator>Admin</dc:creator>
  <cp:lastModifiedBy>Admin</cp:lastModifiedBy>
  <cp:revision>108</cp:revision>
  <dcterms:created xsi:type="dcterms:W3CDTF">2013-09-16T15:12:36Z</dcterms:created>
  <dcterms:modified xsi:type="dcterms:W3CDTF">2014-04-14T16:00:20Z</dcterms:modified>
</cp:coreProperties>
</file>