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8" r:id="rId10"/>
    <p:sldId id="269" r:id="rId11"/>
    <p:sldId id="270" r:id="rId12"/>
    <p:sldId id="264" r:id="rId13"/>
    <p:sldId id="271" r:id="rId14"/>
    <p:sldId id="265" r:id="rId15"/>
    <p:sldId id="266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DE5557-50A1-4E27-85B5-078A0E297701}" type="datetimeFigureOut">
              <a:rPr lang="hr-HR" smtClean="0"/>
              <a:pPr/>
              <a:t>3.12.2010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A479F0-BD05-4EF9-845A-1E89A69C64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POJEDNOSTAVLJENI I UBRZANI ARBITRAŽNI POSTUPAK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ERBV DIS</a:t>
            </a:r>
          </a:p>
          <a:p>
            <a:r>
              <a:rPr lang="hr-HR" dirty="0" smtClean="0"/>
              <a:t>NE načelnoj odredbi i ne automatskoj primjeni pravila o vrijednosti predmeta spora</a:t>
            </a:r>
          </a:p>
          <a:p>
            <a:r>
              <a:rPr lang="hr-HR" dirty="0" smtClean="0"/>
              <a:t>primjena samo ako se stranke nj njih pozovu u arbitražnom sporazumu ili prije podnošenja tužbe </a:t>
            </a:r>
          </a:p>
          <a:p>
            <a:r>
              <a:rPr lang="hr-HR" dirty="0" smtClean="0"/>
              <a:t>Nadležno samo Glavno poslovno sjedište u K</a:t>
            </a:r>
            <a:r>
              <a:rPr lang="de-DE" dirty="0" err="1" smtClean="0"/>
              <a:t>ölnu</a:t>
            </a:r>
            <a:endParaRPr lang="de-DE" dirty="0" smtClean="0"/>
          </a:p>
          <a:p>
            <a:r>
              <a:rPr lang="de-DE" dirty="0" err="1" smtClean="0"/>
              <a:t>Postupak</a:t>
            </a:r>
            <a:r>
              <a:rPr lang="de-DE" dirty="0" smtClean="0"/>
              <a:t> ne</a:t>
            </a:r>
            <a:r>
              <a:rPr lang="hr-HR" dirty="0" smtClean="0"/>
              <a:t>će trajati dulje od 6 mjeseci (9)</a:t>
            </a:r>
          </a:p>
          <a:p>
            <a:r>
              <a:rPr lang="hr-HR" dirty="0" smtClean="0"/>
              <a:t>Odluku donosi </a:t>
            </a:r>
            <a:r>
              <a:rPr lang="hr-HR" dirty="0" smtClean="0"/>
              <a:t>arbitar </a:t>
            </a:r>
            <a:r>
              <a:rPr lang="hr-HR" dirty="0" smtClean="0"/>
              <a:t>pojedinac osim ako se stranke nisu sporazumjele da sude trojica arbitara</a:t>
            </a:r>
          </a:p>
          <a:p>
            <a:r>
              <a:rPr lang="hr-HR" dirty="0" smtClean="0"/>
              <a:t>Odbor za imenovanje (rok skraćen na 14 dana)</a:t>
            </a:r>
          </a:p>
          <a:p>
            <a:r>
              <a:rPr lang="hr-HR" dirty="0" smtClean="0"/>
              <a:t>Vremenski plan</a:t>
            </a:r>
          </a:p>
          <a:p>
            <a:r>
              <a:rPr lang="hr-HR" dirty="0" smtClean="0"/>
              <a:t>Modifikacija rokova ako postoji sporazum svih stranaka; arbitražni sud može produžiti rokove u slučaju važnih razloga</a:t>
            </a:r>
          </a:p>
          <a:p>
            <a:r>
              <a:rPr lang="hr-HR" dirty="0" smtClean="0"/>
              <a:t>Pravorijek ne mora sadržavati ponovno iznošenje činjeničnog stanja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SCC pravila o ubrzanoj proceduri</a:t>
            </a:r>
          </a:p>
          <a:p>
            <a:r>
              <a:rPr lang="hr-HR" dirty="0" smtClean="0"/>
              <a:t>sporazum stranaka</a:t>
            </a:r>
          </a:p>
          <a:p>
            <a:r>
              <a:rPr lang="hr-HR" dirty="0" smtClean="0"/>
              <a:t>Postupak vodi samo </a:t>
            </a:r>
            <a:r>
              <a:rPr lang="hr-HR" dirty="0" smtClean="0"/>
              <a:t>arbitar </a:t>
            </a:r>
            <a:r>
              <a:rPr lang="hr-HR" dirty="0" smtClean="0"/>
              <a:t>pojedinac (rok 10 dana; nakon proteka roka imenuje ga Predsjedništvo)</a:t>
            </a:r>
          </a:p>
          <a:p>
            <a:r>
              <a:rPr lang="hr-HR" dirty="0" smtClean="0"/>
              <a:t>Reduciran broj podnesaka; rok 10 dana</a:t>
            </a:r>
          </a:p>
          <a:p>
            <a:r>
              <a:rPr lang="hr-HR" dirty="0" smtClean="0"/>
              <a:t>Konačna odluka u roku od tri mjeseca </a:t>
            </a:r>
          </a:p>
          <a:p>
            <a:r>
              <a:rPr lang="hr-HR" dirty="0" smtClean="0"/>
              <a:t>Sankcije za neaktivnu stranku</a:t>
            </a:r>
          </a:p>
          <a:p>
            <a:r>
              <a:rPr lang="hr-HR" dirty="0" smtClean="0"/>
              <a:t>Stranke imaju pravo zahtijevati obrazloženi pravorijek</a:t>
            </a:r>
          </a:p>
          <a:p>
            <a:r>
              <a:rPr lang="hr-HR" dirty="0" smtClean="0"/>
              <a:t>Uvođenje hitnog arbitra radi određivanja privremenih mjera prije no što je konstituiran arbitražni sud</a:t>
            </a:r>
          </a:p>
          <a:p>
            <a:r>
              <a:rPr lang="hr-HR" dirty="0" smtClean="0"/>
              <a:t>Odluka o imenovanju Predsjedništvo donosi u roku od 24 sata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Prema </a:t>
            </a:r>
            <a:r>
              <a:rPr lang="hr-HR" b="1" dirty="0" smtClean="0"/>
              <a:t>Zagrebačkim pravilima (ZP) </a:t>
            </a:r>
            <a:r>
              <a:rPr lang="hr-HR" dirty="0" smtClean="0"/>
              <a:t>stranke sporazumom određuju da sudi sudac pojedinac  (6/1); ako je riječ o sporu čija devizna protuvrijednost ne prelazi više od 50 000 Eura (6/2)</a:t>
            </a:r>
          </a:p>
          <a:p>
            <a:r>
              <a:rPr lang="hr-HR" dirty="0" smtClean="0"/>
              <a:t>45% manje troškova i traju 20% manje</a:t>
            </a:r>
          </a:p>
          <a:p>
            <a:r>
              <a:rPr lang="hr-HR" dirty="0" smtClean="0"/>
              <a:t>Platni nalog (31. i 32. ZP)</a:t>
            </a:r>
          </a:p>
          <a:p>
            <a:r>
              <a:rPr lang="hr-HR" dirty="0" smtClean="0"/>
              <a:t>Primjena pravila ZPP-a</a:t>
            </a:r>
          </a:p>
          <a:p>
            <a:r>
              <a:rPr lang="hr-HR" dirty="0" smtClean="0"/>
              <a:t>Predsjednik sudišta ovlašten je izdati platni nalog </a:t>
            </a:r>
          </a:p>
          <a:p>
            <a:r>
              <a:rPr lang="hr-HR" dirty="0" smtClean="0"/>
              <a:t>U praksi sudišta – dokumentirani, na zahtjev stranke</a:t>
            </a:r>
          </a:p>
          <a:p>
            <a:r>
              <a:rPr lang="hr-HR" dirty="0" smtClean="0"/>
              <a:t>U svega 20% izjavljen prigovor protiv platnog naloga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 KAKVA SU DOMAĆA ISKUSTVA?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Treba li omogućiti strankama da u arbitražnoj proceduri zatraže određivanje privremene mjere i prije nego što je konstituiran arbitražni sud?</a:t>
            </a:r>
          </a:p>
          <a:p>
            <a:r>
              <a:rPr lang="hr-HR" dirty="0" smtClean="0"/>
              <a:t>Tko bi o tome odlučivao?</a:t>
            </a:r>
          </a:p>
          <a:p>
            <a:r>
              <a:rPr lang="hr-HR" dirty="0" smtClean="0"/>
              <a:t>Nema zapreke da prema ZP-u </a:t>
            </a:r>
            <a:r>
              <a:rPr lang="hr-HR" i="1" dirty="0" smtClean="0"/>
              <a:t>de </a:t>
            </a:r>
            <a:r>
              <a:rPr lang="hr-HR" i="1" dirty="0" err="1" smtClean="0"/>
              <a:t>lege</a:t>
            </a:r>
            <a:r>
              <a:rPr lang="hr-HR" i="1" dirty="0" smtClean="0"/>
              <a:t> </a:t>
            </a:r>
            <a:r>
              <a:rPr lang="hr-HR" i="1" dirty="0" err="1" smtClean="0"/>
              <a:t>lata</a:t>
            </a:r>
            <a:r>
              <a:rPr lang="hr-HR" dirty="0" smtClean="0"/>
              <a:t>  da </a:t>
            </a:r>
            <a:r>
              <a:rPr lang="hr-HR" dirty="0" smtClean="0"/>
              <a:t>o tome odlučuje predsjednik Sudišta ili sudac ako o tome postoji sporazum stranaka.</a:t>
            </a:r>
          </a:p>
          <a:p>
            <a:r>
              <a:rPr lang="hr-HR" dirty="0" smtClean="0"/>
              <a:t>Trebalo bi </a:t>
            </a:r>
            <a:r>
              <a:rPr lang="hr-HR" i="1" dirty="0" smtClean="0"/>
              <a:t>de </a:t>
            </a:r>
            <a:r>
              <a:rPr lang="hr-HR" i="1" dirty="0" err="1" smtClean="0"/>
              <a:t>lege</a:t>
            </a:r>
            <a:r>
              <a:rPr lang="hr-HR" i="1" dirty="0" smtClean="0"/>
              <a:t> </a:t>
            </a:r>
            <a:r>
              <a:rPr lang="hr-HR" i="1" dirty="0" err="1" smtClean="0"/>
              <a:t>ferenda</a:t>
            </a:r>
            <a:r>
              <a:rPr lang="hr-HR" i="1" dirty="0" smtClean="0"/>
              <a:t>  </a:t>
            </a:r>
            <a:r>
              <a:rPr lang="hr-HR" dirty="0" smtClean="0"/>
              <a:t>urediti ta pitanja pravilima arbitražne institucije (Sudišta)</a:t>
            </a:r>
            <a:endParaRPr lang="hr-HR" i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Na globalnoj arbitražnoj sceni postoji trend uređenja posebne ubrzane arbitražne procedure</a:t>
            </a:r>
          </a:p>
          <a:p>
            <a:r>
              <a:rPr lang="hr-HR" dirty="0" smtClean="0"/>
              <a:t>Svrha povećanje privlačnosti pojedinih arbitražnih institucija, djelotvorniji i jeftiniji i brži arbitražni postupak</a:t>
            </a:r>
          </a:p>
          <a:p>
            <a:r>
              <a:rPr lang="hr-HR" dirty="0" smtClean="0"/>
              <a:t>UNCITRALOVA Arbitražna pravila prema reviziji iz 2010 uklapaju se u opću sliku nužne potrebe za djelotvornijom i jeftinijom procedurom (e-mail komunikacija, arbitar pojedinac, ograničenje vremena za izbor arbitra, izjava o dostupnosti, ograničenja vezana uz održavanje usmene rasprave, time-table, privremene mjere, saslušanje primjenom novih tehnologija, video-konferencija, sankcije za neaktivnost stranke i </a:t>
            </a:r>
            <a:r>
              <a:rPr lang="hr-HR" dirty="0" err="1" smtClean="0"/>
              <a:t>sl</a:t>
            </a:r>
            <a:r>
              <a:rPr lang="hr-HR" dirty="0" smtClean="0"/>
              <a:t>.)</a:t>
            </a:r>
          </a:p>
          <a:p>
            <a:r>
              <a:rPr lang="hr-HR" dirty="0" smtClean="0"/>
              <a:t>Trebalo pospješiti postojeća rješenja i ev. Primijeniti neka nova   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200" dirty="0" smtClean="0"/>
              <a:t>9. TREBAMO LI ZAKLJUČITI DA JE PRIMJENA PRAVILA O UBRZANOJ PROCEDURI POTREBNA?</a:t>
            </a:r>
            <a:endParaRPr lang="hr-H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Prema ZP-u pomaknuti vrijednosnu granicu predmeta spora u kojem sudi sudac pojedinac (umjesto 50 000- 75 000 ili 100 000 Eura)</a:t>
            </a:r>
          </a:p>
          <a:p>
            <a:r>
              <a:rPr lang="hr-HR" dirty="0" smtClean="0"/>
              <a:t>Razmisliti o rješenjima vezanim uz platni nalog – treba li se ograničiti samo na dokumentirane platne naloge, hoće li ih arbitražni sud određivati i </a:t>
            </a:r>
            <a:r>
              <a:rPr lang="hr-HR" i="1" dirty="0" smtClean="0"/>
              <a:t>ex </a:t>
            </a:r>
            <a:r>
              <a:rPr lang="hr-HR" i="1" dirty="0" err="1" smtClean="0"/>
              <a:t>officio</a:t>
            </a:r>
            <a:r>
              <a:rPr lang="hr-HR" dirty="0" smtClean="0"/>
              <a:t>, treba li ga izdavati samo predsjednik Sudišta ili sudac pojedinac kojeg on odredi s liste arbitara; prilagoditi prigovor protiv platnog naloga potrebama arbitražne procedure</a:t>
            </a:r>
          </a:p>
          <a:p>
            <a:r>
              <a:rPr lang="hr-HR" dirty="0" smtClean="0"/>
              <a:t>Urediti pitanja </a:t>
            </a:r>
            <a:r>
              <a:rPr lang="hr-HR" dirty="0" smtClean="0"/>
              <a:t>određivanja privremenih mjera i prije nego što je konstituiran arbitražni </a:t>
            </a:r>
            <a:r>
              <a:rPr lang="hr-HR" dirty="0" smtClean="0"/>
              <a:t>sud, odrediti </a:t>
            </a:r>
            <a:r>
              <a:rPr lang="hr-HR" smtClean="0"/>
              <a:t>nadležno tijelo</a:t>
            </a:r>
            <a:endParaRPr lang="hr-HR" dirty="0" smtClean="0"/>
          </a:p>
          <a:p>
            <a:r>
              <a:rPr lang="hr-HR" dirty="0" smtClean="0"/>
              <a:t>Unijeti posebnu odredbu o ubrzanim postupcima uz skraćenje rokova, ograničenje broja podnesaka i održavanja usmene rasprave uz eventualno određenje vremena u kojem bi se odluka morala donijeti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10. ŠTO UČINITI </a:t>
            </a:r>
            <a:r>
              <a:rPr lang="hr-HR" i="1" dirty="0" smtClean="0"/>
              <a:t>DE LEGE FERENDA</a:t>
            </a:r>
            <a:r>
              <a:rPr lang="hr-HR" dirty="0" smtClean="0"/>
              <a:t>?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i="1" dirty="0" err="1" smtClean="0"/>
              <a:t>Fast</a:t>
            </a:r>
            <a:r>
              <a:rPr lang="hr-HR" i="1" dirty="0" smtClean="0"/>
              <a:t> </a:t>
            </a:r>
            <a:r>
              <a:rPr lang="hr-HR" i="1" dirty="0" err="1" smtClean="0"/>
              <a:t>Track</a:t>
            </a:r>
            <a:r>
              <a:rPr lang="hr-HR" i="1" dirty="0" smtClean="0"/>
              <a:t> </a:t>
            </a:r>
            <a:r>
              <a:rPr lang="hr-HR" i="1" dirty="0" err="1" smtClean="0"/>
              <a:t>Arbitration</a:t>
            </a:r>
            <a:r>
              <a:rPr lang="hr-HR" i="1" dirty="0" smtClean="0"/>
              <a:t> </a:t>
            </a:r>
            <a:r>
              <a:rPr lang="hr-HR" dirty="0" smtClean="0"/>
              <a:t>90-ih</a:t>
            </a:r>
          </a:p>
          <a:p>
            <a:r>
              <a:rPr lang="hr-HR" dirty="0" smtClean="0"/>
              <a:t>Stav da se ubrzanje arbitražnog postupka može postići u okviru postojećih pravila te da nam posebna pravila o ubrzanoj proceduri nisu neophodna</a:t>
            </a:r>
          </a:p>
          <a:p>
            <a:r>
              <a:rPr lang="hr-HR" dirty="0" smtClean="0"/>
              <a:t>Ne ovisi li uspjeh brze arbitražne procedure i o mogućim instrumentima (vremenski raspored,reduciranje broja podnesaka i ročišta i </a:t>
            </a:r>
            <a:r>
              <a:rPr lang="hr-HR" dirty="0" err="1" smtClean="0"/>
              <a:t>sl</a:t>
            </a:r>
            <a:r>
              <a:rPr lang="hr-HR" dirty="0" smtClean="0"/>
              <a:t>.), a ne o postojanju posebnih pravila?</a:t>
            </a:r>
          </a:p>
          <a:p>
            <a:r>
              <a:rPr lang="hr-HR" dirty="0" smtClean="0"/>
              <a:t>Novi val pravila o ubrzanoj proceduri arbitražnih institucija, osobito intenzivan 2008-2010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1. TREBAJU LI NAM POSEBNA PRAVILA O UBRZANOJ ARBITRAŽI?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Čl</a:t>
            </a:r>
            <a:r>
              <a:rPr lang="hr-HR" dirty="0" smtClean="0"/>
              <a:t>. 32. ICC pravila (1998) – načelna odredba da stranke uz suglasnost arbitara “skrate rokove propisane pravilima institucionalne arbitraže”  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42. Švicarskih arbitražnih pravila (2004) – posebna odredba u okviru pravila o “redovnoj arbitražnoj proceduri”</a:t>
            </a:r>
          </a:p>
          <a:p>
            <a:r>
              <a:rPr lang="hr-HR" dirty="0" smtClean="0"/>
              <a:t>Dopunska pravila za ubrzani postupak DIS-a (2008)</a:t>
            </a:r>
          </a:p>
          <a:p>
            <a:r>
              <a:rPr lang="hr-HR" dirty="0" smtClean="0"/>
              <a:t>Pravila o ubrzanoj arbitražnoj proceduri Arbitražnog instituta </a:t>
            </a:r>
            <a:r>
              <a:rPr lang="hr-HR" dirty="0" err="1" smtClean="0"/>
              <a:t>Stockholmske</a:t>
            </a:r>
            <a:r>
              <a:rPr lang="hr-HR" dirty="0" smtClean="0"/>
              <a:t> trgovačke komore (2010)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2. NA KOJI NAČIN SE UBRZANI ARBITRAŽNI POSTUPAK MOŽE UREDITI?</a:t>
            </a:r>
            <a:endParaRPr lang="hr-H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Naglašena autonomija stranaka</a:t>
            </a:r>
          </a:p>
          <a:p>
            <a:r>
              <a:rPr lang="hr-HR" dirty="0" smtClean="0"/>
              <a:t>Od arbitara se očekuje da budu objektivni i neovisni, ali i </a:t>
            </a:r>
            <a:r>
              <a:rPr lang="hr-HR" b="1" dirty="0" smtClean="0"/>
              <a:t>dostupni</a:t>
            </a:r>
          </a:p>
          <a:p>
            <a:r>
              <a:rPr lang="hr-HR" dirty="0" smtClean="0"/>
              <a:t>Poštivanje ravnopravnosti stranaka</a:t>
            </a:r>
          </a:p>
          <a:p>
            <a:r>
              <a:rPr lang="hr-HR" dirty="0" smtClean="0"/>
              <a:t>Poštivanje načela saslušanja stranaka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KOJE SU PRAVNE KOORDINATE UBRZANE PROCEDURE?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Načelno svi sporovi</a:t>
            </a:r>
          </a:p>
          <a:p>
            <a:r>
              <a:rPr lang="hr-HR" dirty="0" smtClean="0"/>
              <a:t>Sporovi manje vrijednosti </a:t>
            </a:r>
          </a:p>
          <a:p>
            <a:r>
              <a:rPr lang="hr-HR" dirty="0" smtClean="0"/>
              <a:t>Jednostavniji komercijalni sporovi u svezi s standardiziranim isporukama roba i pružanja usluga </a:t>
            </a:r>
          </a:p>
          <a:p>
            <a:r>
              <a:rPr lang="hr-HR" dirty="0" smtClean="0"/>
              <a:t>Postupci investicijskih ulaganja u kojima između zaključivanja ugovora i njihove provedbe mogu nastupiti bitne materijalno nepovoljne promjene (</a:t>
            </a:r>
            <a:r>
              <a:rPr lang="hr-HR" i="1" dirty="0" err="1" smtClean="0"/>
              <a:t>Material</a:t>
            </a:r>
            <a:r>
              <a:rPr lang="hr-HR" i="1" dirty="0" smtClean="0"/>
              <a:t> </a:t>
            </a:r>
            <a:r>
              <a:rPr lang="hr-HR" i="1" dirty="0" err="1" smtClean="0"/>
              <a:t>Adverse</a:t>
            </a:r>
            <a:r>
              <a:rPr lang="hr-HR" i="1" dirty="0" smtClean="0"/>
              <a:t> </a:t>
            </a:r>
            <a:r>
              <a:rPr lang="hr-HR" i="1" dirty="0" err="1" smtClean="0"/>
              <a:t>Changes</a:t>
            </a:r>
            <a:r>
              <a:rPr lang="hr-HR" dirty="0" smtClean="0"/>
              <a:t> – MAC)</a:t>
            </a:r>
            <a:endParaRPr lang="hr-HR" i="1" dirty="0" smtClean="0"/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 smtClean="0"/>
              <a:t>4. KOJI SE POSTUPCI BI SE MOGLI PROVODITI PREMA PRAVILIMA UBRZANE PROCEDURE?</a:t>
            </a:r>
            <a:endParaRPr lang="hr-H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Upozorenje prakse da je u vrijeme sastavljanja arbitražne klauzule vrlo teško predvidjeti s razumnim stupnjem sigurnosti prirodu spora i proceduru koja će biti pogodna za taj spor – neslaganje u interpretaciji ili primjeni </a:t>
            </a:r>
            <a:r>
              <a:rPr lang="hr-HR" i="1" dirty="0" err="1" smtClean="0"/>
              <a:t>fast</a:t>
            </a:r>
            <a:r>
              <a:rPr lang="hr-HR" i="1" dirty="0" smtClean="0"/>
              <a:t>-</a:t>
            </a:r>
            <a:r>
              <a:rPr lang="hr-HR" i="1" dirty="0" err="1" smtClean="0"/>
              <a:t>track</a:t>
            </a:r>
            <a:r>
              <a:rPr lang="hr-HR" dirty="0" smtClean="0"/>
              <a:t> klauzula</a:t>
            </a:r>
          </a:p>
          <a:p>
            <a:r>
              <a:rPr lang="hr-HR" dirty="0" smtClean="0"/>
              <a:t>Djelotvornost u pravilu ovisi o subjektima arbitražne procedure-disciplini stranaka i poštivanju rokova arbitara</a:t>
            </a:r>
          </a:p>
          <a:p>
            <a:r>
              <a:rPr lang="hr-HR" dirty="0" smtClean="0"/>
              <a:t>Sud bi prilikom oblikovanja postupka trebao voditi računa o interesima stranaka za ubrzanjem postupka  (osobito prilikom eventualnog produživanja rokova određenih pravilima arbitražnih institucija) 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5.O ČEMU OVISI DJELOTVORNOST NJIHOVE PRIMJENE?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slučaju prekoračenja rokova neće prestati nadležnost suda koji provodio postupak primjenom pravila ubrzane arbitraže</a:t>
            </a:r>
          </a:p>
          <a:p>
            <a:r>
              <a:rPr lang="hr-HR" dirty="0" smtClean="0"/>
              <a:t>Produljenje moguće zbog važnih razloga, odluka o produljenju ovisi o suglasnosti stranaka ili arbitra (eventualno uprave ili predsjedništva arbitražne institucije), mora biti obrazložena</a:t>
            </a:r>
          </a:p>
          <a:p>
            <a:r>
              <a:rPr lang="hr-HR" dirty="0" smtClean="0"/>
              <a:t>Sankcionirat će se neaktivnost stranaka donošenjem </a:t>
            </a:r>
            <a:r>
              <a:rPr lang="hr-HR" b="1" dirty="0" smtClean="0"/>
              <a:t>presude zbog propuštanja </a:t>
            </a:r>
            <a:r>
              <a:rPr lang="hr-HR" dirty="0" smtClean="0"/>
              <a:t>(ako tuženik bez opravdanog razloga ne podnese odgovor na tužbu ili izostane s ročišta ili na bilo koji drugi način propusti prezentirati svoj slučaj, arbitar pojedinac može donijeti presudu)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6. KAKVE SU SANKCIJE ZA NJIHOVO NEPOŠTIVANJE?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ICC </a:t>
            </a:r>
          </a:p>
          <a:p>
            <a:r>
              <a:rPr lang="hr-HR" sz="2800" dirty="0" smtClean="0"/>
              <a:t>središnja odredba </a:t>
            </a:r>
            <a:r>
              <a:rPr lang="hr-HR" sz="2800" dirty="0" err="1" smtClean="0"/>
              <a:t>čl</a:t>
            </a:r>
            <a:r>
              <a:rPr lang="hr-HR" sz="2800" dirty="0" smtClean="0"/>
              <a:t>. 32. </a:t>
            </a:r>
          </a:p>
          <a:p>
            <a:r>
              <a:rPr lang="hr-HR" sz="2800" dirty="0" smtClean="0"/>
              <a:t>stranke mogu skratiti rokove uz  suglasnost arbitara</a:t>
            </a:r>
          </a:p>
          <a:p>
            <a:r>
              <a:rPr lang="hr-HR" sz="2800" dirty="0" smtClean="0"/>
              <a:t>arbitražni sud može produljiti (skraćene)rokove ako je to potrebno za ispunjenje njegovih zadaća ili zadaća stranaka</a:t>
            </a:r>
          </a:p>
          <a:p>
            <a:r>
              <a:rPr lang="hr-HR" sz="2800" i="1" dirty="0" err="1" smtClean="0"/>
              <a:t>Declaration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of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Availability</a:t>
            </a:r>
            <a:r>
              <a:rPr lang="hr-HR" sz="2800" i="1" dirty="0" smtClean="0"/>
              <a:t> </a:t>
            </a:r>
          </a:p>
          <a:p>
            <a:r>
              <a:rPr lang="hr-HR" sz="2800" i="1" dirty="0" err="1" smtClean="0"/>
              <a:t>Tehnics</a:t>
            </a:r>
            <a:r>
              <a:rPr lang="hr-HR" sz="2800" i="1" dirty="0" smtClean="0"/>
              <a:t> for </a:t>
            </a:r>
            <a:r>
              <a:rPr lang="hr-HR" sz="2800" i="1" dirty="0" err="1" smtClean="0"/>
              <a:t>Controling</a:t>
            </a:r>
            <a:r>
              <a:rPr lang="hr-HR" sz="2800" i="1" dirty="0" smtClean="0"/>
              <a:t> Time </a:t>
            </a:r>
            <a:r>
              <a:rPr lang="hr-HR" sz="2800" i="1" dirty="0" err="1" smtClean="0"/>
              <a:t>and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Costs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in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Arbitration</a:t>
            </a:r>
            <a:r>
              <a:rPr lang="hr-HR" sz="2800" dirty="0" smtClean="0"/>
              <a:t> – izvješće ICC-a (kraj 2007)</a:t>
            </a:r>
          </a:p>
          <a:p>
            <a:r>
              <a:rPr lang="hr-HR" sz="2800" dirty="0" smtClean="0"/>
              <a:t>Ideje o primjeni </a:t>
            </a:r>
            <a:r>
              <a:rPr lang="hr-HR" sz="2800" dirty="0" smtClean="0"/>
              <a:t>arbitra </a:t>
            </a:r>
            <a:r>
              <a:rPr lang="hr-HR" sz="2800" dirty="0" smtClean="0"/>
              <a:t>pojedinca, rano detektiranje spornog pitanja i </a:t>
            </a:r>
            <a:r>
              <a:rPr lang="hr-HR" sz="2800" dirty="0" err="1" smtClean="0"/>
              <a:t>postupovnih</a:t>
            </a:r>
            <a:r>
              <a:rPr lang="hr-HR" sz="2800" dirty="0" smtClean="0"/>
              <a:t> radnji koje treba poduzeti (</a:t>
            </a:r>
            <a:r>
              <a:rPr lang="hr-HR" sz="2800" i="1" dirty="0" err="1" smtClean="0"/>
              <a:t>early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case</a:t>
            </a:r>
            <a:r>
              <a:rPr lang="hr-HR" sz="2800" i="1" dirty="0" smtClean="0"/>
              <a:t> management </a:t>
            </a:r>
            <a:r>
              <a:rPr lang="hr-HR" sz="2800" i="1" dirty="0" err="1" smtClean="0"/>
              <a:t>conference</a:t>
            </a:r>
            <a:r>
              <a:rPr lang="hr-HR" sz="2800" dirty="0" smtClean="0"/>
              <a:t>)</a:t>
            </a:r>
          </a:p>
          <a:p>
            <a:r>
              <a:rPr lang="hr-HR" sz="2800" dirty="0" smtClean="0"/>
              <a:t>Vremenski okvir (</a:t>
            </a:r>
            <a:r>
              <a:rPr lang="hr-HR" sz="2800" i="1" dirty="0" err="1" smtClean="0"/>
              <a:t>timetable</a:t>
            </a:r>
            <a:r>
              <a:rPr lang="hr-HR" sz="2800" dirty="0" smtClean="0"/>
              <a:t>)</a:t>
            </a:r>
          </a:p>
          <a:p>
            <a:r>
              <a:rPr lang="hr-HR" sz="2800" dirty="0" smtClean="0"/>
              <a:t>Presumpcija da nalaz i mišljenje vještaka neće biti potrebni</a:t>
            </a:r>
          </a:p>
          <a:p>
            <a:endParaRPr lang="hr-HR" sz="2800" dirty="0" smtClean="0"/>
          </a:p>
          <a:p>
            <a:endParaRPr lang="hr-HR" i="1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7.KAKVA SU KOMPARATIVNA ISKUSTVA?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b="1" dirty="0" smtClean="0"/>
              <a:t>Švicarska arbitražna pravila </a:t>
            </a:r>
          </a:p>
          <a:p>
            <a:r>
              <a:rPr lang="hr-HR" dirty="0" err="1" smtClean="0"/>
              <a:t>čl</a:t>
            </a:r>
            <a:r>
              <a:rPr lang="hr-HR" dirty="0" smtClean="0"/>
              <a:t>. 42.</a:t>
            </a:r>
          </a:p>
          <a:p>
            <a:r>
              <a:rPr lang="hr-HR" dirty="0" smtClean="0"/>
              <a:t>primjena pravila ovisi o sporazumu stranaka ili o vrijednosti spora (100 000 CHF)</a:t>
            </a:r>
          </a:p>
          <a:p>
            <a:r>
              <a:rPr lang="hr-HR" dirty="0" smtClean="0"/>
              <a:t>spor se povjerava </a:t>
            </a:r>
            <a:r>
              <a:rPr lang="hr-HR" dirty="0" smtClean="0"/>
              <a:t>arbitru </a:t>
            </a:r>
            <a:r>
              <a:rPr lang="hr-HR" dirty="0" smtClean="0"/>
              <a:t>pojedincu osim ako stranke ne ugovore da će o ome rješavati arbitražni sud sastavljen od trojice sudaca</a:t>
            </a:r>
          </a:p>
          <a:p>
            <a:r>
              <a:rPr lang="hr-HR" dirty="0" smtClean="0"/>
              <a:t>skraćen rok za imenovanje arbitra</a:t>
            </a:r>
          </a:p>
          <a:p>
            <a:r>
              <a:rPr lang="hr-HR" dirty="0" smtClean="0"/>
              <a:t>jedan podnesak tužitelja i tuženika</a:t>
            </a:r>
          </a:p>
          <a:p>
            <a:r>
              <a:rPr lang="hr-HR" dirty="0" smtClean="0"/>
              <a:t>Jedno usmeno ročište</a:t>
            </a:r>
          </a:p>
          <a:p>
            <a:r>
              <a:rPr lang="hr-HR" dirty="0" smtClean="0"/>
              <a:t>Rok za donošenje odluke 6 mjeseci (u slučaju izvanrednih okolnosti može se produljiti)</a:t>
            </a:r>
          </a:p>
          <a:p>
            <a:r>
              <a:rPr lang="hr-HR" dirty="0" smtClean="0"/>
              <a:t>24% slučajeva 2008; 32% od početka primjene</a:t>
            </a:r>
          </a:p>
          <a:p>
            <a:r>
              <a:rPr lang="hr-HR" dirty="0" smtClean="0"/>
              <a:t>Fleksibilnost (“u pravilu”, “ako se stranke drugačije ne sporazumiju”)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1169</Words>
  <Application>Microsoft Office PowerPoint</Application>
  <PresentationFormat>Prikaz na zaslonu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Gomilanje</vt:lpstr>
      <vt:lpstr>POJEDNOSTAVLJENI I UBRZANI ARBITRAŽNI POSTUPAK</vt:lpstr>
      <vt:lpstr>1. TREBAJU LI NAM POSEBNA PRAVILA O UBRZANOJ ARBITRAŽI?</vt:lpstr>
      <vt:lpstr>2. NA KOJI NAČIN SE UBRZANI ARBITRAŽNI POSTUPAK MOŽE UREDITI?</vt:lpstr>
      <vt:lpstr>3. KOJE SU PRAVNE KOORDINATE UBRZANE PROCEDURE?</vt:lpstr>
      <vt:lpstr>4. KOJI SE POSTUPCI BI SE MOGLI PROVODITI PREMA PRAVILIMA UBRZANE PROCEDURE?</vt:lpstr>
      <vt:lpstr>5.O ČEMU OVISI DJELOTVORNOST NJIHOVE PRIMJENE?</vt:lpstr>
      <vt:lpstr>6. KAKVE SU SANKCIJE ZA NJIHOVO NEPOŠTIVANJE?</vt:lpstr>
      <vt:lpstr>7.KAKVA SU KOMPARATIVNA ISKUSTVA?</vt:lpstr>
      <vt:lpstr>Slajd 9</vt:lpstr>
      <vt:lpstr>Slajd 10</vt:lpstr>
      <vt:lpstr>Slajd 11</vt:lpstr>
      <vt:lpstr>8. KAKVA SU DOMAĆA ISKUSTVA?</vt:lpstr>
      <vt:lpstr>Slajd 13</vt:lpstr>
      <vt:lpstr>9. TREBAMO LI ZAKLJUČITI DA JE PRIMJENA PRAVILA O UBRZANOJ PROCEDURI POTREBNA?</vt:lpstr>
      <vt:lpstr>10. ŠTO UČINITI DE LEGE FERENDA?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POJEDNOSTAVLJENI I UBRZANI ARBITRAŽNI POSTUPAK</dc:title>
  <dc:creator>korisnik</dc:creator>
  <cp:lastModifiedBy>korisnik</cp:lastModifiedBy>
  <cp:revision>24</cp:revision>
  <dcterms:created xsi:type="dcterms:W3CDTF">2010-12-03T03:05:40Z</dcterms:created>
  <dcterms:modified xsi:type="dcterms:W3CDTF">2010-12-03T06:57:17Z</dcterms:modified>
</cp:coreProperties>
</file>