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0" r:id="rId3"/>
    <p:sldId id="285" r:id="rId4"/>
    <p:sldId id="286" r:id="rId5"/>
    <p:sldId id="259" r:id="rId6"/>
    <p:sldId id="258" r:id="rId7"/>
    <p:sldId id="287" r:id="rId8"/>
    <p:sldId id="262" r:id="rId9"/>
    <p:sldId id="288" r:id="rId10"/>
    <p:sldId id="264" r:id="rId11"/>
    <p:sldId id="265" r:id="rId12"/>
    <p:sldId id="266" r:id="rId13"/>
    <p:sldId id="289" r:id="rId14"/>
    <p:sldId id="292" r:id="rId15"/>
    <p:sldId id="294" r:id="rId16"/>
    <p:sldId id="283" r:id="rId17"/>
    <p:sldId id="270" r:id="rId18"/>
    <p:sldId id="271" r:id="rId19"/>
    <p:sldId id="272" r:id="rId20"/>
    <p:sldId id="273" r:id="rId21"/>
    <p:sldId id="277" r:id="rId22"/>
    <p:sldId id="293" r:id="rId23"/>
    <p:sldId id="282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FB899-979F-4328-A917-CEEA83373124}" type="datetimeFigureOut">
              <a:rPr lang="hr-HR" smtClean="0"/>
              <a:t>3.11.2014.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F5D5-1DEF-4980-9B34-4D269AABE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321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1EA6DD-6067-40BE-BD8F-D2833E2C3DBC}" type="datetime8">
              <a:rPr lang="hr-HR" smtClean="0"/>
              <a:t>3.11.2014. 8:45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5AF8-1F8E-42F9-BCEF-657FA5BFA506}" type="datetime8">
              <a:rPr lang="hr-HR" smtClean="0"/>
              <a:t>3.11.2014. 8:45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C78C-4D5D-4B90-96D7-CC65B45798DE}" type="datetime8">
              <a:rPr lang="hr-HR" smtClean="0"/>
              <a:t>3.11.2014. 8:45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8358-459C-4FC7-BE47-A7AA94B37BBB}" type="datetime8">
              <a:rPr lang="hr-HR" smtClean="0"/>
              <a:t>3.11.2014. 8:45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E163-5EBF-4E5E-BFB6-ED0CA957C976}" type="datetime8">
              <a:rPr lang="hr-HR" smtClean="0"/>
              <a:t>3.11.2014. 8:45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7065F-42D6-41C3-AEE3-463FA6426339}" type="datetime8">
              <a:rPr lang="hr-HR" smtClean="0"/>
              <a:t>3.11.2014. 8:45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EA2E-A6AE-4FFB-8637-DF43B8E8F414}" type="datetime8">
              <a:rPr lang="hr-HR" smtClean="0"/>
              <a:t>3.11.2014. 8:45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065-3171-4AB0-88E4-4D7461F8F19E}" type="datetime8">
              <a:rPr lang="hr-HR" smtClean="0"/>
              <a:t>3.11.2014. 8:45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6A07-1A2F-45EF-A512-66D15D98F73D}" type="datetime8">
              <a:rPr lang="hr-HR" smtClean="0"/>
              <a:t>3.11.2014. 8:45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5FCF-EB6A-46B8-AEEA-438A2F30F389}" type="datetime8">
              <a:rPr lang="hr-HR" smtClean="0"/>
              <a:t>3.11.2014. 8:45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1053-C47E-424C-8A72-621196CF8193}" type="datetime8">
              <a:rPr lang="hr-HR" smtClean="0"/>
              <a:t>3.11.2014. 8:45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5B4F9E-2AA6-4E47-9C64-096E307D1AE6}" type="datetime8">
              <a:rPr lang="hr-HR" smtClean="0"/>
              <a:t>3.11.2014. 8:45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060432" cy="3024336"/>
          </a:xfrm>
        </p:spPr>
        <p:txBody>
          <a:bodyPr>
            <a:normAutofit fontScale="90000"/>
          </a:bodyPr>
          <a:lstStyle/>
          <a:p>
            <a:r>
              <a:rPr lang="hr-HR">
                <a:solidFill>
                  <a:srgbClr val="FF0000"/>
                </a:solidFill>
              </a:rPr>
              <a:t>Prikaz </a:t>
            </a:r>
            <a:r>
              <a:rPr lang="hr-HR">
                <a:solidFill>
                  <a:srgbClr val="FF0000"/>
                </a:solidFill>
              </a:rPr>
              <a:t>nacrta </a:t>
            </a:r>
            <a:r>
              <a:rPr lang="hr-HR" smtClean="0">
                <a:solidFill>
                  <a:srgbClr val="FF0000"/>
                </a:solidFill>
              </a:rPr>
              <a:t>istraživanja "</a:t>
            </a:r>
            <a:r>
              <a:rPr lang="hr-HR">
                <a:solidFill>
                  <a:srgbClr val="FF0000"/>
                </a:solidFill>
              </a:rPr>
              <a:t>Razine </a:t>
            </a:r>
            <a:r>
              <a:rPr lang="hr-HR" dirty="0">
                <a:solidFill>
                  <a:srgbClr val="FF0000"/>
                </a:solidFill>
              </a:rPr>
              <a:t>rizika za probleme u ponašanju djece rane razvojne dobi i stručne </a:t>
            </a:r>
            <a:r>
              <a:rPr lang="hr-HR" dirty="0" smtClean="0">
                <a:solidFill>
                  <a:srgbClr val="FF0000"/>
                </a:solidFill>
              </a:rPr>
              <a:t>intervencije</a:t>
            </a:r>
            <a:r>
              <a:rPr lang="hr-HR" dirty="0" smtClean="0"/>
              <a:t>„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>
                <a:solidFill>
                  <a:srgbClr val="C00000"/>
                </a:solidFill>
              </a:rPr>
              <a:t>Nataša Vlah</a:t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 smtClean="0">
                <a:solidFill>
                  <a:srgbClr val="C00000"/>
                </a:solidFill>
              </a:rPr>
              <a:t>Učiteljski fakultet u Rijeci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368752" cy="1944216"/>
          </a:xfrm>
        </p:spPr>
        <p:txBody>
          <a:bodyPr>
            <a:normAutofit/>
          </a:bodyPr>
          <a:lstStyle/>
          <a:p>
            <a:r>
              <a:rPr lang="hr-HR" dirty="0" smtClean="0"/>
              <a:t>Sredstva potpore znanstvenim istraživanjima za 2013. godinu na Sveučilištu u Rijeci </a:t>
            </a:r>
          </a:p>
          <a:p>
            <a:r>
              <a:rPr lang="hr-HR" dirty="0" smtClean="0"/>
              <a:t>Broj potpore: 13.10.2.2.03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84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Ciljevi kvantitativnog istraživanja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Utvrditi razine učestalosti problema u ponašanju kod djece </a:t>
            </a:r>
            <a:r>
              <a:rPr lang="hr-HR" dirty="0" smtClean="0"/>
              <a:t>jasličke dobi</a:t>
            </a:r>
            <a:r>
              <a:rPr lang="vi-VN" dirty="0" smtClean="0"/>
              <a:t>  </a:t>
            </a:r>
            <a:r>
              <a:rPr lang="vi-VN" dirty="0"/>
              <a:t>na tri razine rizičnosti: minimalni, umjereni i visoki. </a:t>
            </a:r>
          </a:p>
          <a:p>
            <a:r>
              <a:rPr lang="vi-VN" dirty="0"/>
              <a:t>Utvrditi doprinos  interakcija između unutarnjih i vanjskih čimbenika na razine </a:t>
            </a:r>
            <a:r>
              <a:rPr lang="vi-VN" dirty="0" smtClean="0"/>
              <a:t>rizičnosti</a:t>
            </a:r>
            <a:endParaRPr lang="hr-HR" dirty="0" smtClean="0"/>
          </a:p>
          <a:p>
            <a:r>
              <a:rPr lang="hr-HR" dirty="0" smtClean="0"/>
              <a:t>Longitudinalno pratiti generaciju do adolescencije</a:t>
            </a:r>
            <a:endParaRPr lang="vi-VN" dirty="0"/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0475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Sudionici kvantitativnog istraživanja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S1 Sva djeca u jasličkim skupinama u Dječjem vrtiću Rijeka (N=600)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S2 Reprezentativni uzorak vršnjaka S1 do kojeg ćemo doći suradnjom s patronažnim sestrama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6795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Varijable kvantitativnog istraživanja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2900" dirty="0" smtClean="0"/>
              <a:t>Roditelji procjenjuju:</a:t>
            </a:r>
          </a:p>
          <a:p>
            <a:r>
              <a:rPr lang="hr-HR" sz="2900" dirty="0"/>
              <a:t>p</a:t>
            </a:r>
            <a:r>
              <a:rPr lang="hr-HR" sz="2900" dirty="0" smtClean="0"/>
              <a:t>roblemi u ponašanju prema </a:t>
            </a:r>
            <a:r>
              <a:rPr lang="hr-HR" sz="2900" dirty="0" err="1" smtClean="0"/>
              <a:t>Achenbachovoj</a:t>
            </a:r>
            <a:r>
              <a:rPr lang="hr-HR" sz="2900" dirty="0" smtClean="0"/>
              <a:t> klasifikaciji</a:t>
            </a:r>
          </a:p>
          <a:p>
            <a:r>
              <a:rPr lang="hr-HR" sz="2900" dirty="0"/>
              <a:t>t</a:t>
            </a:r>
            <a:r>
              <a:rPr lang="hr-HR" sz="2900" dirty="0" smtClean="0"/>
              <a:t>emperament djeteta</a:t>
            </a:r>
          </a:p>
          <a:p>
            <a:r>
              <a:rPr lang="hr-HR" sz="2900" dirty="0" smtClean="0"/>
              <a:t>procjene </a:t>
            </a:r>
            <a:r>
              <a:rPr lang="hr-HR" sz="2900" dirty="0"/>
              <a:t>reakcija </a:t>
            </a:r>
            <a:r>
              <a:rPr lang="hr-HR" sz="2900" dirty="0" smtClean="0"/>
              <a:t>roditelja na </a:t>
            </a:r>
            <a:r>
              <a:rPr lang="hr-HR" sz="2900" dirty="0"/>
              <a:t>djetetove negativne emocije</a:t>
            </a:r>
          </a:p>
          <a:p>
            <a:r>
              <a:rPr lang="hr-HR" sz="2900" dirty="0" smtClean="0"/>
              <a:t>procjene </a:t>
            </a:r>
            <a:r>
              <a:rPr lang="hr-HR" sz="2900" dirty="0"/>
              <a:t>dječjeg razvojnog </a:t>
            </a:r>
            <a:r>
              <a:rPr lang="hr-HR" sz="2900" dirty="0" smtClean="0"/>
              <a:t>statusa (zabrinutosti roditelja)</a:t>
            </a:r>
          </a:p>
          <a:p>
            <a:r>
              <a:rPr lang="hr-HR" sz="2900" dirty="0"/>
              <a:t>r</a:t>
            </a:r>
            <a:r>
              <a:rPr lang="hr-HR" sz="2900" dirty="0" smtClean="0"/>
              <a:t>oditeljska kompetentnost i </a:t>
            </a:r>
            <a:r>
              <a:rPr lang="hr-HR" sz="2900" dirty="0" err="1" smtClean="0"/>
              <a:t>prezaštićivanje</a:t>
            </a:r>
            <a:endParaRPr lang="hr-HR" sz="2900" dirty="0" smtClean="0"/>
          </a:p>
          <a:p>
            <a:r>
              <a:rPr lang="hr-HR" sz="2900" dirty="0"/>
              <a:t>d</a:t>
            </a:r>
            <a:r>
              <a:rPr lang="hr-HR" sz="2900" dirty="0" smtClean="0"/>
              <a:t>emografski i socioekonomski pokazatelji roditelja (9 str.)</a:t>
            </a:r>
          </a:p>
          <a:p>
            <a:pPr marL="0" indent="0">
              <a:buNone/>
            </a:pPr>
            <a:r>
              <a:rPr lang="hr-HR" sz="2900" dirty="0" smtClean="0"/>
              <a:t>Odgajateljice procjenjuju:</a:t>
            </a:r>
          </a:p>
          <a:p>
            <a:r>
              <a:rPr lang="pl-PL" sz="2900" dirty="0">
                <a:solidFill>
                  <a:schemeClr val="tx1"/>
                </a:solidFill>
              </a:rPr>
              <a:t>Fenomen i etiologiju problema u ponašanju </a:t>
            </a:r>
            <a:r>
              <a:rPr lang="pl-PL" sz="2900" dirty="0" smtClean="0">
                <a:solidFill>
                  <a:schemeClr val="tx1"/>
                </a:solidFill>
              </a:rPr>
              <a:t>djeteta</a:t>
            </a:r>
            <a:endParaRPr lang="hr-HR" sz="2900" dirty="0">
              <a:solidFill>
                <a:schemeClr val="tx1"/>
              </a:solidFill>
            </a:endParaRPr>
          </a:p>
          <a:p>
            <a:r>
              <a:rPr lang="hr-HR" sz="2900" dirty="0">
                <a:solidFill>
                  <a:schemeClr val="tx1"/>
                </a:solidFill>
              </a:rPr>
              <a:t>Razloge ne-dobivanja stručne pomoći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6683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Varijable kvantitativnog istraživanja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2900" dirty="0" smtClean="0"/>
              <a:t>Roditelji procjenjuju:</a:t>
            </a:r>
          </a:p>
          <a:p>
            <a:r>
              <a:rPr lang="hr-HR" sz="2900" dirty="0"/>
              <a:t>p</a:t>
            </a:r>
            <a:r>
              <a:rPr lang="hr-HR" sz="2900" dirty="0" smtClean="0"/>
              <a:t>roblemi u ponašanju prema </a:t>
            </a:r>
            <a:r>
              <a:rPr lang="hr-HR" sz="2900" dirty="0" err="1" smtClean="0"/>
              <a:t>Achenbachovoj</a:t>
            </a:r>
            <a:r>
              <a:rPr lang="hr-HR" sz="2900" dirty="0" smtClean="0"/>
              <a:t> klasifikaciji</a:t>
            </a:r>
          </a:p>
          <a:p>
            <a:r>
              <a:rPr lang="hr-HR" sz="2900" dirty="0"/>
              <a:t>t</a:t>
            </a:r>
            <a:r>
              <a:rPr lang="hr-HR" sz="2900" dirty="0" smtClean="0"/>
              <a:t>emperament djeteta</a:t>
            </a:r>
          </a:p>
          <a:p>
            <a:r>
              <a:rPr lang="hr-HR" sz="2900" dirty="0" smtClean="0"/>
              <a:t>procjene </a:t>
            </a:r>
            <a:r>
              <a:rPr lang="hr-HR" sz="2900" dirty="0"/>
              <a:t>reakcija </a:t>
            </a:r>
            <a:r>
              <a:rPr lang="hr-HR" sz="2900" dirty="0" smtClean="0"/>
              <a:t>roditelja na </a:t>
            </a:r>
            <a:r>
              <a:rPr lang="hr-HR" sz="2900" dirty="0"/>
              <a:t>djetetove negativne emocije</a:t>
            </a:r>
          </a:p>
          <a:p>
            <a:r>
              <a:rPr lang="hr-HR" sz="2900" dirty="0" smtClean="0"/>
              <a:t>procjene </a:t>
            </a:r>
            <a:r>
              <a:rPr lang="hr-HR" sz="2900" dirty="0"/>
              <a:t>dječjeg razvojnog </a:t>
            </a:r>
            <a:r>
              <a:rPr lang="hr-HR" sz="2900" dirty="0" smtClean="0"/>
              <a:t>statusa (zabrinutosti roditelja)</a:t>
            </a:r>
          </a:p>
          <a:p>
            <a:r>
              <a:rPr lang="hr-HR" sz="2900" dirty="0"/>
              <a:t>r</a:t>
            </a:r>
            <a:r>
              <a:rPr lang="hr-HR" sz="2900" dirty="0" smtClean="0"/>
              <a:t>oditeljska kompetentnost i </a:t>
            </a:r>
            <a:r>
              <a:rPr lang="hr-HR" sz="2900" dirty="0" err="1" smtClean="0"/>
              <a:t>prezaštićivanje</a:t>
            </a:r>
            <a:endParaRPr lang="hr-HR" sz="2900" dirty="0" smtClean="0"/>
          </a:p>
          <a:p>
            <a:r>
              <a:rPr lang="hr-HR" sz="2900" dirty="0"/>
              <a:t>d</a:t>
            </a:r>
            <a:r>
              <a:rPr lang="hr-HR" sz="2900" dirty="0" smtClean="0"/>
              <a:t>emografski i socioekonomski pokazatelji roditelja</a:t>
            </a:r>
          </a:p>
          <a:p>
            <a:pPr marL="0" indent="0">
              <a:buNone/>
            </a:pPr>
            <a:r>
              <a:rPr lang="hr-HR" sz="2900" dirty="0" smtClean="0">
                <a:solidFill>
                  <a:schemeClr val="bg2">
                    <a:lumMod val="50000"/>
                  </a:schemeClr>
                </a:solidFill>
              </a:rPr>
              <a:t>Odgajateljice procjenjuju:</a:t>
            </a:r>
          </a:p>
          <a:p>
            <a:r>
              <a:rPr lang="pl-PL" sz="2900" dirty="0">
                <a:solidFill>
                  <a:schemeClr val="bg2">
                    <a:lumMod val="50000"/>
                  </a:schemeClr>
                </a:solidFill>
              </a:rPr>
              <a:t>Fenomen i etiologiju problema u ponašanju </a:t>
            </a:r>
            <a:r>
              <a:rPr lang="pl-PL" sz="2900" dirty="0" smtClean="0">
                <a:solidFill>
                  <a:schemeClr val="bg2">
                    <a:lumMod val="50000"/>
                  </a:schemeClr>
                </a:solidFill>
              </a:rPr>
              <a:t>djeteta</a:t>
            </a:r>
            <a:endParaRPr lang="hr-HR" sz="29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sz="2900" dirty="0">
                <a:solidFill>
                  <a:schemeClr val="bg2">
                    <a:lumMod val="50000"/>
                  </a:schemeClr>
                </a:solidFill>
              </a:rPr>
              <a:t>Razloge ne-dobivanja stručne pomoći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Elipsasti oblačić 3"/>
          <p:cNvSpPr/>
          <p:nvPr/>
        </p:nvSpPr>
        <p:spPr>
          <a:xfrm>
            <a:off x="7020272" y="3429000"/>
            <a:ext cx="1872208" cy="16561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Samo u jaslicama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9746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Prikupljanje podataka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Podrška Grada rijeke (Odjel za odgoj i školstvo)</a:t>
            </a:r>
          </a:p>
          <a:p>
            <a:r>
              <a:rPr lang="hr-HR" dirty="0" smtClean="0"/>
              <a:t>Etička povjerenstva/ suglasnost vrtića i patronaže za sudjelovanjem</a:t>
            </a:r>
          </a:p>
          <a:p>
            <a:r>
              <a:rPr lang="hr-HR" dirty="0" smtClean="0"/>
              <a:t>Koordinatori u centrima vrtića/patronaže</a:t>
            </a:r>
          </a:p>
          <a:p>
            <a:r>
              <a:rPr lang="hr-HR" dirty="0" smtClean="0"/>
              <a:t>Sastanci s odgajateljicama</a:t>
            </a:r>
          </a:p>
          <a:p>
            <a:r>
              <a:rPr lang="hr-HR" dirty="0" smtClean="0"/>
              <a:t>Plakati, letci</a:t>
            </a:r>
          </a:p>
          <a:p>
            <a:r>
              <a:rPr lang="hr-HR" dirty="0" smtClean="0"/>
              <a:t>Suglasnosti za roditelje</a:t>
            </a:r>
          </a:p>
          <a:p>
            <a:r>
              <a:rPr lang="hr-HR" dirty="0" smtClean="0"/>
              <a:t>Upitnici u zatvorenim kovertama</a:t>
            </a:r>
          </a:p>
          <a:p>
            <a:r>
              <a:rPr lang="hr-HR" dirty="0" smtClean="0"/>
              <a:t>Šifre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4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Obrada podataka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Deskriptivna i </a:t>
            </a:r>
            <a:r>
              <a:rPr lang="hr-HR" dirty="0" err="1" smtClean="0"/>
              <a:t>multivarijatna</a:t>
            </a:r>
            <a:r>
              <a:rPr lang="hr-HR" dirty="0" smtClean="0"/>
              <a:t> analiza (regresijske i diskriminativne analize)- upitnici za roditelje i dio upitnika za odgajateljice</a:t>
            </a:r>
          </a:p>
          <a:p>
            <a:endParaRPr lang="hr-HR" dirty="0"/>
          </a:p>
          <a:p>
            <a:r>
              <a:rPr lang="hr-HR" dirty="0" err="1" smtClean="0"/>
              <a:t>Kvalitativa</a:t>
            </a:r>
            <a:r>
              <a:rPr lang="hr-HR" dirty="0" smtClean="0"/>
              <a:t> analiza sadržaja – dio upitnika za odgajateljice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704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Longitudinalno praćenje generacije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Planira se dalje praćenje kroz mjerenje elemenata rizičnosti/zaštite i razvojnih ishoda do razdoblja prvog, petog i osmog razreda OŠ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8269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kvalitativnog istraživanja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 smtClean="0"/>
              <a:t>Opisati </a:t>
            </a:r>
            <a:r>
              <a:rPr lang="hr-HR" dirty="0"/>
              <a:t>doživljaj rizika i zaštitnih mehanizama za probleme u ponašanju kod djece </a:t>
            </a:r>
            <a:r>
              <a:rPr lang="hr-HR" dirty="0" smtClean="0"/>
              <a:t>iz </a:t>
            </a:r>
            <a:r>
              <a:rPr lang="hr-HR" dirty="0"/>
              <a:t>perspektive roditelja, odgajatelja i stručnih suradnika u gradu Rijeci. </a:t>
            </a: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Specifično</a:t>
            </a:r>
            <a:r>
              <a:rPr lang="hr-HR" dirty="0"/>
              <a:t>, ovaj opis treba dovesti u relaciju s taksativnim opisom postojećeg stanja službi. 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9864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Sudionici kvalitativnog istraživanja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Roditelji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djece za koju mjerodavne službe procjenjuju rizike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skupina detektirana 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kvantitativnim istraživanjem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putem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udruga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rodite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CZSS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Odgajatelji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u vrtićima s najmanje pet godine radnog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iskustva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Stručnjaci u stručnim službama vrtića (pedagozi, psiholozi i stručnjaci edukacijsko-rehabilitacijskog profila) i drugih ustanova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0680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Način </a:t>
            </a:r>
            <a:r>
              <a:rPr lang="hr-HR" dirty="0"/>
              <a:t>prikupljanja </a:t>
            </a:r>
            <a:r>
              <a:rPr lang="hr-HR" dirty="0" smtClean="0"/>
              <a:t>podataka kvalitativnog </a:t>
            </a:r>
            <a:r>
              <a:rPr lang="hr-HR" dirty="0"/>
              <a:t>istraživanja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rovođenje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polustrukturiranih intervjua s roditeljima.  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azgovori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u fokus grupama s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odgajateljima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Razgovori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 fokus grupama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 stručnjacima.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692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Teorijska </a:t>
            </a:r>
            <a:r>
              <a:rPr lang="hr-HR" dirty="0" err="1" smtClean="0"/>
              <a:t>racionala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Problemi u ponašanju (razine)</a:t>
            </a:r>
          </a:p>
          <a:p>
            <a:pPr marL="457200" indent="-457200">
              <a:buFont typeface="+mj-lt"/>
              <a:buAutoNum type="arabicPeriod"/>
            </a:pP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Rana </a:t>
            </a:r>
            <a:r>
              <a:rPr lang="hr-HR" dirty="0" smtClean="0"/>
              <a:t>intervencija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Stručna intervencija za djecu rane razvojne dobi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9822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Obrada podataka kvalitativnog istraživanja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tematska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analiza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sadržaja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za polustrukturirane intervjue i 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tematski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okvir za fokus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grupe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prema Ajduković i Urbanc, 2011; 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prema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Ricijaš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, Jeđud Borić, Lotar Rihtarić i Mirosavljević, 2014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3177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Dodatni </a:t>
            </a:r>
            <a:r>
              <a:rPr lang="hr-HR" dirty="0" smtClean="0"/>
              <a:t>aspekti kvalitativnog </a:t>
            </a:r>
            <a:r>
              <a:rPr lang="hr-HR" dirty="0"/>
              <a:t>istraživanja 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/>
              <a:t>Etički </a:t>
            </a:r>
            <a:r>
              <a:rPr lang="hr-HR" dirty="0" smtClean="0"/>
              <a:t>aspekti</a:t>
            </a:r>
          </a:p>
          <a:p>
            <a:r>
              <a:rPr lang="hr-HR" dirty="0" smtClean="0"/>
              <a:t>Vjerodostojnost i valjanost metodološke strukture </a:t>
            </a:r>
            <a:r>
              <a:rPr lang="hr-HR" dirty="0"/>
              <a:t>i rezultata</a:t>
            </a:r>
          </a:p>
          <a:p>
            <a:r>
              <a:rPr lang="hr-HR" dirty="0" smtClean="0"/>
              <a:t>Povezivanje </a:t>
            </a:r>
            <a:r>
              <a:rPr lang="hr-HR" dirty="0"/>
              <a:t>rezultata s rezultatima kvantitativnog </a:t>
            </a:r>
            <a:r>
              <a:rPr lang="hr-HR" dirty="0" smtClean="0"/>
              <a:t>istraživanja</a:t>
            </a:r>
          </a:p>
          <a:p>
            <a:r>
              <a:rPr lang="pl-PL" dirty="0"/>
              <a:t>Korisnost za sudionike i lokalnu </a:t>
            </a:r>
            <a:r>
              <a:rPr lang="pl-PL" dirty="0" smtClean="0"/>
              <a:t>zajednicu</a:t>
            </a:r>
            <a:endParaRPr lang="hr-HR" dirty="0"/>
          </a:p>
          <a:p>
            <a:pPr marL="6858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172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Prezentacija rezultata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Znanstveni radovi u časopisima</a:t>
            </a:r>
          </a:p>
          <a:p>
            <a:endParaRPr lang="hr-HR" dirty="0"/>
          </a:p>
          <a:p>
            <a:r>
              <a:rPr lang="hr-HR" dirty="0" smtClean="0"/>
              <a:t>Prezentacije stručnoj javnosti</a:t>
            </a:r>
          </a:p>
          <a:p>
            <a:r>
              <a:rPr lang="hr-HR" dirty="0" smtClean="0"/>
              <a:t>Radionice za odgajateljice i roditelje</a:t>
            </a:r>
          </a:p>
          <a:p>
            <a:r>
              <a:rPr lang="hr-HR" dirty="0" smtClean="0"/>
              <a:t>Informativni </a:t>
            </a:r>
            <a:r>
              <a:rPr lang="hr-HR" dirty="0" err="1" smtClean="0"/>
              <a:t>posteri</a:t>
            </a:r>
            <a:r>
              <a:rPr lang="hr-HR" dirty="0" smtClean="0"/>
              <a:t> u vrtićima</a:t>
            </a:r>
          </a:p>
          <a:p>
            <a:r>
              <a:rPr lang="hr-HR" dirty="0" smtClean="0"/>
              <a:t>Web stranica vrtića/grada i Sveučilišna stranica projekta</a:t>
            </a:r>
          </a:p>
          <a:p>
            <a:endParaRPr lang="hr-HR" dirty="0" smtClean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>
                <a:solidFill>
                  <a:srgbClr val="94C600"/>
                </a:solidFill>
              </a:rPr>
              <a:t>4.Hrvatski kongres s međunarodnim sudjelovanjem, 9.-11.10.2014., Supetar</a:t>
            </a:r>
            <a:endParaRPr lang="hr-HR">
              <a:solidFill>
                <a:srgbClr val="94C6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983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 algn="ctr">
              <a:buNone/>
            </a:pPr>
            <a:r>
              <a:rPr lang="hr-HR" dirty="0" err="1" smtClean="0"/>
              <a:t>natasav</a:t>
            </a:r>
            <a:r>
              <a:rPr lang="hr-HR" dirty="0" smtClean="0"/>
              <a:t>@</a:t>
            </a:r>
            <a:r>
              <a:rPr lang="hr-HR" dirty="0" err="1" smtClean="0"/>
              <a:t>ufri.hr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33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Problemi u ponašanju 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hr-HR" dirty="0" smtClean="0"/>
              <a:t>Pojam „problemi </a:t>
            </a:r>
            <a:r>
              <a:rPr lang="hr-HR" dirty="0"/>
              <a:t>u </a:t>
            </a:r>
            <a:r>
              <a:rPr lang="hr-HR" dirty="0" smtClean="0"/>
              <a:t>ponašanju” </a:t>
            </a:r>
            <a:r>
              <a:rPr lang="hr-HR" dirty="0"/>
              <a:t>je</a:t>
            </a:r>
          </a:p>
          <a:p>
            <a:pPr marL="68580" indent="0" algn="ctr">
              <a:buNone/>
            </a:pPr>
            <a:r>
              <a:rPr lang="hr-HR" dirty="0" smtClean="0"/>
              <a:t>krovni </a:t>
            </a:r>
            <a:r>
              <a:rPr lang="hr-HR" dirty="0"/>
              <a:t>pojam za kontinuum oblika ponašanja</a:t>
            </a:r>
          </a:p>
          <a:p>
            <a:pPr marL="68580" indent="0" algn="ctr">
              <a:buNone/>
            </a:pPr>
            <a:r>
              <a:rPr lang="hr-HR" dirty="0" smtClean="0"/>
              <a:t>od </a:t>
            </a:r>
            <a:r>
              <a:rPr lang="hr-HR" dirty="0"/>
              <a:t>jednostavnijih, manje težine i opasnosti/štetnosti za sebe ili druge, </a:t>
            </a:r>
            <a:r>
              <a:rPr lang="hr-HR" dirty="0" smtClean="0"/>
              <a:t>do </a:t>
            </a:r>
            <a:r>
              <a:rPr lang="hr-HR" dirty="0"/>
              <a:t>onih</a:t>
            </a:r>
          </a:p>
          <a:p>
            <a:pPr marL="68580" indent="0" algn="ctr">
              <a:buNone/>
            </a:pPr>
            <a:r>
              <a:rPr lang="hr-HR" dirty="0" smtClean="0"/>
              <a:t>definiranih </a:t>
            </a:r>
            <a:r>
              <a:rPr lang="hr-HR" dirty="0"/>
              <a:t>i/ili sankcioniranih propisima i često težih po posljedicama i potrebama za </a:t>
            </a:r>
            <a:r>
              <a:rPr lang="hr-HR" dirty="0" smtClean="0"/>
              <a:t>stručnom intervencijom.„</a:t>
            </a:r>
          </a:p>
          <a:p>
            <a:pPr marL="68580" indent="0" algn="ctr">
              <a:buNone/>
            </a:pPr>
            <a:endParaRPr lang="hr-HR" dirty="0" smtClean="0"/>
          </a:p>
          <a:p>
            <a:pPr marL="68580" indent="0">
              <a:buNone/>
            </a:pPr>
            <a:r>
              <a:rPr lang="hr-HR" sz="1600" dirty="0" smtClean="0"/>
              <a:t>Odsjek za poremećaje u ponašanju</a:t>
            </a:r>
            <a:r>
              <a:rPr lang="hr-HR" sz="1600" dirty="0"/>
              <a:t>, ERF (1967-2013)</a:t>
            </a:r>
          </a:p>
          <a:p>
            <a:pPr marL="68580" indent="0">
              <a:buNone/>
            </a:pPr>
            <a:endParaRPr lang="hr-HR" sz="1600" dirty="0"/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199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Problemi u ponašanju 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3627765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hr-HR" sz="1500" dirty="0"/>
              <a:t>„Problemi u ponašanju je</a:t>
            </a:r>
          </a:p>
          <a:p>
            <a:pPr marL="68580" indent="0" algn="ctr">
              <a:buNone/>
            </a:pPr>
            <a:r>
              <a:rPr lang="hr-HR" sz="1500" dirty="0" smtClean="0"/>
              <a:t>krovni </a:t>
            </a:r>
            <a:r>
              <a:rPr lang="hr-HR" sz="1500" dirty="0"/>
              <a:t>pojam za kontinuum oblika ponašanja</a:t>
            </a:r>
          </a:p>
          <a:p>
            <a:pPr marL="68580" indent="0" algn="ctr">
              <a:buNone/>
            </a:pPr>
            <a:r>
              <a:rPr lang="hr-HR" sz="1500" dirty="0" smtClean="0"/>
              <a:t>od </a:t>
            </a:r>
            <a:r>
              <a:rPr lang="hr-HR" sz="1500" dirty="0"/>
              <a:t>jednostavnijih, manje težine i opasnosti/štetnosti za sebe ili druge, </a:t>
            </a:r>
            <a:r>
              <a:rPr lang="hr-HR" sz="1500" dirty="0" smtClean="0"/>
              <a:t>do </a:t>
            </a:r>
            <a:r>
              <a:rPr lang="hr-HR" sz="1500" dirty="0"/>
              <a:t>onih</a:t>
            </a:r>
          </a:p>
          <a:p>
            <a:pPr marL="68580" indent="0" algn="ctr">
              <a:buNone/>
            </a:pPr>
            <a:r>
              <a:rPr lang="hr-HR" sz="1500" dirty="0" smtClean="0"/>
              <a:t>definiranih </a:t>
            </a:r>
            <a:r>
              <a:rPr lang="hr-HR" sz="1500" dirty="0"/>
              <a:t>i/ili sankcioniranih propisima i često težih po posljedicama i potrebama za stručnom intervencijom.„</a:t>
            </a:r>
            <a:endParaRPr lang="hr-HR" sz="1500" dirty="0" smtClean="0"/>
          </a:p>
          <a:p>
            <a:pPr marL="68580" indent="0" algn="ctr">
              <a:buNone/>
            </a:pPr>
            <a:endParaRPr lang="hr-HR" sz="1500" dirty="0" smtClean="0"/>
          </a:p>
          <a:p>
            <a:pPr marL="68580" indent="0" algn="ctr">
              <a:buNone/>
            </a:pPr>
            <a:r>
              <a:rPr lang="hr-HR" sz="2800" dirty="0" err="1" smtClean="0"/>
              <a:t>Rizici....</a:t>
            </a:r>
            <a:r>
              <a:rPr lang="hr-HR" sz="2800" dirty="0" smtClean="0"/>
              <a:t>.</a:t>
            </a:r>
          </a:p>
          <a:p>
            <a:pPr marL="68580" indent="0" algn="ctr">
              <a:buNone/>
            </a:pPr>
            <a:endParaRPr lang="hr-HR" sz="2800" dirty="0" smtClean="0"/>
          </a:p>
          <a:p>
            <a:pPr marL="68580" indent="0" algn="ctr">
              <a:buNone/>
            </a:pPr>
            <a:r>
              <a:rPr lang="hr-HR" sz="2800" dirty="0" smtClean="0"/>
              <a:t>teškoće u </a:t>
            </a:r>
            <a:r>
              <a:rPr lang="hr-HR" sz="2800" dirty="0" err="1" smtClean="0"/>
              <a:t>ponašanju..</a:t>
            </a:r>
            <a:r>
              <a:rPr lang="hr-HR" sz="2800" dirty="0" smtClean="0"/>
              <a:t>.</a:t>
            </a:r>
          </a:p>
          <a:p>
            <a:pPr marL="68580" indent="0" algn="ctr">
              <a:buNone/>
            </a:pPr>
            <a:endParaRPr lang="hr-HR" sz="2800" dirty="0" smtClean="0"/>
          </a:p>
          <a:p>
            <a:pPr marL="68580" indent="0" algn="ctr">
              <a:buNone/>
            </a:pPr>
            <a:r>
              <a:rPr lang="hr-HR" sz="2800" dirty="0" smtClean="0"/>
              <a:t>poremećaji u ponašanju</a:t>
            </a:r>
          </a:p>
          <a:p>
            <a:pPr marL="68580" indent="0">
              <a:buNone/>
            </a:pPr>
            <a:endParaRPr lang="hr-HR" sz="2800" dirty="0" smtClean="0"/>
          </a:p>
          <a:p>
            <a:pPr marL="68580" indent="0">
              <a:buNone/>
            </a:pPr>
            <a:endParaRPr lang="hr-HR" sz="1600" dirty="0"/>
          </a:p>
          <a:p>
            <a:pPr marL="68580" indent="0">
              <a:buNone/>
            </a:pPr>
            <a:endParaRPr lang="hr-HR" sz="1600" dirty="0" smtClean="0"/>
          </a:p>
          <a:p>
            <a:pPr marL="68580" indent="0">
              <a:buNone/>
            </a:pPr>
            <a:r>
              <a:rPr lang="hr-HR" sz="1600" dirty="0" smtClean="0"/>
              <a:t>Odsjek za poremećaje u ponašanju, ERF (1967-2013)</a:t>
            </a:r>
            <a:endParaRPr lang="hr-HR" sz="1600" dirty="0"/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 dirty="0"/>
          </a:p>
        </p:txBody>
      </p:sp>
      <p:sp>
        <p:nvSpPr>
          <p:cNvPr id="6" name="Strelica dolje 5"/>
          <p:cNvSpPr/>
          <p:nvPr/>
        </p:nvSpPr>
        <p:spPr>
          <a:xfrm>
            <a:off x="7380312" y="3284984"/>
            <a:ext cx="792088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117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Razine</a:t>
            </a:r>
            <a:br>
              <a:rPr lang="hr-HR" dirty="0" smtClean="0"/>
            </a:br>
            <a:r>
              <a:rPr lang="hr-HR" dirty="0" smtClean="0"/>
              <a:t> problema u ponašanju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.....mogu </a:t>
            </a:r>
            <a:r>
              <a:rPr lang="hr-HR" dirty="0"/>
              <a:t>biti prepoznati na različitim razinama, te se može reći da oni mogu biti </a:t>
            </a:r>
            <a:r>
              <a:rPr lang="hr-HR" dirty="0">
                <a:solidFill>
                  <a:srgbClr val="FF0000"/>
                </a:solidFill>
              </a:rPr>
              <a:t>minimalni, umjereni i visoki </a:t>
            </a:r>
            <a:r>
              <a:rPr lang="hr-HR" dirty="0"/>
              <a:t>(Bašić, Žižak i </a:t>
            </a:r>
            <a:r>
              <a:rPr lang="hr-HR" dirty="0" err="1"/>
              <a:t>Koller</a:t>
            </a:r>
            <a:r>
              <a:rPr lang="hr-HR" dirty="0"/>
              <a:t>-</a:t>
            </a:r>
            <a:r>
              <a:rPr lang="hr-HR" dirty="0" err="1"/>
              <a:t>Trbović</a:t>
            </a:r>
            <a:r>
              <a:rPr lang="hr-HR" dirty="0"/>
              <a:t>, 2004), a u skladu s time se definiraju i provode programi stručnih </a:t>
            </a:r>
            <a:r>
              <a:rPr lang="hr-HR" dirty="0" smtClean="0"/>
              <a:t>intervencija.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vi-VN" sz="1700" i="1" dirty="0"/>
              <a:t>Bašić, J., Žižak, A., Koller-Trbović, N. (2004). Prijedlog pristupa rizičnim ponašanjima i poremećajima u ponašanju djece i mladih, U: Bašić, J. </a:t>
            </a:r>
            <a:r>
              <a:rPr lang="hr-HR" sz="1700" i="1" dirty="0" smtClean="0"/>
              <a:t>Uzelac, S. i </a:t>
            </a:r>
            <a:r>
              <a:rPr lang="hr-HR" sz="1700" i="1" dirty="0" err="1" smtClean="0"/>
              <a:t>Koller</a:t>
            </a:r>
            <a:r>
              <a:rPr lang="hr-HR" sz="1700" i="1" dirty="0" smtClean="0"/>
              <a:t>-</a:t>
            </a:r>
            <a:r>
              <a:rPr lang="hr-HR" sz="1700" i="1" dirty="0" err="1" smtClean="0"/>
              <a:t>Trbović</a:t>
            </a:r>
            <a:r>
              <a:rPr lang="hr-HR" sz="1700" i="1" dirty="0" smtClean="0"/>
              <a:t>, N. </a:t>
            </a:r>
            <a:r>
              <a:rPr lang="vi-VN" sz="1700" i="1" dirty="0" smtClean="0"/>
              <a:t>(Ur</a:t>
            </a:r>
            <a:r>
              <a:rPr lang="vi-VN" sz="1700" i="1" dirty="0"/>
              <a:t>.), Poremećaji u ponašanju i rizična ponašanja: pristupi i pojmovna određenja(str. 147-156). Zagreb: Edukacijsko-rehabilitacijski fakultet Sveučilišta u Zagrebu. </a:t>
            </a:r>
            <a:endParaRPr lang="hr-HR" sz="1700" i="1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899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Stručne intervencije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Z</a:t>
            </a:r>
            <a:r>
              <a:rPr lang="hr-HR" dirty="0" smtClean="0"/>
              <a:t>a </a:t>
            </a:r>
            <a:r>
              <a:rPr lang="hr-HR" dirty="0"/>
              <a:t>osmišljavanje kvalitetnih,  adekvatnih i dokazano učinkovitih stručnih intervencija za djecu s problemima u ponašanju rane razvojne dobi neophodan je istovremeni rad s djetetom i </a:t>
            </a:r>
            <a:r>
              <a:rPr lang="hr-HR" dirty="0" smtClean="0"/>
              <a:t>obitelji.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vi-VN" sz="2100" i="1" dirty="0"/>
              <a:t>Pećnik, N., Ferić Šlehan, M. (2011). </a:t>
            </a:r>
            <a:r>
              <a:rPr lang="hr-HR" sz="2100" i="1" dirty="0" smtClean="0"/>
              <a:t>O</a:t>
            </a:r>
            <a:r>
              <a:rPr lang="vi-VN" sz="2100" i="1" dirty="0" smtClean="0"/>
              <a:t>dređenje </a:t>
            </a:r>
            <a:r>
              <a:rPr lang="vi-VN" sz="2100" i="1" dirty="0"/>
              <a:t>odgovornog roditeljstva, analiza mjera rane pomoći u suočavanju s čimbenicima rizika i prijedlozi novih preventivno-savjetodavnih oblika pomoći </a:t>
            </a:r>
            <a:r>
              <a:rPr lang="vi-VN" sz="2100" i="1" dirty="0" smtClean="0"/>
              <a:t>obiteljima </a:t>
            </a:r>
            <a:r>
              <a:rPr lang="vi-VN" sz="2100" i="1" dirty="0"/>
              <a:t>u riziku. Zagreb: Ministarstvo obitelji, branitelja i međugeneracijske solidarnosti.</a:t>
            </a:r>
            <a:endParaRPr lang="hr-HR" sz="2100" i="1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739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Rana  </a:t>
            </a:r>
            <a:r>
              <a:rPr lang="vi-VN" dirty="0"/>
              <a:t>intervencija 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/>
              <a:t>P</a:t>
            </a:r>
            <a:r>
              <a:rPr lang="vi-VN" dirty="0" smtClean="0"/>
              <a:t>roces </a:t>
            </a:r>
            <a:r>
              <a:rPr lang="vi-VN" dirty="0"/>
              <a:t>informiranja, savjetovanja, edukacije i podrške djeci u ranoj dobi (i njihovim roditeljima) kod koje je utvrđeno stanje mogućeg odstupanja u razvoju, s visokim rizikom za daljnji razvoj. Ovaj proces obuhvaća i djecu kod koje postoji faktor rizika za razvojno odstupanje koje bi kasnije moglo utjecati na njihov daljnji razvoj i buduće </a:t>
            </a:r>
            <a:r>
              <a:rPr lang="vi-VN" dirty="0" smtClean="0"/>
              <a:t>školovanje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1900" i="1" dirty="0" err="1"/>
              <a:t>Košiček</a:t>
            </a:r>
            <a:r>
              <a:rPr lang="hr-HR" sz="1900" i="1" dirty="0"/>
              <a:t>, T., </a:t>
            </a:r>
            <a:r>
              <a:rPr lang="hr-HR" sz="1900" i="1" dirty="0" err="1"/>
              <a:t>Kobetić</a:t>
            </a:r>
            <a:r>
              <a:rPr lang="hr-HR" sz="1900" i="1" dirty="0"/>
              <a:t>, D., Stančić, Z., </a:t>
            </a:r>
            <a:r>
              <a:rPr lang="hr-HR" sz="1900" i="1" dirty="0" err="1"/>
              <a:t>Joković</a:t>
            </a:r>
            <a:r>
              <a:rPr lang="hr-HR" sz="1900" i="1" dirty="0"/>
              <a:t> Oreb, I. (2009). Istraživanje nekih aspekata </a:t>
            </a:r>
            <a:r>
              <a:rPr lang="hr-HR" sz="1900" i="1" dirty="0" smtClean="0"/>
              <a:t>Rane </a:t>
            </a:r>
            <a:r>
              <a:rPr lang="hr-HR" sz="1900" i="1" dirty="0"/>
              <a:t>intervencije u djetinjstvu. Hrvatska revija za rehabilitacijska istraživanja, 45, (1), 1-14.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48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Svrha istraživanja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Dugoročna svrha je </a:t>
            </a:r>
            <a:r>
              <a:rPr lang="hr-HR" dirty="0" smtClean="0"/>
              <a:t>predložiti </a:t>
            </a:r>
            <a:r>
              <a:rPr lang="hr-HR" dirty="0"/>
              <a:t>model Ranih intervencija koji bi se mogao primjenjivati u gradu Rijeci kroz osnivanje Centra za rane intervencije. Ovaj Centar bi radio na osnovi </a:t>
            </a:r>
            <a:r>
              <a:rPr lang="hr-HR" dirty="0" err="1"/>
              <a:t>mutidisciplinarnosti</a:t>
            </a:r>
            <a:r>
              <a:rPr lang="hr-HR" dirty="0"/>
              <a:t>, utemeljene i recentne znanstvenosti te bi pružao stručne usluge procjene i tretmana djeci za koju se istraživanjem  utvrdi da su u riziku za razvoj problema u ponašanju.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487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Mix</a:t>
            </a:r>
            <a:r>
              <a:rPr lang="hr-HR" dirty="0" smtClean="0"/>
              <a:t>-</a:t>
            </a:r>
            <a:r>
              <a:rPr lang="hr-HR" dirty="0" err="1" smtClean="0"/>
              <a:t>method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Kvantitativno istraživanje</a:t>
            </a:r>
          </a:p>
          <a:p>
            <a:endParaRPr lang="hr-HR" dirty="0"/>
          </a:p>
          <a:p>
            <a:r>
              <a:rPr lang="hr-HR" dirty="0" smtClean="0"/>
              <a:t>Kvalitativno istraživanje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4.Hrvatski kongres s međunarodnim sudjelovanjem, 9.-11.10.2014., Supetar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2875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</TotalTime>
  <Words>1287</Words>
  <Application>Microsoft Office PowerPoint</Application>
  <PresentationFormat>Prikaz na zaslonu (4:3)</PresentationFormat>
  <Paragraphs>180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Austin</vt:lpstr>
      <vt:lpstr>Prikaz nacrta istraživanja "Razine rizika za probleme u ponašanju djece rane razvojne dobi i stručne intervencije„  Nataša Vlah Učiteljski fakultet u Rijeci</vt:lpstr>
      <vt:lpstr>Teorijska racionala</vt:lpstr>
      <vt:lpstr>Problemi u ponašanju ?</vt:lpstr>
      <vt:lpstr>Problemi u ponašanju ?</vt:lpstr>
      <vt:lpstr>Razine  problema u ponašanju ?</vt:lpstr>
      <vt:lpstr>Stručne intervencije ?</vt:lpstr>
      <vt:lpstr>Rana  intervencija ?</vt:lpstr>
      <vt:lpstr>Svrha istraživanja</vt:lpstr>
      <vt:lpstr>Mix-method</vt:lpstr>
      <vt:lpstr>Ciljevi kvantitativnog istraživanja</vt:lpstr>
      <vt:lpstr>Sudionici kvantitativnog istraživanja</vt:lpstr>
      <vt:lpstr>Varijable kvantitativnog istraživanja</vt:lpstr>
      <vt:lpstr>Varijable kvantitativnog istraživanja</vt:lpstr>
      <vt:lpstr>Prikupljanje podataka</vt:lpstr>
      <vt:lpstr>Obrada podataka</vt:lpstr>
      <vt:lpstr>Longitudinalno praćenje generacije</vt:lpstr>
      <vt:lpstr>Cilj kvalitativnog istraživanja</vt:lpstr>
      <vt:lpstr>Sudionici kvalitativnog istraživanja</vt:lpstr>
      <vt:lpstr>Način prikupljanja podataka kvalitativnog istraživanja</vt:lpstr>
      <vt:lpstr>Obrada podataka kvalitativnog istraživanja</vt:lpstr>
      <vt:lpstr>Dodatni aspekti kvalitativnog istraživanja  </vt:lpstr>
      <vt:lpstr>Prezentacija rezultata</vt:lpstr>
      <vt:lpstr>Hvala na pažnji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"Razine rizika za probleme u ponašanju djece rane razvojne dobi i stručne intervencije"</dc:title>
  <dc:creator>Nataša Vlah</dc:creator>
  <cp:lastModifiedBy>Natasa Vlah</cp:lastModifiedBy>
  <cp:revision>34</cp:revision>
  <dcterms:created xsi:type="dcterms:W3CDTF">2014-10-06T12:17:15Z</dcterms:created>
  <dcterms:modified xsi:type="dcterms:W3CDTF">2014-11-03T07:47:24Z</dcterms:modified>
</cp:coreProperties>
</file>