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68" r:id="rId2"/>
    <p:sldMasterId id="2147483804" r:id="rId3"/>
  </p:sldMasterIdLst>
  <p:notesMasterIdLst>
    <p:notesMasterId r:id="rId65"/>
  </p:notesMasterIdLst>
  <p:sldIdLst>
    <p:sldId id="256" r:id="rId4"/>
    <p:sldId id="257" r:id="rId5"/>
    <p:sldId id="258" r:id="rId6"/>
    <p:sldId id="301" r:id="rId7"/>
    <p:sldId id="302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7"/>
    <p:sldId id="267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9" r:id="rId37"/>
    <p:sldId id="287" r:id="rId38"/>
    <p:sldId id="288" r:id="rId39"/>
    <p:sldId id="290" r:id="rId40"/>
    <p:sldId id="291" r:id="rId41"/>
    <p:sldId id="293" r:id="rId42"/>
    <p:sldId id="294" r:id="rId43"/>
    <p:sldId id="295" r:id="rId44"/>
    <p:sldId id="296" r:id="rId45"/>
    <p:sldId id="299" r:id="rId46"/>
    <p:sldId id="300" r:id="rId47"/>
    <p:sldId id="298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8" r:id="rId63"/>
    <p:sldId id="317" r:id="rId6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r-HR" dirty="0" smtClean="0"/>
              <a:t>Prijavljeni, optuženi</a:t>
            </a:r>
            <a:r>
              <a:rPr lang="hr-HR" baseline="0" dirty="0" smtClean="0"/>
              <a:t> i osuđeni maloljetni počinitelji kaznenih za razdoblje </a:t>
            </a:r>
            <a:r>
              <a:rPr lang="hr-HR" baseline="0" dirty="0"/>
              <a:t>1990-2012</a:t>
            </a:r>
            <a:endParaRPr lang="hr-HR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List1!$G$7</c:f>
              <c:strCache>
                <c:ptCount val="1"/>
                <c:pt idx="0">
                  <c:v>Reported</c:v>
                </c:pt>
              </c:strCache>
            </c:strRef>
          </c:tx>
          <c:invertIfNegative val="0"/>
          <c:cat>
            <c:numRef>
              <c:f>List1!$F$8:$F$30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List1!$G$8:$G$30</c:f>
              <c:numCache>
                <c:formatCode>General</c:formatCode>
                <c:ptCount val="23"/>
                <c:pt idx="0">
                  <c:v>2689</c:v>
                </c:pt>
                <c:pt idx="1">
                  <c:v>2124</c:v>
                </c:pt>
                <c:pt idx="2">
                  <c:v>2509</c:v>
                </c:pt>
                <c:pt idx="3">
                  <c:v>3267</c:v>
                </c:pt>
                <c:pt idx="4">
                  <c:v>2961</c:v>
                </c:pt>
                <c:pt idx="5">
                  <c:v>2174</c:v>
                </c:pt>
                <c:pt idx="6">
                  <c:v>2274</c:v>
                </c:pt>
                <c:pt idx="7">
                  <c:v>2102</c:v>
                </c:pt>
                <c:pt idx="8">
                  <c:v>1896</c:v>
                </c:pt>
                <c:pt idx="9">
                  <c:v>2267</c:v>
                </c:pt>
                <c:pt idx="10">
                  <c:v>2375</c:v>
                </c:pt>
                <c:pt idx="11">
                  <c:v>2846</c:v>
                </c:pt>
                <c:pt idx="12">
                  <c:v>2822</c:v>
                </c:pt>
                <c:pt idx="13">
                  <c:v>2909</c:v>
                </c:pt>
                <c:pt idx="14">
                  <c:v>2731</c:v>
                </c:pt>
                <c:pt idx="15">
                  <c:v>2630</c:v>
                </c:pt>
                <c:pt idx="16">
                  <c:v>2830</c:v>
                </c:pt>
                <c:pt idx="17">
                  <c:v>3191</c:v>
                </c:pt>
                <c:pt idx="18">
                  <c:v>3419</c:v>
                </c:pt>
                <c:pt idx="19">
                  <c:v>3118</c:v>
                </c:pt>
                <c:pt idx="20">
                  <c:v>3270</c:v>
                </c:pt>
                <c:pt idx="21">
                  <c:v>3376</c:v>
                </c:pt>
                <c:pt idx="22">
                  <c:v>3113</c:v>
                </c:pt>
              </c:numCache>
            </c:numRef>
          </c:val>
        </c:ser>
        <c:ser>
          <c:idx val="1"/>
          <c:order val="1"/>
          <c:tx>
            <c:strRef>
              <c:f>List1!$H$7</c:f>
              <c:strCache>
                <c:ptCount val="1"/>
                <c:pt idx="0">
                  <c:v>Accused</c:v>
                </c:pt>
              </c:strCache>
            </c:strRef>
          </c:tx>
          <c:invertIfNegative val="0"/>
          <c:cat>
            <c:numRef>
              <c:f>List1!$F$8:$F$30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List1!$H$8:$H$30</c:f>
              <c:numCache>
                <c:formatCode>General</c:formatCode>
                <c:ptCount val="23"/>
                <c:pt idx="0">
                  <c:v>1629</c:v>
                </c:pt>
                <c:pt idx="1">
                  <c:v>1337</c:v>
                </c:pt>
                <c:pt idx="2">
                  <c:v>1240</c:v>
                </c:pt>
                <c:pt idx="3">
                  <c:v>1990</c:v>
                </c:pt>
                <c:pt idx="4">
                  <c:v>1898</c:v>
                </c:pt>
                <c:pt idx="5">
                  <c:v>1542</c:v>
                </c:pt>
                <c:pt idx="6">
                  <c:v>1303</c:v>
                </c:pt>
                <c:pt idx="7">
                  <c:v>1076</c:v>
                </c:pt>
                <c:pt idx="8">
                  <c:v>922</c:v>
                </c:pt>
                <c:pt idx="9">
                  <c:v>1026</c:v>
                </c:pt>
                <c:pt idx="10">
                  <c:v>1108</c:v>
                </c:pt>
                <c:pt idx="11">
                  <c:v>1133</c:v>
                </c:pt>
                <c:pt idx="12">
                  <c:v>1277</c:v>
                </c:pt>
                <c:pt idx="13">
                  <c:v>1160</c:v>
                </c:pt>
                <c:pt idx="14">
                  <c:v>1306</c:v>
                </c:pt>
                <c:pt idx="15">
                  <c:v>1096</c:v>
                </c:pt>
                <c:pt idx="16">
                  <c:v>1212</c:v>
                </c:pt>
                <c:pt idx="17">
                  <c:v>1250</c:v>
                </c:pt>
                <c:pt idx="18">
                  <c:v>1296</c:v>
                </c:pt>
                <c:pt idx="19">
                  <c:v>1238</c:v>
                </c:pt>
                <c:pt idx="20">
                  <c:v>1269</c:v>
                </c:pt>
                <c:pt idx="21">
                  <c:v>1084</c:v>
                </c:pt>
                <c:pt idx="22">
                  <c:v>778</c:v>
                </c:pt>
              </c:numCache>
            </c:numRef>
          </c:val>
        </c:ser>
        <c:ser>
          <c:idx val="2"/>
          <c:order val="2"/>
          <c:tx>
            <c:strRef>
              <c:f>List1!$I$7</c:f>
              <c:strCache>
                <c:ptCount val="1"/>
                <c:pt idx="0">
                  <c:v>Convicted</c:v>
                </c:pt>
              </c:strCache>
            </c:strRef>
          </c:tx>
          <c:invertIfNegative val="0"/>
          <c:cat>
            <c:numRef>
              <c:f>List1!$F$8:$F$30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List1!$I$8:$I$30</c:f>
              <c:numCache>
                <c:formatCode>General</c:formatCode>
                <c:ptCount val="23"/>
                <c:pt idx="0">
                  <c:v>1089</c:v>
                </c:pt>
                <c:pt idx="1">
                  <c:v>887</c:v>
                </c:pt>
                <c:pt idx="2">
                  <c:v>749</c:v>
                </c:pt>
                <c:pt idx="3">
                  <c:v>1188</c:v>
                </c:pt>
                <c:pt idx="4">
                  <c:v>1098</c:v>
                </c:pt>
                <c:pt idx="5">
                  <c:v>866</c:v>
                </c:pt>
                <c:pt idx="6">
                  <c:v>732</c:v>
                </c:pt>
                <c:pt idx="7">
                  <c:v>653</c:v>
                </c:pt>
                <c:pt idx="8">
                  <c:v>884</c:v>
                </c:pt>
                <c:pt idx="9">
                  <c:v>994</c:v>
                </c:pt>
                <c:pt idx="10">
                  <c:v>875</c:v>
                </c:pt>
                <c:pt idx="11">
                  <c:v>963</c:v>
                </c:pt>
                <c:pt idx="12">
                  <c:v>994</c:v>
                </c:pt>
                <c:pt idx="13">
                  <c:v>875</c:v>
                </c:pt>
                <c:pt idx="14">
                  <c:v>963</c:v>
                </c:pt>
                <c:pt idx="15">
                  <c:v>855</c:v>
                </c:pt>
                <c:pt idx="16">
                  <c:v>974</c:v>
                </c:pt>
                <c:pt idx="17">
                  <c:v>968</c:v>
                </c:pt>
                <c:pt idx="18">
                  <c:v>958</c:v>
                </c:pt>
                <c:pt idx="19">
                  <c:v>987</c:v>
                </c:pt>
                <c:pt idx="20">
                  <c:v>925</c:v>
                </c:pt>
                <c:pt idx="21">
                  <c:v>814</c:v>
                </c:pt>
                <c:pt idx="22">
                  <c:v>626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29824"/>
        <c:axId val="34999680"/>
      </c:barChart>
      <c:catAx>
        <c:axId val="34829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r-HR" dirty="0" err="1" smtClean="0"/>
                  <a:t>Year</a:t>
                </a:r>
                <a:endParaRPr lang="hr-HR" dirty="0"/>
              </a:p>
            </c:rich>
          </c:tx>
          <c:layout>
            <c:manualLayout>
              <c:xMode val="edge"/>
              <c:yMode val="edge"/>
              <c:x val="0.46230844582119557"/>
              <c:y val="0.9264678036475332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34999680"/>
        <c:crosses val="autoZero"/>
        <c:auto val="1"/>
        <c:lblAlgn val="ctr"/>
        <c:lblOffset val="100"/>
        <c:noMultiLvlLbl val="0"/>
      </c:catAx>
      <c:valAx>
        <c:axId val="349996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hr-HR" dirty="0" smtClean="0"/>
                  <a:t>Total</a:t>
                </a:r>
                <a:r>
                  <a:rPr lang="hr-HR" baseline="0" dirty="0" smtClean="0"/>
                  <a:t> </a:t>
                </a:r>
                <a:r>
                  <a:rPr lang="hr-HR" baseline="0" dirty="0" err="1" smtClean="0"/>
                  <a:t>numbers</a:t>
                </a:r>
                <a:endParaRPr lang="hr-HR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829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204704440450978"/>
          <c:y val="0.31598553330439999"/>
          <c:w val="9.5385802469135819E-2"/>
          <c:h val="0.32716661625382265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98E103-78B6-49FF-96A8-538B149ED261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C66D6619-BDFE-42D8-B75F-F3AC90E6264C}">
      <dgm:prSet phldrT="[Text]"/>
      <dgm:spPr/>
      <dgm:t>
        <a:bodyPr/>
        <a:lstStyle/>
        <a:p>
          <a:r>
            <a:rPr lang="hr-HR" dirty="0" smtClean="0"/>
            <a:t>LT = „skrivena” osobina koja je prisutna od rođenja ili je stečena tijekom razvoja</a:t>
          </a:r>
          <a:endParaRPr lang="hr-HR" dirty="0"/>
        </a:p>
      </dgm:t>
    </dgm:pt>
    <dgm:pt modelId="{BF4D5C6A-7F29-4917-B29B-1A92DFCD40F4}" type="parTrans" cxnId="{BCB4312B-8ED4-4588-A722-BD54D6235D70}">
      <dgm:prSet/>
      <dgm:spPr/>
      <dgm:t>
        <a:bodyPr/>
        <a:lstStyle/>
        <a:p>
          <a:endParaRPr lang="hr-HR"/>
        </a:p>
      </dgm:t>
    </dgm:pt>
    <dgm:pt modelId="{42719E07-369E-4EAA-A213-0B3392EBE098}" type="sibTrans" cxnId="{BCB4312B-8ED4-4588-A722-BD54D6235D70}">
      <dgm:prSet/>
      <dgm:spPr/>
      <dgm:t>
        <a:bodyPr/>
        <a:lstStyle/>
        <a:p>
          <a:endParaRPr lang="hr-HR"/>
        </a:p>
      </dgm:t>
    </dgm:pt>
    <dgm:pt modelId="{020018B8-0256-496D-B8EF-345598A5B4D2}">
      <dgm:prSet phldrT="[Text]"/>
      <dgm:spPr/>
      <dgm:t>
        <a:bodyPr/>
        <a:lstStyle/>
        <a:p>
          <a:r>
            <a:rPr lang="hr-HR" dirty="0" smtClean="0"/>
            <a:t>DLC = više različitih čimbenika koji istodobno djeluju</a:t>
          </a:r>
          <a:endParaRPr lang="hr-HR" dirty="0"/>
        </a:p>
      </dgm:t>
    </dgm:pt>
    <dgm:pt modelId="{285D777E-5E4B-40A6-A806-28629D8FE371}" type="parTrans" cxnId="{670F3145-9E29-43F0-9578-F9775FF08EEB}">
      <dgm:prSet/>
      <dgm:spPr/>
      <dgm:t>
        <a:bodyPr/>
        <a:lstStyle/>
        <a:p>
          <a:endParaRPr lang="hr-HR"/>
        </a:p>
      </dgm:t>
    </dgm:pt>
    <dgm:pt modelId="{35AFAD0C-CFDF-4F4D-A65D-63CF27F40DEE}" type="sibTrans" cxnId="{670F3145-9E29-43F0-9578-F9775FF08EEB}">
      <dgm:prSet/>
      <dgm:spPr/>
      <dgm:t>
        <a:bodyPr/>
        <a:lstStyle/>
        <a:p>
          <a:endParaRPr lang="hr-HR"/>
        </a:p>
      </dgm:t>
    </dgm:pt>
    <dgm:pt modelId="{694E0867-654B-4259-BB2B-219A599B2CE6}" type="pres">
      <dgm:prSet presAssocID="{6198E103-78B6-49FF-96A8-538B149ED26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BC19EB1-9E21-4F54-AF41-8E9BBCEC1001}" type="pres">
      <dgm:prSet presAssocID="{C66D6619-BDFE-42D8-B75F-F3AC90E6264C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6E9A186-D26A-4B4C-A0BF-7ED5972F5F21}" type="pres">
      <dgm:prSet presAssocID="{020018B8-0256-496D-B8EF-345598A5B4D2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FF600D8-2C5D-44AE-9004-C97137BC0E2C}" type="presOf" srcId="{020018B8-0256-496D-B8EF-345598A5B4D2}" destId="{36E9A186-D26A-4B4C-A0BF-7ED5972F5F21}" srcOrd="0" destOrd="0" presId="urn:microsoft.com/office/officeart/2005/8/layout/arrow1"/>
    <dgm:cxn modelId="{7CB39CE9-C841-4682-9BD1-DFFFB445D595}" type="presOf" srcId="{C66D6619-BDFE-42D8-B75F-F3AC90E6264C}" destId="{1BC19EB1-9E21-4F54-AF41-8E9BBCEC1001}" srcOrd="0" destOrd="0" presId="urn:microsoft.com/office/officeart/2005/8/layout/arrow1"/>
    <dgm:cxn modelId="{8ED334C4-24BA-4FF9-91A9-2694614AA493}" type="presOf" srcId="{6198E103-78B6-49FF-96A8-538B149ED261}" destId="{694E0867-654B-4259-BB2B-219A599B2CE6}" srcOrd="0" destOrd="0" presId="urn:microsoft.com/office/officeart/2005/8/layout/arrow1"/>
    <dgm:cxn modelId="{BCB4312B-8ED4-4588-A722-BD54D6235D70}" srcId="{6198E103-78B6-49FF-96A8-538B149ED261}" destId="{C66D6619-BDFE-42D8-B75F-F3AC90E6264C}" srcOrd="0" destOrd="0" parTransId="{BF4D5C6A-7F29-4917-B29B-1A92DFCD40F4}" sibTransId="{42719E07-369E-4EAA-A213-0B3392EBE098}"/>
    <dgm:cxn modelId="{670F3145-9E29-43F0-9578-F9775FF08EEB}" srcId="{6198E103-78B6-49FF-96A8-538B149ED261}" destId="{020018B8-0256-496D-B8EF-345598A5B4D2}" srcOrd="1" destOrd="0" parTransId="{285D777E-5E4B-40A6-A806-28629D8FE371}" sibTransId="{35AFAD0C-CFDF-4F4D-A65D-63CF27F40DEE}"/>
    <dgm:cxn modelId="{851DDA87-16B1-483D-851C-70F2A3D4E1B9}" type="presParOf" srcId="{694E0867-654B-4259-BB2B-219A599B2CE6}" destId="{1BC19EB1-9E21-4F54-AF41-8E9BBCEC1001}" srcOrd="0" destOrd="0" presId="urn:microsoft.com/office/officeart/2005/8/layout/arrow1"/>
    <dgm:cxn modelId="{C76F8A45-5246-4C33-A42A-CB63708D81AE}" type="presParOf" srcId="{694E0867-654B-4259-BB2B-219A599B2CE6}" destId="{36E9A186-D26A-4B4C-A0BF-7ED5972F5F21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7AB3D3-A9BA-4393-9709-F4523C66A5D8}" type="doc">
      <dgm:prSet loTypeId="urn:microsoft.com/office/officeart/2005/8/layout/rings+Icon#1" loCatId="relationship" qsTypeId="urn:microsoft.com/office/officeart/2005/8/quickstyle/3d2" qsCatId="3D" csTypeId="urn:microsoft.com/office/officeart/2005/8/colors/accent1_2" csCatId="accent1" phldr="1"/>
      <dgm:spPr/>
    </dgm:pt>
    <dgm:pt modelId="{6D9A5364-BB55-4922-8CD5-F75FB459A772}">
      <dgm:prSet phldrT="[Text]" custT="1"/>
      <dgm:spPr/>
      <dgm:t>
        <a:bodyPr/>
        <a:lstStyle/>
        <a:p>
          <a:pPr algn="ctr"/>
          <a:r>
            <a:rPr lang="hr-HR" sz="1200" b="1" dirty="0">
              <a:latin typeface="Times New Roman" pitchFamily="18" charset="0"/>
              <a:cs typeface="Times New Roman" pitchFamily="18" charset="0"/>
            </a:rPr>
            <a:t>Kriminalne karijere</a:t>
          </a:r>
        </a:p>
      </dgm:t>
    </dgm:pt>
    <dgm:pt modelId="{BC61CA1D-1B62-4F49-A8BE-648EBEE94C79}" type="parTrans" cxnId="{86D5B840-180C-4C99-82B2-FFD77D6FD366}">
      <dgm:prSet/>
      <dgm:spPr/>
      <dgm:t>
        <a:bodyPr/>
        <a:lstStyle/>
        <a:p>
          <a:endParaRPr lang="hr-HR"/>
        </a:p>
      </dgm:t>
    </dgm:pt>
    <dgm:pt modelId="{03F1D095-E5FC-4A0B-AD8F-74849D8494C5}" type="sibTrans" cxnId="{86D5B840-180C-4C99-82B2-FFD77D6FD366}">
      <dgm:prSet/>
      <dgm:spPr/>
      <dgm:t>
        <a:bodyPr/>
        <a:lstStyle/>
        <a:p>
          <a:endParaRPr lang="hr-HR"/>
        </a:p>
      </dgm:t>
    </dgm:pt>
    <dgm:pt modelId="{EEE73CB9-AA6F-40BB-8931-C323882275CD}">
      <dgm:prSet phldrT="[Text]" custT="1"/>
      <dgm:spPr/>
      <dgm:t>
        <a:bodyPr/>
        <a:lstStyle/>
        <a:p>
          <a:pPr algn="ctr"/>
          <a:r>
            <a:rPr lang="hr-HR" sz="1400" b="1" dirty="0">
              <a:latin typeface="Times New Roman" pitchFamily="18" charset="0"/>
              <a:cs typeface="Times New Roman" pitchFamily="18" charset="0"/>
            </a:rPr>
            <a:t>DLC teorije</a:t>
          </a:r>
        </a:p>
      </dgm:t>
    </dgm:pt>
    <dgm:pt modelId="{99554348-B68B-4374-9A66-16A5853DBB92}" type="parTrans" cxnId="{05AAD6D5-E8B5-4FE8-9CC4-B80EEB6E7E25}">
      <dgm:prSet/>
      <dgm:spPr/>
      <dgm:t>
        <a:bodyPr/>
        <a:lstStyle/>
        <a:p>
          <a:endParaRPr lang="hr-HR"/>
        </a:p>
      </dgm:t>
    </dgm:pt>
    <dgm:pt modelId="{76D5331D-B376-4F79-9DA2-125F89F82574}" type="sibTrans" cxnId="{05AAD6D5-E8B5-4FE8-9CC4-B80EEB6E7E25}">
      <dgm:prSet/>
      <dgm:spPr/>
      <dgm:t>
        <a:bodyPr/>
        <a:lstStyle/>
        <a:p>
          <a:endParaRPr lang="hr-HR"/>
        </a:p>
      </dgm:t>
    </dgm:pt>
    <dgm:pt modelId="{7024F628-9F1B-4D35-9117-D39B040DE159}">
      <dgm:prSet phldrT="[Text]" custT="1"/>
      <dgm:spPr/>
      <dgm:t>
        <a:bodyPr/>
        <a:lstStyle/>
        <a:p>
          <a:pPr algn="ctr"/>
          <a:r>
            <a:rPr lang="hr-HR" sz="1600" b="1" dirty="0">
              <a:latin typeface="Times New Roman" pitchFamily="18" charset="0"/>
              <a:cs typeface="Times New Roman" pitchFamily="18" charset="0"/>
            </a:rPr>
            <a:t>LT teorije </a:t>
          </a:r>
        </a:p>
      </dgm:t>
    </dgm:pt>
    <dgm:pt modelId="{D7CAE93A-BA79-475B-AD39-A209EF280439}" type="parTrans" cxnId="{A77CBC36-5075-4F5E-97E4-1B32D02E3F56}">
      <dgm:prSet/>
      <dgm:spPr/>
      <dgm:t>
        <a:bodyPr/>
        <a:lstStyle/>
        <a:p>
          <a:endParaRPr lang="hr-HR"/>
        </a:p>
      </dgm:t>
    </dgm:pt>
    <dgm:pt modelId="{1237B081-EB9F-4E38-997C-362B921FD961}" type="sibTrans" cxnId="{A77CBC36-5075-4F5E-97E4-1B32D02E3F56}">
      <dgm:prSet/>
      <dgm:spPr/>
      <dgm:t>
        <a:bodyPr/>
        <a:lstStyle/>
        <a:p>
          <a:endParaRPr lang="hr-HR"/>
        </a:p>
      </dgm:t>
    </dgm:pt>
    <dgm:pt modelId="{DAF9996D-7AAC-4455-8F25-2DEEA43AF7E5}">
      <dgm:prSet phldrT="[Text]" custT="1"/>
      <dgm:spPr/>
      <dgm:t>
        <a:bodyPr/>
        <a:lstStyle/>
        <a:p>
          <a:pPr algn="ctr"/>
          <a:r>
            <a:rPr lang="hr-HR" sz="1600" dirty="0">
              <a:latin typeface="Times New Roman" pitchFamily="18" charset="0"/>
              <a:cs typeface="Times New Roman" pitchFamily="18" charset="0"/>
            </a:rPr>
            <a:t>statičnost</a:t>
          </a:r>
        </a:p>
      </dgm:t>
    </dgm:pt>
    <dgm:pt modelId="{FD19F295-2A70-4ADF-A818-A7A23DC04AA8}" type="parTrans" cxnId="{7723F007-0F00-49E0-9555-9AA46C5E41C0}">
      <dgm:prSet/>
      <dgm:spPr/>
      <dgm:t>
        <a:bodyPr/>
        <a:lstStyle/>
        <a:p>
          <a:endParaRPr lang="hr-HR"/>
        </a:p>
      </dgm:t>
    </dgm:pt>
    <dgm:pt modelId="{128E2305-3C3E-4C65-BCF3-740774939BB0}" type="sibTrans" cxnId="{7723F007-0F00-49E0-9555-9AA46C5E41C0}">
      <dgm:prSet/>
      <dgm:spPr/>
      <dgm:t>
        <a:bodyPr/>
        <a:lstStyle/>
        <a:p>
          <a:endParaRPr lang="hr-HR"/>
        </a:p>
      </dgm:t>
    </dgm:pt>
    <dgm:pt modelId="{63DB1FAF-6E34-4A33-84DD-BB6E382FAF47}">
      <dgm:prSet phldrT="[Text]" custT="1"/>
      <dgm:spPr/>
      <dgm:t>
        <a:bodyPr/>
        <a:lstStyle/>
        <a:p>
          <a:pPr algn="ctr"/>
          <a:r>
            <a:rPr lang="hr-HR" sz="1600">
              <a:latin typeface="Times New Roman" pitchFamily="18" charset="0"/>
              <a:cs typeface="Times New Roman" pitchFamily="18" charset="0"/>
            </a:rPr>
            <a:t>Impulzivnost</a:t>
          </a:r>
        </a:p>
      </dgm:t>
    </dgm:pt>
    <dgm:pt modelId="{FA626C96-1A69-4FC4-857E-005563B3A60B}" type="parTrans" cxnId="{BAB286C4-306A-4726-9C0F-495B5C543480}">
      <dgm:prSet/>
      <dgm:spPr/>
      <dgm:t>
        <a:bodyPr/>
        <a:lstStyle/>
        <a:p>
          <a:endParaRPr lang="hr-HR"/>
        </a:p>
      </dgm:t>
    </dgm:pt>
    <dgm:pt modelId="{DD82A2E8-1FE1-4B7B-AFAD-DEBBABCB4A57}" type="sibTrans" cxnId="{BAB286C4-306A-4726-9C0F-495B5C543480}">
      <dgm:prSet/>
      <dgm:spPr/>
      <dgm:t>
        <a:bodyPr/>
        <a:lstStyle/>
        <a:p>
          <a:endParaRPr lang="hr-HR"/>
        </a:p>
      </dgm:t>
    </dgm:pt>
    <dgm:pt modelId="{40E691EE-0662-4202-B869-29F6221D4068}">
      <dgm:prSet phldrT="[Text]" custT="1"/>
      <dgm:spPr/>
      <dgm:t>
        <a:bodyPr/>
        <a:lstStyle/>
        <a:p>
          <a:pPr algn="ctr"/>
          <a:r>
            <a:rPr lang="hr-HR" sz="1600" dirty="0">
              <a:latin typeface="Times New Roman" pitchFamily="18" charset="0"/>
              <a:cs typeface="Times New Roman" pitchFamily="18" charset="0"/>
            </a:rPr>
            <a:t>Genetske </a:t>
          </a:r>
          <a:r>
            <a:rPr lang="hr-HR" sz="1600" dirty="0" err="1">
              <a:latin typeface="Times New Roman" pitchFamily="18" charset="0"/>
              <a:cs typeface="Times New Roman" pitchFamily="18" charset="0"/>
            </a:rPr>
            <a:t>abnormalije</a:t>
          </a:r>
          <a:endParaRPr lang="hr-HR" sz="1600" dirty="0">
            <a:latin typeface="Times New Roman" pitchFamily="18" charset="0"/>
            <a:cs typeface="Times New Roman" pitchFamily="18" charset="0"/>
          </a:endParaRPr>
        </a:p>
      </dgm:t>
    </dgm:pt>
    <dgm:pt modelId="{4A1645A3-5B49-4343-AF3E-AAAD1F6B6DB3}" type="parTrans" cxnId="{38CB711F-FF58-4DC0-87BF-6750ACA25C40}">
      <dgm:prSet/>
      <dgm:spPr/>
      <dgm:t>
        <a:bodyPr/>
        <a:lstStyle/>
        <a:p>
          <a:endParaRPr lang="hr-HR"/>
        </a:p>
      </dgm:t>
    </dgm:pt>
    <dgm:pt modelId="{AC36BEFA-4125-4C1B-ABFA-4E1D32A2A1C4}" type="sibTrans" cxnId="{38CB711F-FF58-4DC0-87BF-6750ACA25C40}">
      <dgm:prSet/>
      <dgm:spPr/>
      <dgm:t>
        <a:bodyPr/>
        <a:lstStyle/>
        <a:p>
          <a:endParaRPr lang="hr-HR"/>
        </a:p>
      </dgm:t>
    </dgm:pt>
    <dgm:pt modelId="{047AA26C-BA0F-40B6-969E-F0894DD1E31F}">
      <dgm:prSet phldrT="[Text]" custT="1"/>
      <dgm:spPr/>
      <dgm:t>
        <a:bodyPr/>
        <a:lstStyle/>
        <a:p>
          <a:pPr algn="ctr"/>
          <a:r>
            <a:rPr lang="hr-HR" sz="1600" dirty="0">
              <a:latin typeface="Times New Roman" pitchFamily="18" charset="0"/>
              <a:cs typeface="Times New Roman" pitchFamily="18" charset="0"/>
            </a:rPr>
            <a:t>Socioekonomske karakteristike</a:t>
          </a:r>
        </a:p>
      </dgm:t>
    </dgm:pt>
    <dgm:pt modelId="{B2AA91C8-8B2A-4D7B-A1AF-63C7989F43D4}" type="parTrans" cxnId="{7B96BEEE-151C-4390-930A-404F9D535ACC}">
      <dgm:prSet/>
      <dgm:spPr/>
      <dgm:t>
        <a:bodyPr/>
        <a:lstStyle/>
        <a:p>
          <a:endParaRPr lang="hr-HR"/>
        </a:p>
      </dgm:t>
    </dgm:pt>
    <dgm:pt modelId="{17B29B99-7B96-4B56-A411-4A1D41D2C8C1}" type="sibTrans" cxnId="{7B96BEEE-151C-4390-930A-404F9D535ACC}">
      <dgm:prSet/>
      <dgm:spPr/>
      <dgm:t>
        <a:bodyPr/>
        <a:lstStyle/>
        <a:p>
          <a:endParaRPr lang="hr-HR"/>
        </a:p>
      </dgm:t>
    </dgm:pt>
    <dgm:pt modelId="{4EBF7A6D-9735-4FF8-A810-DE5EA2B01722}">
      <dgm:prSet phldrT="[Text]" custT="1"/>
      <dgm:spPr/>
      <dgm:t>
        <a:bodyPr/>
        <a:lstStyle/>
        <a:p>
          <a:pPr algn="ctr"/>
          <a:r>
            <a:rPr lang="hr-HR" sz="1400" dirty="0">
              <a:latin typeface="Times New Roman" pitchFamily="18" charset="0"/>
              <a:cs typeface="Times New Roman" pitchFamily="18" charset="0"/>
            </a:rPr>
            <a:t>dinamičnost</a:t>
          </a:r>
        </a:p>
      </dgm:t>
    </dgm:pt>
    <dgm:pt modelId="{46D71D34-EDF2-44BF-B6B2-407F3F5FDB23}" type="parTrans" cxnId="{BDFC8111-DDEB-4B0F-800A-674B1AB3F8A9}">
      <dgm:prSet/>
      <dgm:spPr/>
      <dgm:t>
        <a:bodyPr/>
        <a:lstStyle/>
        <a:p>
          <a:endParaRPr lang="hr-HR"/>
        </a:p>
      </dgm:t>
    </dgm:pt>
    <dgm:pt modelId="{13AA1551-9BED-411B-A070-58D6FA490BB8}" type="sibTrans" cxnId="{BDFC8111-DDEB-4B0F-800A-674B1AB3F8A9}">
      <dgm:prSet/>
      <dgm:spPr/>
      <dgm:t>
        <a:bodyPr/>
        <a:lstStyle/>
        <a:p>
          <a:endParaRPr lang="hr-HR"/>
        </a:p>
      </dgm:t>
    </dgm:pt>
    <dgm:pt modelId="{40F8CD75-B861-4B5D-8CA9-BF0F0E189BB9}">
      <dgm:prSet phldrT="[Text]" custT="1"/>
      <dgm:spPr/>
      <dgm:t>
        <a:bodyPr/>
        <a:lstStyle/>
        <a:p>
          <a:pPr algn="ctr"/>
          <a:r>
            <a:rPr lang="hr-HR" sz="1600" dirty="0">
              <a:latin typeface="Times New Roman" pitchFamily="18" charset="0"/>
              <a:cs typeface="Times New Roman" pitchFamily="18" charset="0"/>
            </a:rPr>
            <a:t>"skrivene osobine"</a:t>
          </a:r>
        </a:p>
      </dgm:t>
    </dgm:pt>
    <dgm:pt modelId="{C95A5852-0C48-4628-8438-7C4BFA9E23AF}" type="parTrans" cxnId="{EB4FA2E8-28F8-4CCC-8DEB-C7329568DC2A}">
      <dgm:prSet/>
      <dgm:spPr/>
      <dgm:t>
        <a:bodyPr/>
        <a:lstStyle/>
        <a:p>
          <a:endParaRPr lang="hr-HR"/>
        </a:p>
      </dgm:t>
    </dgm:pt>
    <dgm:pt modelId="{5EF9A6DF-F6F7-4165-9DCD-7DAA0C39E3C5}" type="sibTrans" cxnId="{EB4FA2E8-28F8-4CCC-8DEB-C7329568DC2A}">
      <dgm:prSet/>
      <dgm:spPr/>
      <dgm:t>
        <a:bodyPr/>
        <a:lstStyle/>
        <a:p>
          <a:endParaRPr lang="hr-HR"/>
        </a:p>
      </dgm:t>
    </dgm:pt>
    <dgm:pt modelId="{F948022D-4BE6-455B-AC20-708B9811E6B8}">
      <dgm:prSet phldrT="[Text]" custT="1"/>
      <dgm:spPr/>
      <dgm:t>
        <a:bodyPr/>
        <a:lstStyle/>
        <a:p>
          <a:pPr algn="ctr"/>
          <a:r>
            <a:rPr lang="hr-HR" sz="1400" dirty="0">
              <a:latin typeface="Times New Roman" pitchFamily="18" charset="0"/>
              <a:cs typeface="Times New Roman" pitchFamily="18" charset="0"/>
            </a:rPr>
            <a:t>sklonost činjenju KD se mijenja s vremenom</a:t>
          </a:r>
        </a:p>
      </dgm:t>
    </dgm:pt>
    <dgm:pt modelId="{96535760-2C62-4315-850E-9DE0192C5476}" type="parTrans" cxnId="{D5357811-E8E9-498F-85B2-85972A5DDC65}">
      <dgm:prSet/>
      <dgm:spPr/>
      <dgm:t>
        <a:bodyPr/>
        <a:lstStyle/>
        <a:p>
          <a:endParaRPr lang="hr-HR"/>
        </a:p>
      </dgm:t>
    </dgm:pt>
    <dgm:pt modelId="{866B5AAA-7AC9-4199-88E2-54F3A4653BED}" type="sibTrans" cxnId="{D5357811-E8E9-498F-85B2-85972A5DDC65}">
      <dgm:prSet/>
      <dgm:spPr/>
      <dgm:t>
        <a:bodyPr/>
        <a:lstStyle/>
        <a:p>
          <a:endParaRPr lang="hr-HR"/>
        </a:p>
      </dgm:t>
    </dgm:pt>
    <dgm:pt modelId="{53B321D4-5B3D-456C-83DC-2CAC799666B3}">
      <dgm:prSet phldrT="[Text]" custT="1"/>
      <dgm:spPr/>
      <dgm:t>
        <a:bodyPr/>
        <a:lstStyle/>
        <a:p>
          <a:pPr algn="ctr"/>
          <a:r>
            <a:rPr lang="hr-HR" sz="1400" dirty="0">
              <a:latin typeface="Times New Roman" pitchFamily="18" charset="0"/>
              <a:cs typeface="Times New Roman" pitchFamily="18" charset="0"/>
            </a:rPr>
            <a:t>više </a:t>
          </a:r>
          <a:r>
            <a:rPr lang="hr-HR" sz="1400" dirty="0" smtClean="0">
              <a:latin typeface="Times New Roman" pitchFamily="18" charset="0"/>
              <a:cs typeface="Times New Roman" pitchFamily="18" charset="0"/>
            </a:rPr>
            <a:t>načina za početak kriminalne karijere</a:t>
          </a:r>
          <a:endParaRPr lang="hr-HR" sz="1400" dirty="0">
            <a:latin typeface="Times New Roman" pitchFamily="18" charset="0"/>
            <a:cs typeface="Times New Roman" pitchFamily="18" charset="0"/>
          </a:endParaRPr>
        </a:p>
      </dgm:t>
    </dgm:pt>
    <dgm:pt modelId="{0B8C77D9-ACB9-44EA-A59C-57A0DB0BDA42}" type="parTrans" cxnId="{CECAEB09-6064-49BC-820A-71639FC1003F}">
      <dgm:prSet/>
      <dgm:spPr/>
      <dgm:t>
        <a:bodyPr/>
        <a:lstStyle/>
        <a:p>
          <a:endParaRPr lang="hr-HR"/>
        </a:p>
      </dgm:t>
    </dgm:pt>
    <dgm:pt modelId="{BAF47B02-7EC4-49A4-8F78-534772ACC0FC}" type="sibTrans" cxnId="{CECAEB09-6064-49BC-820A-71639FC1003F}">
      <dgm:prSet/>
      <dgm:spPr/>
      <dgm:t>
        <a:bodyPr/>
        <a:lstStyle/>
        <a:p>
          <a:endParaRPr lang="hr-HR"/>
        </a:p>
      </dgm:t>
    </dgm:pt>
    <dgm:pt modelId="{A0FB1F55-EB04-426D-AAA3-54109BB084C3}">
      <dgm:prSet phldrT="[Text]" custT="1"/>
      <dgm:spPr/>
      <dgm:t>
        <a:bodyPr/>
        <a:lstStyle/>
        <a:p>
          <a:pPr algn="ctr"/>
          <a:r>
            <a:rPr lang="hr-HR" sz="1400" dirty="0">
              <a:latin typeface="Times New Roman" pitchFamily="18" charset="0"/>
              <a:cs typeface="Times New Roman" pitchFamily="18" charset="0"/>
            </a:rPr>
            <a:t>uzroci i posljedice su u interakciji: jedno utječe na drugo</a:t>
          </a:r>
        </a:p>
      </dgm:t>
    </dgm:pt>
    <dgm:pt modelId="{77E60BC0-81D4-4190-A037-9F31E77FC052}" type="parTrans" cxnId="{093D9020-53B5-4A8E-8B03-2FCA937BFC9C}">
      <dgm:prSet/>
      <dgm:spPr/>
      <dgm:t>
        <a:bodyPr/>
        <a:lstStyle/>
        <a:p>
          <a:endParaRPr lang="hr-HR"/>
        </a:p>
      </dgm:t>
    </dgm:pt>
    <dgm:pt modelId="{ED1E6835-1E38-4D56-8F1D-C863021AB9FB}" type="sibTrans" cxnId="{093D9020-53B5-4A8E-8B03-2FCA937BFC9C}">
      <dgm:prSet/>
      <dgm:spPr/>
      <dgm:t>
        <a:bodyPr/>
        <a:lstStyle/>
        <a:p>
          <a:endParaRPr lang="hr-HR"/>
        </a:p>
      </dgm:t>
    </dgm:pt>
    <dgm:pt modelId="{2FB167A7-AEE1-4FA8-81C5-056B903B8A34}">
      <dgm:prSet phldrT="[Text]" custT="1"/>
      <dgm:spPr/>
      <dgm:t>
        <a:bodyPr/>
        <a:lstStyle/>
        <a:p>
          <a:pPr algn="l"/>
          <a:r>
            <a:rPr lang="hr-HR" sz="1200" dirty="0">
              <a:latin typeface="Times New Roman" pitchFamily="18" charset="0"/>
              <a:cs typeface="Times New Roman" pitchFamily="18" charset="0"/>
            </a:rPr>
            <a:t>svojevrsni "prolaz"</a:t>
          </a:r>
        </a:p>
      </dgm:t>
    </dgm:pt>
    <dgm:pt modelId="{AC815537-A22E-4323-A650-05CEC700256C}" type="parTrans" cxnId="{17E61BB3-D0C7-455D-84FA-E43A8C2426E5}">
      <dgm:prSet/>
      <dgm:spPr/>
      <dgm:t>
        <a:bodyPr/>
        <a:lstStyle/>
        <a:p>
          <a:endParaRPr lang="hr-HR"/>
        </a:p>
      </dgm:t>
    </dgm:pt>
    <dgm:pt modelId="{229E9029-BA6A-49CB-B8AF-08100163F8C2}" type="sibTrans" cxnId="{17E61BB3-D0C7-455D-84FA-E43A8C2426E5}">
      <dgm:prSet/>
      <dgm:spPr/>
      <dgm:t>
        <a:bodyPr/>
        <a:lstStyle/>
        <a:p>
          <a:endParaRPr lang="hr-HR"/>
        </a:p>
      </dgm:t>
    </dgm:pt>
    <dgm:pt modelId="{FCFFB6DE-199E-4D67-B94B-EBD0EF0A116A}">
      <dgm:prSet phldrT="[Text]" custT="1"/>
      <dgm:spPr/>
      <dgm:t>
        <a:bodyPr/>
        <a:lstStyle/>
        <a:p>
          <a:pPr algn="l"/>
          <a:r>
            <a:rPr lang="hr-HR" sz="1200" dirty="0">
              <a:latin typeface="Times New Roman" pitchFamily="18" charset="0"/>
              <a:cs typeface="Times New Roman" pitchFamily="18" charset="0"/>
            </a:rPr>
            <a:t>osobni, socijalni i </a:t>
          </a:r>
          <a:r>
            <a:rPr lang="hr-HR" sz="1200" dirty="0" err="1">
              <a:latin typeface="Times New Roman" pitchFamily="18" charset="0"/>
              <a:cs typeface="Times New Roman" pitchFamily="18" charset="0"/>
            </a:rPr>
            <a:t>okolinski</a:t>
          </a:r>
          <a:r>
            <a:rPr lang="hr-HR" sz="1200" dirty="0">
              <a:latin typeface="Times New Roman" pitchFamily="18" charset="0"/>
              <a:cs typeface="Times New Roman" pitchFamily="18" charset="0"/>
            </a:rPr>
            <a:t> čimbenici utječu na odluku o činjenju </a:t>
          </a:r>
          <a:r>
            <a:rPr lang="hr-HR" sz="1200" dirty="0" err="1">
              <a:latin typeface="Times New Roman" pitchFamily="18" charset="0"/>
              <a:cs typeface="Times New Roman" pitchFamily="18" charset="0"/>
            </a:rPr>
            <a:t>kd</a:t>
          </a:r>
          <a:r>
            <a:rPr lang="hr-HR" sz="1200" dirty="0">
              <a:latin typeface="Times New Roman" pitchFamily="18" charset="0"/>
              <a:cs typeface="Times New Roman" pitchFamily="18" charset="0"/>
            </a:rPr>
            <a:t>-a</a:t>
          </a:r>
        </a:p>
      </dgm:t>
    </dgm:pt>
    <dgm:pt modelId="{CB1D1D9D-9E94-47BA-8424-9D498686662A}" type="parTrans" cxnId="{D13915FF-5CAD-4B2E-93B8-733F97ED0911}">
      <dgm:prSet/>
      <dgm:spPr/>
      <dgm:t>
        <a:bodyPr/>
        <a:lstStyle/>
        <a:p>
          <a:endParaRPr lang="hr-HR"/>
        </a:p>
      </dgm:t>
    </dgm:pt>
    <dgm:pt modelId="{D970FA04-7056-45E9-825E-FFD80BC80A41}" type="sibTrans" cxnId="{D13915FF-5CAD-4B2E-93B8-733F97ED0911}">
      <dgm:prSet/>
      <dgm:spPr/>
      <dgm:t>
        <a:bodyPr/>
        <a:lstStyle/>
        <a:p>
          <a:endParaRPr lang="hr-HR"/>
        </a:p>
      </dgm:t>
    </dgm:pt>
    <dgm:pt modelId="{2FCEC3BD-F65E-4432-AE24-F7FD6DA7EECA}">
      <dgm:prSet phldrT="[Text]" custT="1"/>
      <dgm:spPr/>
      <dgm:t>
        <a:bodyPr/>
        <a:lstStyle/>
        <a:p>
          <a:pPr algn="l"/>
          <a:r>
            <a:rPr lang="hr-HR" sz="1200" dirty="0">
              <a:latin typeface="Times New Roman" pitchFamily="18" charset="0"/>
              <a:cs typeface="Times New Roman" pitchFamily="18" charset="0"/>
            </a:rPr>
            <a:t>kriminalitet nije konstantan, može se povećati ili smanjiti u težini, frekvenciji i vrst KD-a</a:t>
          </a:r>
        </a:p>
      </dgm:t>
    </dgm:pt>
    <dgm:pt modelId="{D55B3353-CB75-4A33-82FC-DBBEAF88B288}" type="parTrans" cxnId="{4D6BF233-433C-425D-8AB4-60DBA9566276}">
      <dgm:prSet/>
      <dgm:spPr/>
      <dgm:t>
        <a:bodyPr/>
        <a:lstStyle/>
        <a:p>
          <a:endParaRPr lang="hr-HR"/>
        </a:p>
      </dgm:t>
    </dgm:pt>
    <dgm:pt modelId="{184DF834-E262-4672-A4BB-69CA18683862}" type="sibTrans" cxnId="{4D6BF233-433C-425D-8AB4-60DBA9566276}">
      <dgm:prSet/>
      <dgm:spPr/>
      <dgm:t>
        <a:bodyPr/>
        <a:lstStyle/>
        <a:p>
          <a:endParaRPr lang="hr-HR"/>
        </a:p>
      </dgm:t>
    </dgm:pt>
    <dgm:pt modelId="{3373D376-6764-4FF6-8A35-DA060DD84321}">
      <dgm:prSet phldrT="[Text]" custT="1"/>
      <dgm:spPr/>
      <dgm:t>
        <a:bodyPr/>
        <a:lstStyle/>
        <a:p>
          <a:pPr algn="l"/>
          <a:r>
            <a:rPr lang="hr-HR" sz="1200" dirty="0">
              <a:latin typeface="Times New Roman" pitchFamily="18" charset="0"/>
              <a:cs typeface="Times New Roman" pitchFamily="18" charset="0"/>
            </a:rPr>
            <a:t>razvojni čimbenici proizvode i druga antisocijalna ponašanja, osim kriminal</a:t>
          </a:r>
          <a:r>
            <a:rPr lang="hr-HR" sz="1400" dirty="0">
              <a:latin typeface="Times New Roman" pitchFamily="18" charset="0"/>
              <a:cs typeface="Times New Roman" pitchFamily="18" charset="0"/>
            </a:rPr>
            <a:t>a</a:t>
          </a:r>
        </a:p>
      </dgm:t>
    </dgm:pt>
    <dgm:pt modelId="{B78BE657-FA7B-40DD-A853-27147E1E2D1A}" type="parTrans" cxnId="{8A3D172E-0C0F-4BD1-91F5-2D99457F477C}">
      <dgm:prSet/>
      <dgm:spPr/>
      <dgm:t>
        <a:bodyPr/>
        <a:lstStyle/>
        <a:p>
          <a:endParaRPr lang="hr-HR"/>
        </a:p>
      </dgm:t>
    </dgm:pt>
    <dgm:pt modelId="{ADE8DA81-A6D2-4A20-BD27-0C384C9DC2C9}" type="sibTrans" cxnId="{8A3D172E-0C0F-4BD1-91F5-2D99457F477C}">
      <dgm:prSet/>
      <dgm:spPr/>
      <dgm:t>
        <a:bodyPr/>
        <a:lstStyle/>
        <a:p>
          <a:endParaRPr lang="hr-HR"/>
        </a:p>
      </dgm:t>
    </dgm:pt>
    <dgm:pt modelId="{A38DD4EC-3BFD-4511-AE8C-7A36B437B93A}">
      <dgm:prSet phldrT="[Text]" custT="1"/>
      <dgm:spPr/>
      <dgm:t>
        <a:bodyPr/>
        <a:lstStyle/>
        <a:p>
          <a:pPr algn="ctr"/>
          <a:r>
            <a:rPr lang="hr-HR" sz="1400" dirty="0" smtClean="0">
              <a:latin typeface="Times New Roman" pitchFamily="18" charset="0"/>
              <a:cs typeface="Times New Roman" pitchFamily="18" charset="0"/>
            </a:rPr>
            <a:t>više "klasa" počinitelja KD</a:t>
          </a:r>
          <a:endParaRPr lang="hr-HR" sz="1400" dirty="0">
            <a:latin typeface="Times New Roman" pitchFamily="18" charset="0"/>
            <a:cs typeface="Times New Roman" pitchFamily="18" charset="0"/>
          </a:endParaRPr>
        </a:p>
      </dgm:t>
    </dgm:pt>
    <dgm:pt modelId="{16F53865-D3E6-4124-A628-83204C4D83EC}" type="parTrans" cxnId="{BACDA16E-BFBE-4BB7-9123-26485AE2CA1D}">
      <dgm:prSet/>
      <dgm:spPr/>
      <dgm:t>
        <a:bodyPr/>
        <a:lstStyle/>
        <a:p>
          <a:endParaRPr lang="hr-HR"/>
        </a:p>
      </dgm:t>
    </dgm:pt>
    <dgm:pt modelId="{1A8BD5C7-0C6E-4BDB-8AE9-B74EF12A243A}" type="sibTrans" cxnId="{BACDA16E-BFBE-4BB7-9123-26485AE2CA1D}">
      <dgm:prSet/>
      <dgm:spPr/>
      <dgm:t>
        <a:bodyPr/>
        <a:lstStyle/>
        <a:p>
          <a:endParaRPr lang="hr-HR"/>
        </a:p>
      </dgm:t>
    </dgm:pt>
    <dgm:pt modelId="{551A7A33-C2B9-4943-9345-4468E5A2E12F}" type="pres">
      <dgm:prSet presAssocID="{747AB3D3-A9BA-4393-9709-F4523C66A5D8}" presName="Name0" presStyleCnt="0">
        <dgm:presLayoutVars>
          <dgm:chMax val="7"/>
          <dgm:dir/>
          <dgm:resizeHandles val="exact"/>
        </dgm:presLayoutVars>
      </dgm:prSet>
      <dgm:spPr/>
    </dgm:pt>
    <dgm:pt modelId="{B142D8D5-0D89-4FE8-A788-A24C6156994A}" type="pres">
      <dgm:prSet presAssocID="{747AB3D3-A9BA-4393-9709-F4523C66A5D8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A2F49A7-1E08-49DA-A980-AC464DACDF33}" type="pres">
      <dgm:prSet presAssocID="{747AB3D3-A9BA-4393-9709-F4523C66A5D8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4E15735-546E-41D1-9F21-60D79145803E}" type="pres">
      <dgm:prSet presAssocID="{747AB3D3-A9BA-4393-9709-F4523C66A5D8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A3D172E-0C0F-4BD1-91F5-2D99457F477C}" srcId="{6D9A5364-BB55-4922-8CD5-F75FB459A772}" destId="{3373D376-6764-4FF6-8A35-DA060DD84321}" srcOrd="3" destOrd="0" parTransId="{B78BE657-FA7B-40DD-A853-27147E1E2D1A}" sibTransId="{ADE8DA81-A6D2-4A20-BD27-0C384C9DC2C9}"/>
    <dgm:cxn modelId="{17E61BB3-D0C7-455D-84FA-E43A8C2426E5}" srcId="{6D9A5364-BB55-4922-8CD5-F75FB459A772}" destId="{2FB167A7-AEE1-4FA8-81C5-056B903B8A34}" srcOrd="0" destOrd="0" parTransId="{AC815537-A22E-4323-A650-05CEC700256C}" sibTransId="{229E9029-BA6A-49CB-B8AF-08100163F8C2}"/>
    <dgm:cxn modelId="{093D9020-53B5-4A8E-8B03-2FCA937BFC9C}" srcId="{EEE73CB9-AA6F-40BB-8931-C323882275CD}" destId="{A0FB1F55-EB04-426D-AAA3-54109BB084C3}" srcOrd="4" destOrd="0" parTransId="{77E60BC0-81D4-4190-A037-9F31E77FC052}" sibTransId="{ED1E6835-1E38-4D56-8F1D-C863021AB9FB}"/>
    <dgm:cxn modelId="{4AC8BC01-73BF-4CCE-AFED-28DC91194AF6}" type="presOf" srcId="{3373D376-6764-4FF6-8A35-DA060DD84321}" destId="{B142D8D5-0D89-4FE8-A788-A24C6156994A}" srcOrd="0" destOrd="4" presId="urn:microsoft.com/office/officeart/2005/8/layout/rings+Icon#1"/>
    <dgm:cxn modelId="{D5357811-E8E9-498F-85B2-85972A5DDC65}" srcId="{EEE73CB9-AA6F-40BB-8931-C323882275CD}" destId="{F948022D-4BE6-455B-AC20-708B9811E6B8}" srcOrd="1" destOrd="0" parTransId="{96535760-2C62-4315-850E-9DE0192C5476}" sibTransId="{866B5AAA-7AC9-4199-88E2-54F3A4653BED}"/>
    <dgm:cxn modelId="{7723F007-0F00-49E0-9555-9AA46C5E41C0}" srcId="{7024F628-9F1B-4D35-9117-D39B040DE159}" destId="{DAF9996D-7AAC-4455-8F25-2DEEA43AF7E5}" srcOrd="0" destOrd="0" parTransId="{FD19F295-2A70-4ADF-A818-A7A23DC04AA8}" sibTransId="{128E2305-3C3E-4C65-BCF3-740774939BB0}"/>
    <dgm:cxn modelId="{E3404EDB-D2D1-486F-94CF-4D3160CE52FD}" type="presOf" srcId="{4EBF7A6D-9735-4FF8-A810-DE5EA2B01722}" destId="{DA2F49A7-1E08-49DA-A980-AC464DACDF33}" srcOrd="0" destOrd="1" presId="urn:microsoft.com/office/officeart/2005/8/layout/rings+Icon#1"/>
    <dgm:cxn modelId="{BAB286C4-306A-4726-9C0F-495B5C543480}" srcId="{7024F628-9F1B-4D35-9117-D39B040DE159}" destId="{63DB1FAF-6E34-4A33-84DD-BB6E382FAF47}" srcOrd="2" destOrd="0" parTransId="{FA626C96-1A69-4FC4-857E-005563B3A60B}" sibTransId="{DD82A2E8-1FE1-4B7B-AFAD-DEBBABCB4A57}"/>
    <dgm:cxn modelId="{78F13DAD-8F02-4003-A20F-08D5CE66CD6F}" type="presOf" srcId="{A38DD4EC-3BFD-4511-AE8C-7A36B437B93A}" destId="{DA2F49A7-1E08-49DA-A980-AC464DACDF33}" srcOrd="0" destOrd="4" presId="urn:microsoft.com/office/officeart/2005/8/layout/rings+Icon#1"/>
    <dgm:cxn modelId="{C826A648-9031-4F5A-9C48-D912A31A60F9}" type="presOf" srcId="{F948022D-4BE6-455B-AC20-708B9811E6B8}" destId="{DA2F49A7-1E08-49DA-A980-AC464DACDF33}" srcOrd="0" destOrd="2" presId="urn:microsoft.com/office/officeart/2005/8/layout/rings+Icon#1"/>
    <dgm:cxn modelId="{494A4306-A946-4ABE-9D80-923CBB7A1543}" type="presOf" srcId="{40E691EE-0662-4202-B869-29F6221D4068}" destId="{14E15735-546E-41D1-9F21-60D79145803E}" srcOrd="0" destOrd="4" presId="urn:microsoft.com/office/officeart/2005/8/layout/rings+Icon#1"/>
    <dgm:cxn modelId="{D13915FF-5CAD-4B2E-93B8-733F97ED0911}" srcId="{6D9A5364-BB55-4922-8CD5-F75FB459A772}" destId="{FCFFB6DE-199E-4D67-B94B-EBD0EF0A116A}" srcOrd="1" destOrd="0" parTransId="{CB1D1D9D-9E94-47BA-8424-9D498686662A}" sibTransId="{D970FA04-7056-45E9-825E-FFD80BC80A41}"/>
    <dgm:cxn modelId="{493C58ED-1819-4296-9E0E-FBFB1BB1E32A}" type="presOf" srcId="{FCFFB6DE-199E-4D67-B94B-EBD0EF0A116A}" destId="{B142D8D5-0D89-4FE8-A788-A24C6156994A}" srcOrd="0" destOrd="2" presId="urn:microsoft.com/office/officeart/2005/8/layout/rings+Icon#1"/>
    <dgm:cxn modelId="{CBF32894-89A6-4BC3-B663-F2B57FD60729}" type="presOf" srcId="{40F8CD75-B861-4B5D-8CA9-BF0F0E189BB9}" destId="{14E15735-546E-41D1-9F21-60D79145803E}" srcOrd="0" destOrd="2" presId="urn:microsoft.com/office/officeart/2005/8/layout/rings+Icon#1"/>
    <dgm:cxn modelId="{EB4FA2E8-28F8-4CCC-8DEB-C7329568DC2A}" srcId="{7024F628-9F1B-4D35-9117-D39B040DE159}" destId="{40F8CD75-B861-4B5D-8CA9-BF0F0E189BB9}" srcOrd="1" destOrd="0" parTransId="{C95A5852-0C48-4628-8438-7C4BFA9E23AF}" sibTransId="{5EF9A6DF-F6F7-4165-9DCD-7DAA0C39E3C5}"/>
    <dgm:cxn modelId="{BACDA16E-BFBE-4BB7-9123-26485AE2CA1D}" srcId="{EEE73CB9-AA6F-40BB-8931-C323882275CD}" destId="{A38DD4EC-3BFD-4511-AE8C-7A36B437B93A}" srcOrd="3" destOrd="0" parTransId="{16F53865-D3E6-4124-A628-83204C4D83EC}" sibTransId="{1A8BD5C7-0C6E-4BDB-8AE9-B74EF12A243A}"/>
    <dgm:cxn modelId="{4D6BF233-433C-425D-8AB4-60DBA9566276}" srcId="{6D9A5364-BB55-4922-8CD5-F75FB459A772}" destId="{2FCEC3BD-F65E-4432-AE24-F7FD6DA7EECA}" srcOrd="2" destOrd="0" parTransId="{D55B3353-CB75-4A33-82FC-DBBEAF88B288}" sibTransId="{184DF834-E262-4672-A4BB-69CA18683862}"/>
    <dgm:cxn modelId="{7ACA0DDC-59F0-4CEA-9CF9-8AC1C5788F62}" type="presOf" srcId="{53B321D4-5B3D-456C-83DC-2CAC799666B3}" destId="{DA2F49A7-1E08-49DA-A980-AC464DACDF33}" srcOrd="0" destOrd="3" presId="urn:microsoft.com/office/officeart/2005/8/layout/rings+Icon#1"/>
    <dgm:cxn modelId="{377510F5-617E-4F82-B02D-E07EDA0D08CE}" type="presOf" srcId="{A0FB1F55-EB04-426D-AAA3-54109BB084C3}" destId="{DA2F49A7-1E08-49DA-A980-AC464DACDF33}" srcOrd="0" destOrd="5" presId="urn:microsoft.com/office/officeart/2005/8/layout/rings+Icon#1"/>
    <dgm:cxn modelId="{B76D3D66-4CB3-4588-A6A6-B300C2D04066}" type="presOf" srcId="{747AB3D3-A9BA-4393-9709-F4523C66A5D8}" destId="{551A7A33-C2B9-4943-9345-4468E5A2E12F}" srcOrd="0" destOrd="0" presId="urn:microsoft.com/office/officeart/2005/8/layout/rings+Icon#1"/>
    <dgm:cxn modelId="{DC44A72C-3ABF-44AB-959A-13BBAA466176}" type="presOf" srcId="{047AA26C-BA0F-40B6-969E-F0894DD1E31F}" destId="{14E15735-546E-41D1-9F21-60D79145803E}" srcOrd="0" destOrd="5" presId="urn:microsoft.com/office/officeart/2005/8/layout/rings+Icon#1"/>
    <dgm:cxn modelId="{BDFC8111-DDEB-4B0F-800A-674B1AB3F8A9}" srcId="{EEE73CB9-AA6F-40BB-8931-C323882275CD}" destId="{4EBF7A6D-9735-4FF8-A810-DE5EA2B01722}" srcOrd="0" destOrd="0" parTransId="{46D71D34-EDF2-44BF-B6B2-407F3F5FDB23}" sibTransId="{13AA1551-9BED-411B-A070-58D6FA490BB8}"/>
    <dgm:cxn modelId="{CECAEB09-6064-49BC-820A-71639FC1003F}" srcId="{EEE73CB9-AA6F-40BB-8931-C323882275CD}" destId="{53B321D4-5B3D-456C-83DC-2CAC799666B3}" srcOrd="2" destOrd="0" parTransId="{0B8C77D9-ACB9-44EA-A59C-57A0DB0BDA42}" sibTransId="{BAF47B02-7EC4-49A4-8F78-534772ACC0FC}"/>
    <dgm:cxn modelId="{C27E8130-0B56-4299-A5E7-076538C590D2}" type="presOf" srcId="{7024F628-9F1B-4D35-9117-D39B040DE159}" destId="{14E15735-546E-41D1-9F21-60D79145803E}" srcOrd="0" destOrd="0" presId="urn:microsoft.com/office/officeart/2005/8/layout/rings+Icon#1"/>
    <dgm:cxn modelId="{5F704C99-E486-4E67-9C35-54E1A17FD845}" type="presOf" srcId="{6D9A5364-BB55-4922-8CD5-F75FB459A772}" destId="{B142D8D5-0D89-4FE8-A788-A24C6156994A}" srcOrd="0" destOrd="0" presId="urn:microsoft.com/office/officeart/2005/8/layout/rings+Icon#1"/>
    <dgm:cxn modelId="{7B96BEEE-151C-4390-930A-404F9D535ACC}" srcId="{7024F628-9F1B-4D35-9117-D39B040DE159}" destId="{047AA26C-BA0F-40B6-969E-F0894DD1E31F}" srcOrd="4" destOrd="0" parTransId="{B2AA91C8-8B2A-4D7B-A1AF-63C7989F43D4}" sibTransId="{17B29B99-7B96-4B56-A411-4A1D41D2C8C1}"/>
    <dgm:cxn modelId="{86D5B840-180C-4C99-82B2-FFD77D6FD366}" srcId="{747AB3D3-A9BA-4393-9709-F4523C66A5D8}" destId="{6D9A5364-BB55-4922-8CD5-F75FB459A772}" srcOrd="0" destOrd="0" parTransId="{BC61CA1D-1B62-4F49-A8BE-648EBEE94C79}" sibTransId="{03F1D095-E5FC-4A0B-AD8F-74849D8494C5}"/>
    <dgm:cxn modelId="{CFADA47C-AA82-4446-8D69-54C41DA37978}" type="presOf" srcId="{2FCEC3BD-F65E-4432-AE24-F7FD6DA7EECA}" destId="{B142D8D5-0D89-4FE8-A788-A24C6156994A}" srcOrd="0" destOrd="3" presId="urn:microsoft.com/office/officeart/2005/8/layout/rings+Icon#1"/>
    <dgm:cxn modelId="{F673865C-60FB-4C3C-A8EF-832CD411AFAC}" type="presOf" srcId="{2FB167A7-AEE1-4FA8-81C5-056B903B8A34}" destId="{B142D8D5-0D89-4FE8-A788-A24C6156994A}" srcOrd="0" destOrd="1" presId="urn:microsoft.com/office/officeart/2005/8/layout/rings+Icon#1"/>
    <dgm:cxn modelId="{05AAD6D5-E8B5-4FE8-9CC4-B80EEB6E7E25}" srcId="{747AB3D3-A9BA-4393-9709-F4523C66A5D8}" destId="{EEE73CB9-AA6F-40BB-8931-C323882275CD}" srcOrd="1" destOrd="0" parTransId="{99554348-B68B-4374-9A66-16A5853DBB92}" sibTransId="{76D5331D-B376-4F79-9DA2-125F89F82574}"/>
    <dgm:cxn modelId="{38CB711F-FF58-4DC0-87BF-6750ACA25C40}" srcId="{7024F628-9F1B-4D35-9117-D39B040DE159}" destId="{40E691EE-0662-4202-B869-29F6221D4068}" srcOrd="3" destOrd="0" parTransId="{4A1645A3-5B49-4343-AF3E-AAAD1F6B6DB3}" sibTransId="{AC36BEFA-4125-4C1B-ABFA-4E1D32A2A1C4}"/>
    <dgm:cxn modelId="{E5C627D4-3760-4E79-899E-D59CE7B507DF}" type="presOf" srcId="{63DB1FAF-6E34-4A33-84DD-BB6E382FAF47}" destId="{14E15735-546E-41D1-9F21-60D79145803E}" srcOrd="0" destOrd="3" presId="urn:microsoft.com/office/officeart/2005/8/layout/rings+Icon#1"/>
    <dgm:cxn modelId="{1ECCA9E8-CD1F-4120-86C8-22ADBAF4A4AA}" type="presOf" srcId="{DAF9996D-7AAC-4455-8F25-2DEEA43AF7E5}" destId="{14E15735-546E-41D1-9F21-60D79145803E}" srcOrd="0" destOrd="1" presId="urn:microsoft.com/office/officeart/2005/8/layout/rings+Icon#1"/>
    <dgm:cxn modelId="{CD4055DC-E545-4394-950E-276AAD3D7A99}" type="presOf" srcId="{EEE73CB9-AA6F-40BB-8931-C323882275CD}" destId="{DA2F49A7-1E08-49DA-A980-AC464DACDF33}" srcOrd="0" destOrd="0" presId="urn:microsoft.com/office/officeart/2005/8/layout/rings+Icon#1"/>
    <dgm:cxn modelId="{A77CBC36-5075-4F5E-97E4-1B32D02E3F56}" srcId="{747AB3D3-A9BA-4393-9709-F4523C66A5D8}" destId="{7024F628-9F1B-4D35-9117-D39B040DE159}" srcOrd="2" destOrd="0" parTransId="{D7CAE93A-BA79-475B-AD39-A209EF280439}" sibTransId="{1237B081-EB9F-4E38-997C-362B921FD961}"/>
    <dgm:cxn modelId="{2B8B1B43-DD7D-4264-AAA4-1A46C8C79C0D}" type="presParOf" srcId="{551A7A33-C2B9-4943-9345-4468E5A2E12F}" destId="{B142D8D5-0D89-4FE8-A788-A24C6156994A}" srcOrd="0" destOrd="0" presId="urn:microsoft.com/office/officeart/2005/8/layout/rings+Icon#1"/>
    <dgm:cxn modelId="{54369818-3044-427A-A7D6-4868378803E2}" type="presParOf" srcId="{551A7A33-C2B9-4943-9345-4468E5A2E12F}" destId="{DA2F49A7-1E08-49DA-A980-AC464DACDF33}" srcOrd="1" destOrd="0" presId="urn:microsoft.com/office/officeart/2005/8/layout/rings+Icon#1"/>
    <dgm:cxn modelId="{969EBE19-B0A3-4DD7-AF03-5CECDC4AB057}" type="presParOf" srcId="{551A7A33-C2B9-4943-9345-4468E5A2E12F}" destId="{14E15735-546E-41D1-9F21-60D79145803E}" srcOrd="2" destOrd="0" presId="urn:microsoft.com/office/officeart/2005/8/layout/rings+Icon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696A39-82FF-4509-A36F-B026FD5B3D0E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B89A5EE6-03E8-4760-A142-9380C81CA7B8}">
      <dgm:prSet phldrT="[Text]"/>
      <dgm:spPr/>
      <dgm:t>
        <a:bodyPr/>
        <a:lstStyle/>
        <a:p>
          <a:r>
            <a:rPr lang="hr-HR" dirty="0" smtClean="0"/>
            <a:t>Uvjeti (</a:t>
          </a:r>
          <a:r>
            <a:rPr lang="hr-HR" dirty="0" err="1" smtClean="0"/>
            <a:t>conditions</a:t>
          </a:r>
          <a:r>
            <a:rPr lang="hr-HR" dirty="0" smtClean="0"/>
            <a:t>)</a:t>
          </a:r>
          <a:endParaRPr lang="hr-HR" dirty="0"/>
        </a:p>
      </dgm:t>
    </dgm:pt>
    <dgm:pt modelId="{C096F7F6-087D-4C59-95F1-68DC34B8F174}" type="parTrans" cxnId="{8419A7D7-F180-40FD-B071-BAEF043CB0CD}">
      <dgm:prSet/>
      <dgm:spPr/>
      <dgm:t>
        <a:bodyPr/>
        <a:lstStyle/>
        <a:p>
          <a:endParaRPr lang="hr-HR"/>
        </a:p>
      </dgm:t>
    </dgm:pt>
    <dgm:pt modelId="{8C48AD35-5439-4610-8B2A-4FD102A74B37}" type="sibTrans" cxnId="{8419A7D7-F180-40FD-B071-BAEF043CB0CD}">
      <dgm:prSet/>
      <dgm:spPr/>
      <dgm:t>
        <a:bodyPr/>
        <a:lstStyle/>
        <a:p>
          <a:endParaRPr lang="hr-HR"/>
        </a:p>
      </dgm:t>
    </dgm:pt>
    <dgm:pt modelId="{532E5A0E-BA22-4997-96B2-3F98042D6538}">
      <dgm:prSet phldrT="[Text]" custT="1"/>
      <dgm:spPr/>
      <dgm:t>
        <a:bodyPr/>
        <a:lstStyle/>
        <a:p>
          <a:pPr algn="l"/>
          <a:r>
            <a:rPr lang="hr-HR" sz="1800" dirty="0" smtClean="0"/>
            <a:t>Unutarnji</a:t>
          </a:r>
          <a:endParaRPr lang="hr-HR" sz="1800" dirty="0"/>
        </a:p>
      </dgm:t>
    </dgm:pt>
    <dgm:pt modelId="{EACC9E67-644A-4DAE-96FA-F1F273A7DE01}" type="parTrans" cxnId="{A7DF1BB9-60F3-4850-A686-84473F0B62F8}">
      <dgm:prSet/>
      <dgm:spPr/>
      <dgm:t>
        <a:bodyPr/>
        <a:lstStyle/>
        <a:p>
          <a:endParaRPr lang="hr-HR"/>
        </a:p>
      </dgm:t>
    </dgm:pt>
    <dgm:pt modelId="{B91E4E76-93F9-4E5A-B5AF-FB843284CAAC}" type="sibTrans" cxnId="{A7DF1BB9-60F3-4850-A686-84473F0B62F8}">
      <dgm:prSet/>
      <dgm:spPr/>
      <dgm:t>
        <a:bodyPr/>
        <a:lstStyle/>
        <a:p>
          <a:endParaRPr lang="hr-HR"/>
        </a:p>
      </dgm:t>
    </dgm:pt>
    <dgm:pt modelId="{BBD13C32-C00D-4364-AA0A-E53CC51D36D2}">
      <dgm:prSet phldrT="[Text]" custT="1"/>
      <dgm:spPr/>
      <dgm:t>
        <a:bodyPr/>
        <a:lstStyle/>
        <a:p>
          <a:pPr algn="l"/>
          <a:r>
            <a:rPr lang="hr-HR" sz="1800" dirty="0" smtClean="0"/>
            <a:t>Vanjski</a:t>
          </a:r>
          <a:endParaRPr lang="hr-HR" sz="1800" dirty="0"/>
        </a:p>
      </dgm:t>
    </dgm:pt>
    <dgm:pt modelId="{A3EAB527-9C04-4CA0-AA2C-52C5B77F9E96}" type="parTrans" cxnId="{B3FB5B93-D97E-45E0-AEE8-8E9BB5579B02}">
      <dgm:prSet/>
      <dgm:spPr/>
      <dgm:t>
        <a:bodyPr/>
        <a:lstStyle/>
        <a:p>
          <a:endParaRPr lang="hr-HR"/>
        </a:p>
      </dgm:t>
    </dgm:pt>
    <dgm:pt modelId="{6BF90302-DCC7-4822-84BF-E7CB9CD4182A}" type="sibTrans" cxnId="{B3FB5B93-D97E-45E0-AEE8-8E9BB5579B02}">
      <dgm:prSet/>
      <dgm:spPr/>
      <dgm:t>
        <a:bodyPr/>
        <a:lstStyle/>
        <a:p>
          <a:endParaRPr lang="hr-HR"/>
        </a:p>
      </dgm:t>
    </dgm:pt>
    <dgm:pt modelId="{5A4C9BC1-34C0-49F0-A76A-4FBF79D16E55}">
      <dgm:prSet phldrT="[Text]"/>
      <dgm:spPr/>
      <dgm:t>
        <a:bodyPr/>
        <a:lstStyle/>
        <a:p>
          <a:r>
            <a:rPr lang="hr-HR" dirty="0" smtClean="0"/>
            <a:t>Izbori (</a:t>
          </a:r>
          <a:r>
            <a:rPr lang="hr-HR" dirty="0" err="1" smtClean="0"/>
            <a:t>choices</a:t>
          </a:r>
          <a:r>
            <a:rPr lang="hr-HR" dirty="0" smtClean="0"/>
            <a:t>)</a:t>
          </a:r>
          <a:endParaRPr lang="hr-HR" dirty="0"/>
        </a:p>
      </dgm:t>
    </dgm:pt>
    <dgm:pt modelId="{85B79E46-2416-43D6-AF9B-815F6ACF2114}" type="parTrans" cxnId="{6F65D359-7264-460B-A4A8-B5B3E2EA9E60}">
      <dgm:prSet/>
      <dgm:spPr/>
      <dgm:t>
        <a:bodyPr/>
        <a:lstStyle/>
        <a:p>
          <a:endParaRPr lang="hr-HR"/>
        </a:p>
      </dgm:t>
    </dgm:pt>
    <dgm:pt modelId="{B358A479-6497-4A55-910D-C6FAA792B739}" type="sibTrans" cxnId="{6F65D359-7264-460B-A4A8-B5B3E2EA9E60}">
      <dgm:prSet/>
      <dgm:spPr/>
      <dgm:t>
        <a:bodyPr/>
        <a:lstStyle/>
        <a:p>
          <a:endParaRPr lang="hr-HR"/>
        </a:p>
      </dgm:t>
    </dgm:pt>
    <dgm:pt modelId="{10254DD0-E9E1-4636-AB6C-32C06C4896D2}">
      <dgm:prSet phldrT="[Text]" custT="1"/>
      <dgm:spPr/>
      <dgm:t>
        <a:bodyPr/>
        <a:lstStyle/>
        <a:p>
          <a:r>
            <a:rPr lang="hr-HR" sz="1800" dirty="0" smtClean="0"/>
            <a:t>procesi donošenja odluke o vrsti i načinu ponašanja koji proizlaze iz međusobnog djelovanja raznih životnih uvjeta</a:t>
          </a:r>
          <a:endParaRPr lang="hr-HR" sz="1800" dirty="0"/>
        </a:p>
      </dgm:t>
    </dgm:pt>
    <dgm:pt modelId="{D998A5F0-4D5A-4ECB-A9CA-189A156ADF18}" type="parTrans" cxnId="{E3F3D61C-E9AB-4109-8ED7-2616996DE7FF}">
      <dgm:prSet/>
      <dgm:spPr/>
      <dgm:t>
        <a:bodyPr/>
        <a:lstStyle/>
        <a:p>
          <a:endParaRPr lang="hr-HR"/>
        </a:p>
      </dgm:t>
    </dgm:pt>
    <dgm:pt modelId="{3EF42B6C-6CDD-44BF-8315-32F48A160FAD}" type="sibTrans" cxnId="{E3F3D61C-E9AB-4109-8ED7-2616996DE7FF}">
      <dgm:prSet/>
      <dgm:spPr/>
      <dgm:t>
        <a:bodyPr/>
        <a:lstStyle/>
        <a:p>
          <a:endParaRPr lang="hr-HR"/>
        </a:p>
      </dgm:t>
    </dgm:pt>
    <dgm:pt modelId="{AEA19CF3-B58B-4637-B3A6-1A55B5AE2ACD}">
      <dgm:prSet phldrT="[Text]"/>
      <dgm:spPr/>
      <dgm:t>
        <a:bodyPr/>
        <a:lstStyle/>
        <a:p>
          <a:r>
            <a:rPr lang="hr-HR" dirty="0" smtClean="0"/>
            <a:t>Mišljenja (</a:t>
          </a:r>
          <a:r>
            <a:rPr lang="hr-HR" dirty="0" err="1" smtClean="0"/>
            <a:t>cognitions</a:t>
          </a:r>
          <a:r>
            <a:rPr lang="hr-HR" dirty="0" smtClean="0"/>
            <a:t>)</a:t>
          </a:r>
          <a:endParaRPr lang="hr-HR" dirty="0"/>
        </a:p>
      </dgm:t>
    </dgm:pt>
    <dgm:pt modelId="{3BB33D0C-F7CA-43EF-AE9F-578A37E4F166}" type="parTrans" cxnId="{7E0F526F-7BBD-457E-BD73-F04564C7424D}">
      <dgm:prSet/>
      <dgm:spPr/>
      <dgm:t>
        <a:bodyPr/>
        <a:lstStyle/>
        <a:p>
          <a:endParaRPr lang="hr-HR"/>
        </a:p>
      </dgm:t>
    </dgm:pt>
    <dgm:pt modelId="{587408A8-60C3-4FD8-9545-B4F3B525A99F}" type="sibTrans" cxnId="{7E0F526F-7BBD-457E-BD73-F04564C7424D}">
      <dgm:prSet/>
      <dgm:spPr/>
      <dgm:t>
        <a:bodyPr/>
        <a:lstStyle/>
        <a:p>
          <a:endParaRPr lang="hr-HR"/>
        </a:p>
      </dgm:t>
    </dgm:pt>
    <dgm:pt modelId="{F6587841-CF21-430F-92F5-4A1BD2C57313}">
      <dgm:prSet phldrT="[Text]" custT="1"/>
      <dgm:spPr/>
      <dgm:t>
        <a:bodyPr/>
        <a:lstStyle/>
        <a:p>
          <a:r>
            <a:rPr lang="hr-HR" sz="1800" dirty="0" smtClean="0"/>
            <a:t>način shvaćanja svijeta oko sebe i opravdavanja izbora koje je pojedinac donio tijekom svog života (</a:t>
          </a:r>
          <a:r>
            <a:rPr lang="hr-HR" sz="1800" dirty="0" err="1" smtClean="0"/>
            <a:t>Walters</a:t>
          </a:r>
          <a:r>
            <a:rPr lang="hr-HR" sz="1800" dirty="0" smtClean="0"/>
            <a:t>, 1990:83)</a:t>
          </a:r>
          <a:endParaRPr lang="hr-HR" sz="1800" dirty="0"/>
        </a:p>
      </dgm:t>
    </dgm:pt>
    <dgm:pt modelId="{C993A67F-BB05-47A9-BAF4-F513B3955AB7}" type="parTrans" cxnId="{6079F5E2-BD30-472A-94B4-031BC57C649E}">
      <dgm:prSet/>
      <dgm:spPr/>
      <dgm:t>
        <a:bodyPr/>
        <a:lstStyle/>
        <a:p>
          <a:endParaRPr lang="hr-HR"/>
        </a:p>
      </dgm:t>
    </dgm:pt>
    <dgm:pt modelId="{4A31E962-462D-4823-9B81-1F66E679CA87}" type="sibTrans" cxnId="{6079F5E2-BD30-472A-94B4-031BC57C649E}">
      <dgm:prSet/>
      <dgm:spPr/>
      <dgm:t>
        <a:bodyPr/>
        <a:lstStyle/>
        <a:p>
          <a:endParaRPr lang="hr-HR"/>
        </a:p>
      </dgm:t>
    </dgm:pt>
    <dgm:pt modelId="{F25641B9-D9F1-4A35-A7ED-84F9BED1EF58}">
      <dgm:prSet phldrT="[Text]" custT="1"/>
      <dgm:spPr/>
      <dgm:t>
        <a:bodyPr/>
        <a:lstStyle/>
        <a:p>
          <a:r>
            <a:rPr lang="hr-HR" sz="1800" dirty="0" smtClean="0"/>
            <a:t>načini na koji neka osoba podržava, opravdava ili objašnjava svoje ponašanje ili donesene odluke (Jelić, 2004)</a:t>
          </a:r>
          <a:endParaRPr lang="hr-HR" sz="1800" dirty="0"/>
        </a:p>
      </dgm:t>
    </dgm:pt>
    <dgm:pt modelId="{D8940365-BE0A-4849-AD63-D06CD4E2E3A8}" type="parTrans" cxnId="{6D40E9BC-1069-4212-8977-318944D40ED2}">
      <dgm:prSet/>
      <dgm:spPr/>
      <dgm:t>
        <a:bodyPr/>
        <a:lstStyle/>
        <a:p>
          <a:endParaRPr lang="hr-HR"/>
        </a:p>
      </dgm:t>
    </dgm:pt>
    <dgm:pt modelId="{9ACB77FD-FEF0-41C0-81B7-75660688C15B}" type="sibTrans" cxnId="{6D40E9BC-1069-4212-8977-318944D40ED2}">
      <dgm:prSet/>
      <dgm:spPr/>
      <dgm:t>
        <a:bodyPr/>
        <a:lstStyle/>
        <a:p>
          <a:endParaRPr lang="hr-HR"/>
        </a:p>
      </dgm:t>
    </dgm:pt>
    <dgm:pt modelId="{333C3DAB-0205-4067-9973-341099861DB5}">
      <dgm:prSet phldrT="[Text]"/>
      <dgm:spPr/>
      <dgm:t>
        <a:bodyPr/>
        <a:lstStyle/>
        <a:p>
          <a:pPr algn="l"/>
          <a:endParaRPr lang="hr-HR" sz="3000" dirty="0"/>
        </a:p>
      </dgm:t>
    </dgm:pt>
    <dgm:pt modelId="{776B202F-3E92-42D4-92D3-F7B02F834E80}" type="parTrans" cxnId="{413DF447-BB6A-4F8C-9DB0-AC43C9063101}">
      <dgm:prSet/>
      <dgm:spPr/>
      <dgm:t>
        <a:bodyPr/>
        <a:lstStyle/>
        <a:p>
          <a:endParaRPr lang="hr-HR"/>
        </a:p>
      </dgm:t>
    </dgm:pt>
    <dgm:pt modelId="{478C3B47-4A9C-44D8-B4C6-B645D40DEE46}" type="sibTrans" cxnId="{413DF447-BB6A-4F8C-9DB0-AC43C9063101}">
      <dgm:prSet/>
      <dgm:spPr/>
      <dgm:t>
        <a:bodyPr/>
        <a:lstStyle/>
        <a:p>
          <a:endParaRPr lang="hr-HR"/>
        </a:p>
      </dgm:t>
    </dgm:pt>
    <dgm:pt modelId="{F93557BA-5F53-4CC5-B3B0-F0D6C6B32C94}">
      <dgm:prSet phldrT="[Text]"/>
      <dgm:spPr/>
      <dgm:t>
        <a:bodyPr/>
        <a:lstStyle/>
        <a:p>
          <a:pPr algn="l"/>
          <a:endParaRPr lang="hr-HR" sz="3000" dirty="0"/>
        </a:p>
      </dgm:t>
    </dgm:pt>
    <dgm:pt modelId="{21342BCA-CF72-4D6F-80D9-D6522D0C6AC3}" type="parTrans" cxnId="{CC0EC167-317B-47E0-A0B3-1A5BF750F309}">
      <dgm:prSet/>
      <dgm:spPr/>
      <dgm:t>
        <a:bodyPr/>
        <a:lstStyle/>
        <a:p>
          <a:endParaRPr lang="hr-HR"/>
        </a:p>
      </dgm:t>
    </dgm:pt>
    <dgm:pt modelId="{682CA83A-6DE4-4867-9E54-EB770E5C8D53}" type="sibTrans" cxnId="{CC0EC167-317B-47E0-A0B3-1A5BF750F309}">
      <dgm:prSet/>
      <dgm:spPr/>
      <dgm:t>
        <a:bodyPr/>
        <a:lstStyle/>
        <a:p>
          <a:endParaRPr lang="hr-HR"/>
        </a:p>
      </dgm:t>
    </dgm:pt>
    <dgm:pt modelId="{FA020FE8-6970-4949-A99F-A27249DC6C10}">
      <dgm:prSet phldrT="[Text]" custT="1"/>
      <dgm:spPr/>
      <dgm:t>
        <a:bodyPr/>
        <a:lstStyle/>
        <a:p>
          <a:pPr algn="l"/>
          <a:r>
            <a:rPr lang="hr-HR" sz="1800" dirty="0" smtClean="0"/>
            <a:t>Povećavaju ili smanjuju mogućnosti za odabir određenog ponašanja</a:t>
          </a:r>
          <a:endParaRPr lang="hr-HR" sz="1800" dirty="0"/>
        </a:p>
      </dgm:t>
    </dgm:pt>
    <dgm:pt modelId="{8AD81D04-2ACF-4C49-87FD-FCBFB72C6212}" type="parTrans" cxnId="{E8FD1A3E-930A-4AF2-AAA8-CC202FE061A3}">
      <dgm:prSet/>
      <dgm:spPr/>
      <dgm:t>
        <a:bodyPr/>
        <a:lstStyle/>
        <a:p>
          <a:endParaRPr lang="hr-HR"/>
        </a:p>
      </dgm:t>
    </dgm:pt>
    <dgm:pt modelId="{8ABA9581-9632-40D0-92F2-E3F119C1D260}" type="sibTrans" cxnId="{E8FD1A3E-930A-4AF2-AAA8-CC202FE061A3}">
      <dgm:prSet/>
      <dgm:spPr/>
      <dgm:t>
        <a:bodyPr/>
        <a:lstStyle/>
        <a:p>
          <a:endParaRPr lang="hr-HR"/>
        </a:p>
      </dgm:t>
    </dgm:pt>
    <dgm:pt modelId="{25320A78-A854-41B2-A2C2-011A276192D2}" type="pres">
      <dgm:prSet presAssocID="{09696A39-82FF-4509-A36F-B026FD5B3D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A6FA8E4-9CBF-4F40-B176-B1A4A62C88A7}" type="pres">
      <dgm:prSet presAssocID="{B89A5EE6-03E8-4760-A142-9380C81CA7B8}" presName="composite" presStyleCnt="0"/>
      <dgm:spPr/>
    </dgm:pt>
    <dgm:pt modelId="{CADC4EFE-315D-4D4A-8558-6073DC5473FF}" type="pres">
      <dgm:prSet presAssocID="{B89A5EE6-03E8-4760-A142-9380C81CA7B8}" presName="parTx" presStyleLbl="alignNode1" presStyleIdx="0" presStyleCnt="3" custLinFactY="-26163" custLinFactNeighborX="5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E6C4A64-C4D1-420D-B0C5-37FC762ED70F}" type="pres">
      <dgm:prSet presAssocID="{B89A5EE6-03E8-4760-A142-9380C81CA7B8}" presName="desTx" presStyleLbl="alignAccFollowNode1" presStyleIdx="0" presStyleCnt="3" custScaleY="121903" custLinFactNeighborX="-103" custLinFactNeighborY="3751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FD4739B-001B-4C48-B823-FF96A36FD4B9}" type="pres">
      <dgm:prSet presAssocID="{8C48AD35-5439-4610-8B2A-4FD102A74B37}" presName="space" presStyleCnt="0"/>
      <dgm:spPr/>
    </dgm:pt>
    <dgm:pt modelId="{53591388-2176-4298-B338-3CAD4AFE6F19}" type="pres">
      <dgm:prSet presAssocID="{5A4C9BC1-34C0-49F0-A76A-4FBF79D16E55}" presName="composite" presStyleCnt="0"/>
      <dgm:spPr/>
    </dgm:pt>
    <dgm:pt modelId="{D68EBDDC-70F3-4DE8-89B5-03D15048FDF8}" type="pres">
      <dgm:prSet presAssocID="{5A4C9BC1-34C0-49F0-A76A-4FBF79D16E55}" presName="parTx" presStyleLbl="alignNode1" presStyleIdx="1" presStyleCnt="3" custLinFactY="-26163" custLinFactNeighborX="-4902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36FEBF4-63D1-4A18-8D30-D27CBC347611}" type="pres">
      <dgm:prSet presAssocID="{5A4C9BC1-34C0-49F0-A76A-4FBF79D16E55}" presName="desTx" presStyleLbl="alignAccFollowNode1" presStyleIdx="1" presStyleCnt="3" custScaleY="119811" custLinFactNeighborX="-6494" custLinFactNeighborY="3389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989A9F6-D32F-42D4-885B-23364E7584C6}" type="pres">
      <dgm:prSet presAssocID="{B358A479-6497-4A55-910D-C6FAA792B739}" presName="space" presStyleCnt="0"/>
      <dgm:spPr/>
    </dgm:pt>
    <dgm:pt modelId="{AC2EE01B-CD00-4318-BFBB-A098948303B8}" type="pres">
      <dgm:prSet presAssocID="{AEA19CF3-B58B-4637-B3A6-1A55B5AE2ACD}" presName="composite" presStyleCnt="0"/>
      <dgm:spPr/>
    </dgm:pt>
    <dgm:pt modelId="{BF5E3FA5-A430-4A8A-B784-D91CA3BD129E}" type="pres">
      <dgm:prSet presAssocID="{AEA19CF3-B58B-4637-B3A6-1A55B5AE2ACD}" presName="parTx" presStyleLbl="alignNode1" presStyleIdx="2" presStyleCnt="3" custScaleX="111196" custLinFactY="-26163" custLinFactNeighborX="-7288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2AE010C-E441-464A-9C45-B4EEC7079933}" type="pres">
      <dgm:prSet presAssocID="{AEA19CF3-B58B-4637-B3A6-1A55B5AE2ACD}" presName="desTx" presStyleLbl="alignAccFollowNode1" presStyleIdx="2" presStyleCnt="3" custScaleY="119528" custLinFactNeighborX="-7506" custLinFactNeighborY="3389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419A7D7-F180-40FD-B071-BAEF043CB0CD}" srcId="{09696A39-82FF-4509-A36F-B026FD5B3D0E}" destId="{B89A5EE6-03E8-4760-A142-9380C81CA7B8}" srcOrd="0" destOrd="0" parTransId="{C096F7F6-087D-4C59-95F1-68DC34B8F174}" sibTransId="{8C48AD35-5439-4610-8B2A-4FD102A74B37}"/>
    <dgm:cxn modelId="{6F65D359-7264-460B-A4A8-B5B3E2EA9E60}" srcId="{09696A39-82FF-4509-A36F-B026FD5B3D0E}" destId="{5A4C9BC1-34C0-49F0-A76A-4FBF79D16E55}" srcOrd="1" destOrd="0" parTransId="{85B79E46-2416-43D6-AF9B-815F6ACF2114}" sibTransId="{B358A479-6497-4A55-910D-C6FAA792B739}"/>
    <dgm:cxn modelId="{E3F3D61C-E9AB-4109-8ED7-2616996DE7FF}" srcId="{5A4C9BC1-34C0-49F0-A76A-4FBF79D16E55}" destId="{10254DD0-E9E1-4636-AB6C-32C06C4896D2}" srcOrd="0" destOrd="0" parTransId="{D998A5F0-4D5A-4ECB-A9CA-189A156ADF18}" sibTransId="{3EF42B6C-6CDD-44BF-8315-32F48A160FAD}"/>
    <dgm:cxn modelId="{39D9D616-8DB2-4150-9AD5-7E50B9812952}" type="presOf" srcId="{F6587841-CF21-430F-92F5-4A1BD2C57313}" destId="{A2AE010C-E441-464A-9C45-B4EEC7079933}" srcOrd="0" destOrd="0" presId="urn:microsoft.com/office/officeart/2005/8/layout/hList1"/>
    <dgm:cxn modelId="{6D40E9BC-1069-4212-8977-318944D40ED2}" srcId="{AEA19CF3-B58B-4637-B3A6-1A55B5AE2ACD}" destId="{F25641B9-D9F1-4A35-A7ED-84F9BED1EF58}" srcOrd="1" destOrd="0" parTransId="{D8940365-BE0A-4849-AD63-D06CD4E2E3A8}" sibTransId="{9ACB77FD-FEF0-41C0-81B7-75660688C15B}"/>
    <dgm:cxn modelId="{B3FB5B93-D97E-45E0-AEE8-8E9BB5579B02}" srcId="{B89A5EE6-03E8-4760-A142-9380C81CA7B8}" destId="{BBD13C32-C00D-4364-AA0A-E53CC51D36D2}" srcOrd="1" destOrd="0" parTransId="{A3EAB527-9C04-4CA0-AA2C-52C5B77F9E96}" sibTransId="{6BF90302-DCC7-4822-84BF-E7CB9CD4182A}"/>
    <dgm:cxn modelId="{3FAEB07F-C3A7-44C5-94FF-CAD29A5992E5}" type="presOf" srcId="{FA020FE8-6970-4949-A99F-A27249DC6C10}" destId="{3E6C4A64-C4D1-420D-B0C5-37FC762ED70F}" srcOrd="0" destOrd="2" presId="urn:microsoft.com/office/officeart/2005/8/layout/hList1"/>
    <dgm:cxn modelId="{6079F5E2-BD30-472A-94B4-031BC57C649E}" srcId="{AEA19CF3-B58B-4637-B3A6-1A55B5AE2ACD}" destId="{F6587841-CF21-430F-92F5-4A1BD2C57313}" srcOrd="0" destOrd="0" parTransId="{C993A67F-BB05-47A9-BAF4-F513B3955AB7}" sibTransId="{4A31E962-462D-4823-9B81-1F66E679CA87}"/>
    <dgm:cxn modelId="{E64F872A-553C-44FC-9ABA-0DA7E80AD845}" type="presOf" srcId="{532E5A0E-BA22-4997-96B2-3F98042D6538}" destId="{3E6C4A64-C4D1-420D-B0C5-37FC762ED70F}" srcOrd="0" destOrd="0" presId="urn:microsoft.com/office/officeart/2005/8/layout/hList1"/>
    <dgm:cxn modelId="{7882AE71-6627-4102-811E-F0D8E47B6930}" type="presOf" srcId="{333C3DAB-0205-4067-9973-341099861DB5}" destId="{3E6C4A64-C4D1-420D-B0C5-37FC762ED70F}" srcOrd="0" destOrd="4" presId="urn:microsoft.com/office/officeart/2005/8/layout/hList1"/>
    <dgm:cxn modelId="{7CDE2BF8-AEA5-4931-90EA-0158A52E4E67}" type="presOf" srcId="{BBD13C32-C00D-4364-AA0A-E53CC51D36D2}" destId="{3E6C4A64-C4D1-420D-B0C5-37FC762ED70F}" srcOrd="0" destOrd="1" presId="urn:microsoft.com/office/officeart/2005/8/layout/hList1"/>
    <dgm:cxn modelId="{2F0BA06C-058D-4429-ADE7-88404737CB95}" type="presOf" srcId="{AEA19CF3-B58B-4637-B3A6-1A55B5AE2ACD}" destId="{BF5E3FA5-A430-4A8A-B784-D91CA3BD129E}" srcOrd="0" destOrd="0" presId="urn:microsoft.com/office/officeart/2005/8/layout/hList1"/>
    <dgm:cxn modelId="{E8FD1A3E-930A-4AF2-AAA8-CC202FE061A3}" srcId="{B89A5EE6-03E8-4760-A142-9380C81CA7B8}" destId="{FA020FE8-6970-4949-A99F-A27249DC6C10}" srcOrd="2" destOrd="0" parTransId="{8AD81D04-2ACF-4C49-87FD-FCBFB72C6212}" sibTransId="{8ABA9581-9632-40D0-92F2-E3F119C1D260}"/>
    <dgm:cxn modelId="{93E54324-134B-4AA0-B83D-166BE8DD0B24}" type="presOf" srcId="{5A4C9BC1-34C0-49F0-A76A-4FBF79D16E55}" destId="{D68EBDDC-70F3-4DE8-89B5-03D15048FDF8}" srcOrd="0" destOrd="0" presId="urn:microsoft.com/office/officeart/2005/8/layout/hList1"/>
    <dgm:cxn modelId="{A7DF1BB9-60F3-4850-A686-84473F0B62F8}" srcId="{B89A5EE6-03E8-4760-A142-9380C81CA7B8}" destId="{532E5A0E-BA22-4997-96B2-3F98042D6538}" srcOrd="0" destOrd="0" parTransId="{EACC9E67-644A-4DAE-96FA-F1F273A7DE01}" sibTransId="{B91E4E76-93F9-4E5A-B5AF-FB843284CAAC}"/>
    <dgm:cxn modelId="{7E0F526F-7BBD-457E-BD73-F04564C7424D}" srcId="{09696A39-82FF-4509-A36F-B026FD5B3D0E}" destId="{AEA19CF3-B58B-4637-B3A6-1A55B5AE2ACD}" srcOrd="2" destOrd="0" parTransId="{3BB33D0C-F7CA-43EF-AE9F-578A37E4F166}" sibTransId="{587408A8-60C3-4FD8-9545-B4F3B525A99F}"/>
    <dgm:cxn modelId="{C21DA2C8-39D1-4997-A188-C42FA7EA4599}" type="presOf" srcId="{B89A5EE6-03E8-4760-A142-9380C81CA7B8}" destId="{CADC4EFE-315D-4D4A-8558-6073DC5473FF}" srcOrd="0" destOrd="0" presId="urn:microsoft.com/office/officeart/2005/8/layout/hList1"/>
    <dgm:cxn modelId="{CC0EC167-317B-47E0-A0B3-1A5BF750F309}" srcId="{B89A5EE6-03E8-4760-A142-9380C81CA7B8}" destId="{F93557BA-5F53-4CC5-B3B0-F0D6C6B32C94}" srcOrd="3" destOrd="0" parTransId="{21342BCA-CF72-4D6F-80D9-D6522D0C6AC3}" sibTransId="{682CA83A-6DE4-4867-9E54-EB770E5C8D53}"/>
    <dgm:cxn modelId="{B29FA623-DCF9-47EF-BE0C-55D257FD493D}" type="presOf" srcId="{F25641B9-D9F1-4A35-A7ED-84F9BED1EF58}" destId="{A2AE010C-E441-464A-9C45-B4EEC7079933}" srcOrd="0" destOrd="1" presId="urn:microsoft.com/office/officeart/2005/8/layout/hList1"/>
    <dgm:cxn modelId="{9604D15A-B5EF-455D-A5F7-957EE0D0665D}" type="presOf" srcId="{F93557BA-5F53-4CC5-B3B0-F0D6C6B32C94}" destId="{3E6C4A64-C4D1-420D-B0C5-37FC762ED70F}" srcOrd="0" destOrd="3" presId="urn:microsoft.com/office/officeart/2005/8/layout/hList1"/>
    <dgm:cxn modelId="{9951208D-9A17-4D0D-B0D7-FA8045CE3E09}" type="presOf" srcId="{10254DD0-E9E1-4636-AB6C-32C06C4896D2}" destId="{136FEBF4-63D1-4A18-8D30-D27CBC347611}" srcOrd="0" destOrd="0" presId="urn:microsoft.com/office/officeart/2005/8/layout/hList1"/>
    <dgm:cxn modelId="{413DF447-BB6A-4F8C-9DB0-AC43C9063101}" srcId="{B89A5EE6-03E8-4760-A142-9380C81CA7B8}" destId="{333C3DAB-0205-4067-9973-341099861DB5}" srcOrd="4" destOrd="0" parTransId="{776B202F-3E92-42D4-92D3-F7B02F834E80}" sibTransId="{478C3B47-4A9C-44D8-B4C6-B645D40DEE46}"/>
    <dgm:cxn modelId="{07273480-180D-411E-B188-E27EA1ECF974}" type="presOf" srcId="{09696A39-82FF-4509-A36F-B026FD5B3D0E}" destId="{25320A78-A854-41B2-A2C2-011A276192D2}" srcOrd="0" destOrd="0" presId="urn:microsoft.com/office/officeart/2005/8/layout/hList1"/>
    <dgm:cxn modelId="{6692A42A-61EC-4B8A-B44F-F2B2B53980EA}" type="presParOf" srcId="{25320A78-A854-41B2-A2C2-011A276192D2}" destId="{4A6FA8E4-9CBF-4F40-B176-B1A4A62C88A7}" srcOrd="0" destOrd="0" presId="urn:microsoft.com/office/officeart/2005/8/layout/hList1"/>
    <dgm:cxn modelId="{A4D8BD59-F160-430B-9A38-892093F79D8E}" type="presParOf" srcId="{4A6FA8E4-9CBF-4F40-B176-B1A4A62C88A7}" destId="{CADC4EFE-315D-4D4A-8558-6073DC5473FF}" srcOrd="0" destOrd="0" presId="urn:microsoft.com/office/officeart/2005/8/layout/hList1"/>
    <dgm:cxn modelId="{45C72F76-3D25-42D5-9A51-4E48F353153D}" type="presParOf" srcId="{4A6FA8E4-9CBF-4F40-B176-B1A4A62C88A7}" destId="{3E6C4A64-C4D1-420D-B0C5-37FC762ED70F}" srcOrd="1" destOrd="0" presId="urn:microsoft.com/office/officeart/2005/8/layout/hList1"/>
    <dgm:cxn modelId="{5E7086EF-0EC9-4946-A8F3-6E39581916F6}" type="presParOf" srcId="{25320A78-A854-41B2-A2C2-011A276192D2}" destId="{9FD4739B-001B-4C48-B823-FF96A36FD4B9}" srcOrd="1" destOrd="0" presId="urn:microsoft.com/office/officeart/2005/8/layout/hList1"/>
    <dgm:cxn modelId="{2CCDAE55-0FDA-41D0-AB63-0E9E010A3442}" type="presParOf" srcId="{25320A78-A854-41B2-A2C2-011A276192D2}" destId="{53591388-2176-4298-B338-3CAD4AFE6F19}" srcOrd="2" destOrd="0" presId="urn:microsoft.com/office/officeart/2005/8/layout/hList1"/>
    <dgm:cxn modelId="{82FA7B6C-30CC-4BEF-B318-1D8B0A08CDE2}" type="presParOf" srcId="{53591388-2176-4298-B338-3CAD4AFE6F19}" destId="{D68EBDDC-70F3-4DE8-89B5-03D15048FDF8}" srcOrd="0" destOrd="0" presId="urn:microsoft.com/office/officeart/2005/8/layout/hList1"/>
    <dgm:cxn modelId="{3DB31F5B-F5F3-426D-9510-3DA1F1D7140E}" type="presParOf" srcId="{53591388-2176-4298-B338-3CAD4AFE6F19}" destId="{136FEBF4-63D1-4A18-8D30-D27CBC347611}" srcOrd="1" destOrd="0" presId="urn:microsoft.com/office/officeart/2005/8/layout/hList1"/>
    <dgm:cxn modelId="{B339F300-B0D4-439E-BA17-68191543FF29}" type="presParOf" srcId="{25320A78-A854-41B2-A2C2-011A276192D2}" destId="{1989A9F6-D32F-42D4-885B-23364E7584C6}" srcOrd="3" destOrd="0" presId="urn:microsoft.com/office/officeart/2005/8/layout/hList1"/>
    <dgm:cxn modelId="{58575E0F-1EED-40FF-9DB7-605C1E36169D}" type="presParOf" srcId="{25320A78-A854-41B2-A2C2-011A276192D2}" destId="{AC2EE01B-CD00-4318-BFBB-A098948303B8}" srcOrd="4" destOrd="0" presId="urn:microsoft.com/office/officeart/2005/8/layout/hList1"/>
    <dgm:cxn modelId="{D48A450D-1782-4411-97D5-7AD38265BF92}" type="presParOf" srcId="{AC2EE01B-CD00-4318-BFBB-A098948303B8}" destId="{BF5E3FA5-A430-4A8A-B784-D91CA3BD129E}" srcOrd="0" destOrd="0" presId="urn:microsoft.com/office/officeart/2005/8/layout/hList1"/>
    <dgm:cxn modelId="{7D2301FC-619E-4EDA-A355-005E53B54D77}" type="presParOf" srcId="{AC2EE01B-CD00-4318-BFBB-A098948303B8}" destId="{A2AE010C-E441-464A-9C45-B4EEC707993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943DFF-FB50-4ABD-AA7D-C7EEC656CC0C}" type="doc">
      <dgm:prSet loTypeId="urn:microsoft.com/office/officeart/2005/8/layout/target3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38BF1A3A-FA4F-4AEA-ABCC-39566BA23C83}">
      <dgm:prSet phldrT="[Text]"/>
      <dgm:spPr/>
      <dgm:t>
        <a:bodyPr/>
        <a:lstStyle/>
        <a:p>
          <a:r>
            <a:rPr lang="hr-HR" dirty="0" smtClean="0">
              <a:solidFill>
                <a:srgbClr val="FF0000"/>
              </a:solidFill>
            </a:rPr>
            <a:t>Pravila</a:t>
          </a:r>
          <a:endParaRPr lang="hr-HR" dirty="0">
            <a:solidFill>
              <a:srgbClr val="FF0000"/>
            </a:solidFill>
          </a:endParaRPr>
        </a:p>
      </dgm:t>
    </dgm:pt>
    <dgm:pt modelId="{12F0A131-6A49-4FEA-970A-73E0CC3FFD3D}" type="parTrans" cxnId="{025FE420-C3ED-48D2-BA98-39965158EB73}">
      <dgm:prSet/>
      <dgm:spPr/>
      <dgm:t>
        <a:bodyPr/>
        <a:lstStyle/>
        <a:p>
          <a:endParaRPr lang="hr-HR"/>
        </a:p>
      </dgm:t>
    </dgm:pt>
    <dgm:pt modelId="{BB5D2B8B-F6DB-47D8-8B91-4214A9B7B758}" type="sibTrans" cxnId="{025FE420-C3ED-48D2-BA98-39965158EB73}">
      <dgm:prSet/>
      <dgm:spPr/>
      <dgm:t>
        <a:bodyPr/>
        <a:lstStyle/>
        <a:p>
          <a:endParaRPr lang="hr-HR"/>
        </a:p>
      </dgm:t>
    </dgm:pt>
    <dgm:pt modelId="{B1714EC7-7F97-4310-85D8-ADF1006B4FCA}">
      <dgm:prSet phldrT="[Text]"/>
      <dgm:spPr/>
      <dgm:t>
        <a:bodyPr/>
        <a:lstStyle/>
        <a:p>
          <a:r>
            <a:rPr lang="hr-HR" dirty="0" smtClean="0"/>
            <a:t>definirane norme, standardi i regulacije koje upravljaju izvršenjem ponašajne komponente životnog stila</a:t>
          </a:r>
          <a:endParaRPr lang="hr-HR" dirty="0"/>
        </a:p>
      </dgm:t>
    </dgm:pt>
    <dgm:pt modelId="{DD0F0AEC-435B-475D-8F31-82C8B189339F}" type="parTrans" cxnId="{7F636572-EB9C-4ACF-86C9-39A67DF94A6F}">
      <dgm:prSet/>
      <dgm:spPr/>
      <dgm:t>
        <a:bodyPr/>
        <a:lstStyle/>
        <a:p>
          <a:endParaRPr lang="hr-HR"/>
        </a:p>
      </dgm:t>
    </dgm:pt>
    <dgm:pt modelId="{6BA9A8A5-0586-479A-9CC5-1E76FE471BF8}" type="sibTrans" cxnId="{7F636572-EB9C-4ACF-86C9-39A67DF94A6F}">
      <dgm:prSet/>
      <dgm:spPr/>
      <dgm:t>
        <a:bodyPr/>
        <a:lstStyle/>
        <a:p>
          <a:endParaRPr lang="hr-HR"/>
        </a:p>
      </dgm:t>
    </dgm:pt>
    <dgm:pt modelId="{EE858442-ADE0-4CFF-890E-6C82F523C219}">
      <dgm:prSet phldrT="[Text]"/>
      <dgm:spPr/>
      <dgm:t>
        <a:bodyPr/>
        <a:lstStyle/>
        <a:p>
          <a:r>
            <a:rPr lang="hr-HR" dirty="0" smtClean="0">
              <a:solidFill>
                <a:srgbClr val="FF0000"/>
              </a:solidFill>
            </a:rPr>
            <a:t>Rituali</a:t>
          </a:r>
          <a:endParaRPr lang="hr-HR" dirty="0">
            <a:solidFill>
              <a:srgbClr val="FF0000"/>
            </a:solidFill>
          </a:endParaRPr>
        </a:p>
      </dgm:t>
    </dgm:pt>
    <dgm:pt modelId="{ECD999B6-BD34-4CA8-8C9C-826E5C64D350}" type="parTrans" cxnId="{213390CB-7046-4C7C-B314-34AC37F4EDCA}">
      <dgm:prSet/>
      <dgm:spPr/>
      <dgm:t>
        <a:bodyPr/>
        <a:lstStyle/>
        <a:p>
          <a:endParaRPr lang="hr-HR"/>
        </a:p>
      </dgm:t>
    </dgm:pt>
    <dgm:pt modelId="{457A30B1-D506-4DA4-A82D-EEB18D1074DE}" type="sibTrans" cxnId="{213390CB-7046-4C7C-B314-34AC37F4EDCA}">
      <dgm:prSet/>
      <dgm:spPr/>
      <dgm:t>
        <a:bodyPr/>
        <a:lstStyle/>
        <a:p>
          <a:endParaRPr lang="hr-HR"/>
        </a:p>
      </dgm:t>
    </dgm:pt>
    <dgm:pt modelId="{9AF8F12B-3D85-4792-99AD-F86385673523}">
      <dgm:prSet phldrT="[Text]"/>
      <dgm:spPr/>
      <dgm:t>
        <a:bodyPr/>
        <a:lstStyle/>
        <a:p>
          <a:r>
            <a:rPr lang="hr-HR" dirty="0" smtClean="0"/>
            <a:t>stereotipni načini ponašanja koji se povezuju uz obrazac životnog stila.</a:t>
          </a:r>
          <a:endParaRPr lang="hr-HR" dirty="0"/>
        </a:p>
      </dgm:t>
    </dgm:pt>
    <dgm:pt modelId="{C479C460-1BC9-450A-9FDA-4BFBDAA39E81}" type="parTrans" cxnId="{A10B0C6B-C120-4A2B-B876-835D29EB7E97}">
      <dgm:prSet/>
      <dgm:spPr/>
      <dgm:t>
        <a:bodyPr/>
        <a:lstStyle/>
        <a:p>
          <a:endParaRPr lang="hr-HR"/>
        </a:p>
      </dgm:t>
    </dgm:pt>
    <dgm:pt modelId="{8C5BD7E8-2F58-4656-8FE5-125C19A2500F}" type="sibTrans" cxnId="{A10B0C6B-C120-4A2B-B876-835D29EB7E97}">
      <dgm:prSet/>
      <dgm:spPr/>
      <dgm:t>
        <a:bodyPr/>
        <a:lstStyle/>
        <a:p>
          <a:endParaRPr lang="hr-HR"/>
        </a:p>
      </dgm:t>
    </dgm:pt>
    <dgm:pt modelId="{9AE58031-C821-4584-AD05-6E6876D34663}">
      <dgm:prSet phldrT="[Text]"/>
      <dgm:spPr/>
      <dgm:t>
        <a:bodyPr/>
        <a:lstStyle/>
        <a:p>
          <a:r>
            <a:rPr lang="hr-HR" dirty="0" smtClean="0">
              <a:solidFill>
                <a:srgbClr val="FF0000"/>
              </a:solidFill>
            </a:rPr>
            <a:t>Odnosi</a:t>
          </a:r>
          <a:endParaRPr lang="hr-HR" dirty="0">
            <a:solidFill>
              <a:srgbClr val="FF0000"/>
            </a:solidFill>
          </a:endParaRPr>
        </a:p>
      </dgm:t>
    </dgm:pt>
    <dgm:pt modelId="{A6D9C35C-A0CD-4E6B-B85D-4A807E611B51}" type="parTrans" cxnId="{D4ECE554-B8E8-4345-BCD1-1E79151BB537}">
      <dgm:prSet/>
      <dgm:spPr/>
      <dgm:t>
        <a:bodyPr/>
        <a:lstStyle/>
        <a:p>
          <a:endParaRPr lang="hr-HR"/>
        </a:p>
      </dgm:t>
    </dgm:pt>
    <dgm:pt modelId="{CABC17D6-0DF9-412D-957A-3F2A5360F3B1}" type="sibTrans" cxnId="{D4ECE554-B8E8-4345-BCD1-1E79151BB537}">
      <dgm:prSet/>
      <dgm:spPr/>
      <dgm:t>
        <a:bodyPr/>
        <a:lstStyle/>
        <a:p>
          <a:endParaRPr lang="hr-HR"/>
        </a:p>
      </dgm:t>
    </dgm:pt>
    <dgm:pt modelId="{4E1788B1-A957-4895-BE30-DBDFD6F331EA}">
      <dgm:prSet phldrT="[Text]"/>
      <dgm:spPr/>
      <dgm:t>
        <a:bodyPr/>
        <a:lstStyle/>
        <a:p>
          <a:r>
            <a:rPr lang="hr-HR" dirty="0" smtClean="0"/>
            <a:t>socijalne interakcije u koje ljudi ulaze tijekom svog života</a:t>
          </a:r>
          <a:endParaRPr lang="hr-HR" dirty="0"/>
        </a:p>
      </dgm:t>
    </dgm:pt>
    <dgm:pt modelId="{8BADDF2E-5FB0-48DA-A50C-041525DAFBE4}" type="parTrans" cxnId="{17B7FB0C-CCB2-4591-B617-D223B2D39D5C}">
      <dgm:prSet/>
      <dgm:spPr/>
      <dgm:t>
        <a:bodyPr/>
        <a:lstStyle/>
        <a:p>
          <a:endParaRPr lang="hr-HR"/>
        </a:p>
      </dgm:t>
    </dgm:pt>
    <dgm:pt modelId="{6033A3ED-0018-40E9-ABC3-5E1EDBF289FB}" type="sibTrans" cxnId="{17B7FB0C-CCB2-4591-B617-D223B2D39D5C}">
      <dgm:prSet/>
      <dgm:spPr/>
      <dgm:t>
        <a:bodyPr/>
        <a:lstStyle/>
        <a:p>
          <a:endParaRPr lang="hr-HR"/>
        </a:p>
      </dgm:t>
    </dgm:pt>
    <dgm:pt modelId="{02D29F68-143E-411F-87FB-8979E955A478}">
      <dgm:prSet/>
      <dgm:spPr/>
      <dgm:t>
        <a:bodyPr/>
        <a:lstStyle/>
        <a:p>
          <a:r>
            <a:rPr lang="hr-HR" dirty="0" smtClean="0">
              <a:solidFill>
                <a:srgbClr val="FF0000"/>
              </a:solidFill>
            </a:rPr>
            <a:t>Uloge</a:t>
          </a:r>
          <a:endParaRPr lang="hr-HR" dirty="0">
            <a:solidFill>
              <a:srgbClr val="FF0000"/>
            </a:solidFill>
          </a:endParaRPr>
        </a:p>
      </dgm:t>
    </dgm:pt>
    <dgm:pt modelId="{3B57946E-92FC-47E0-BD39-3EFBD79CBBCD}" type="parTrans" cxnId="{C19616C5-354D-459C-A84F-75A314249863}">
      <dgm:prSet/>
      <dgm:spPr/>
    </dgm:pt>
    <dgm:pt modelId="{BD6F6C4C-BA63-4C1A-82EF-257411B037F8}" type="sibTrans" cxnId="{C19616C5-354D-459C-A84F-75A314249863}">
      <dgm:prSet/>
      <dgm:spPr/>
    </dgm:pt>
    <dgm:pt modelId="{95FF8127-DA8B-48E4-BDF6-54DA6B215952}">
      <dgm:prSet/>
      <dgm:spPr/>
      <dgm:t>
        <a:bodyPr/>
        <a:lstStyle/>
        <a:p>
          <a:r>
            <a:rPr lang="hr-HR" dirty="0" smtClean="0"/>
            <a:t>očekivanja koje osobe imaju od drugih osoba na temelju pokazanog obrasca njihovog životnog stila</a:t>
          </a:r>
          <a:endParaRPr lang="hr-HR" dirty="0"/>
        </a:p>
      </dgm:t>
    </dgm:pt>
    <dgm:pt modelId="{D2378E8C-F6E9-434E-84B0-8E39B78035B8}" type="parTrans" cxnId="{02CF5434-E616-400F-919A-AAEC13FCB55D}">
      <dgm:prSet/>
      <dgm:spPr/>
    </dgm:pt>
    <dgm:pt modelId="{24624413-E4EA-49D3-BFA8-93785AA390E0}" type="sibTrans" cxnId="{02CF5434-E616-400F-919A-AAEC13FCB55D}">
      <dgm:prSet/>
      <dgm:spPr/>
    </dgm:pt>
    <dgm:pt modelId="{37726B6D-98FF-4084-8DCC-27D4B837BB0D}" type="pres">
      <dgm:prSet presAssocID="{9F943DFF-FB50-4ABD-AA7D-C7EEC656CC0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3D05040-EE98-4C9E-B67F-3658DFCED2CB}" type="pres">
      <dgm:prSet presAssocID="{02D29F68-143E-411F-87FB-8979E955A478}" presName="circle1" presStyleLbl="node1" presStyleIdx="0" presStyleCnt="4"/>
      <dgm:spPr/>
    </dgm:pt>
    <dgm:pt modelId="{A7B53E3C-301E-4EF7-BB91-47BA5416108E}" type="pres">
      <dgm:prSet presAssocID="{02D29F68-143E-411F-87FB-8979E955A478}" presName="space" presStyleCnt="0"/>
      <dgm:spPr/>
    </dgm:pt>
    <dgm:pt modelId="{AF07ADDD-C278-41CC-9B93-B8A5619B8A11}" type="pres">
      <dgm:prSet presAssocID="{02D29F68-143E-411F-87FB-8979E955A478}" presName="rect1" presStyleLbl="alignAcc1" presStyleIdx="0" presStyleCnt="4"/>
      <dgm:spPr/>
      <dgm:t>
        <a:bodyPr/>
        <a:lstStyle/>
        <a:p>
          <a:endParaRPr lang="hr-HR"/>
        </a:p>
      </dgm:t>
    </dgm:pt>
    <dgm:pt modelId="{5DC02B66-BCD4-4D1A-B327-CCB48564360D}" type="pres">
      <dgm:prSet presAssocID="{38BF1A3A-FA4F-4AEA-ABCC-39566BA23C83}" presName="vertSpace2" presStyleLbl="node1" presStyleIdx="0" presStyleCnt="4"/>
      <dgm:spPr/>
    </dgm:pt>
    <dgm:pt modelId="{7385EAC9-990F-4013-B20C-5A6BB1074470}" type="pres">
      <dgm:prSet presAssocID="{38BF1A3A-FA4F-4AEA-ABCC-39566BA23C83}" presName="circle2" presStyleLbl="node1" presStyleIdx="1" presStyleCnt="4"/>
      <dgm:spPr/>
    </dgm:pt>
    <dgm:pt modelId="{F7DD5CCB-B3C6-4AA1-861B-B490A012B491}" type="pres">
      <dgm:prSet presAssocID="{38BF1A3A-FA4F-4AEA-ABCC-39566BA23C83}" presName="rect2" presStyleLbl="alignAcc1" presStyleIdx="1" presStyleCnt="4"/>
      <dgm:spPr/>
      <dgm:t>
        <a:bodyPr/>
        <a:lstStyle/>
        <a:p>
          <a:endParaRPr lang="hr-HR"/>
        </a:p>
      </dgm:t>
    </dgm:pt>
    <dgm:pt modelId="{3B843374-F001-4739-ACF1-F3A18CC9CAA6}" type="pres">
      <dgm:prSet presAssocID="{EE858442-ADE0-4CFF-890E-6C82F523C219}" presName="vertSpace3" presStyleLbl="node1" presStyleIdx="1" presStyleCnt="4"/>
      <dgm:spPr/>
    </dgm:pt>
    <dgm:pt modelId="{575B9525-1278-459B-B01F-222D68DBE794}" type="pres">
      <dgm:prSet presAssocID="{EE858442-ADE0-4CFF-890E-6C82F523C219}" presName="circle3" presStyleLbl="node1" presStyleIdx="2" presStyleCnt="4"/>
      <dgm:spPr/>
    </dgm:pt>
    <dgm:pt modelId="{64DE809D-2FDA-4E65-B410-5C81D4DAD0F6}" type="pres">
      <dgm:prSet presAssocID="{EE858442-ADE0-4CFF-890E-6C82F523C219}" presName="rect3" presStyleLbl="alignAcc1" presStyleIdx="2" presStyleCnt="4"/>
      <dgm:spPr/>
      <dgm:t>
        <a:bodyPr/>
        <a:lstStyle/>
        <a:p>
          <a:endParaRPr lang="hr-HR"/>
        </a:p>
      </dgm:t>
    </dgm:pt>
    <dgm:pt modelId="{2344E26C-CCE2-4410-B295-23EA274A60E9}" type="pres">
      <dgm:prSet presAssocID="{9AE58031-C821-4584-AD05-6E6876D34663}" presName="vertSpace4" presStyleLbl="node1" presStyleIdx="2" presStyleCnt="4"/>
      <dgm:spPr/>
    </dgm:pt>
    <dgm:pt modelId="{4D7D2CEA-C30A-48FD-AAF5-4ADCCFF6D960}" type="pres">
      <dgm:prSet presAssocID="{9AE58031-C821-4584-AD05-6E6876D34663}" presName="circle4" presStyleLbl="node1" presStyleIdx="3" presStyleCnt="4"/>
      <dgm:spPr/>
    </dgm:pt>
    <dgm:pt modelId="{DF2D593C-7A72-43E1-ACEC-E1E69FDBDCFA}" type="pres">
      <dgm:prSet presAssocID="{9AE58031-C821-4584-AD05-6E6876D34663}" presName="rect4" presStyleLbl="alignAcc1" presStyleIdx="3" presStyleCnt="4"/>
      <dgm:spPr/>
      <dgm:t>
        <a:bodyPr/>
        <a:lstStyle/>
        <a:p>
          <a:endParaRPr lang="hr-HR"/>
        </a:p>
      </dgm:t>
    </dgm:pt>
    <dgm:pt modelId="{273D9E4A-4BB5-4EA0-8399-68877F42F906}" type="pres">
      <dgm:prSet presAssocID="{02D29F68-143E-411F-87FB-8979E955A478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B94E496-F4DF-485E-A66C-5A261FD1B99A}" type="pres">
      <dgm:prSet presAssocID="{02D29F68-143E-411F-87FB-8979E955A478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766501A-EEE6-43FF-A9B2-EDC6F46A81F3}" type="pres">
      <dgm:prSet presAssocID="{38BF1A3A-FA4F-4AEA-ABCC-39566BA23C83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3054137-D97B-4CA7-8770-875D11D4A290}" type="pres">
      <dgm:prSet presAssocID="{38BF1A3A-FA4F-4AEA-ABCC-39566BA23C83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BA17B8F-5E07-40AE-8310-D5EFE8A68E66}" type="pres">
      <dgm:prSet presAssocID="{EE858442-ADE0-4CFF-890E-6C82F523C219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244B009-4013-4DA5-9BD6-BA6A999B5FC7}" type="pres">
      <dgm:prSet presAssocID="{EE858442-ADE0-4CFF-890E-6C82F523C219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B09F700-8A05-427A-9893-D0EE4F216E9D}" type="pres">
      <dgm:prSet presAssocID="{9AE58031-C821-4584-AD05-6E6876D34663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99B6101-8AE2-4801-BEBF-665C4D8570BB}" type="pres">
      <dgm:prSet presAssocID="{9AE58031-C821-4584-AD05-6E6876D34663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4ECE554-B8E8-4345-BCD1-1E79151BB537}" srcId="{9F943DFF-FB50-4ABD-AA7D-C7EEC656CC0C}" destId="{9AE58031-C821-4584-AD05-6E6876D34663}" srcOrd="3" destOrd="0" parTransId="{A6D9C35C-A0CD-4E6B-B85D-4A807E611B51}" sibTransId="{CABC17D6-0DF9-412D-957A-3F2A5360F3B1}"/>
    <dgm:cxn modelId="{025FE420-C3ED-48D2-BA98-39965158EB73}" srcId="{9F943DFF-FB50-4ABD-AA7D-C7EEC656CC0C}" destId="{38BF1A3A-FA4F-4AEA-ABCC-39566BA23C83}" srcOrd="1" destOrd="0" parTransId="{12F0A131-6A49-4FEA-970A-73E0CC3FFD3D}" sibTransId="{BB5D2B8B-F6DB-47D8-8B91-4214A9B7B758}"/>
    <dgm:cxn modelId="{63CD5FE8-428C-4921-B28D-090768B49549}" type="presOf" srcId="{4E1788B1-A957-4895-BE30-DBDFD6F331EA}" destId="{299B6101-8AE2-4801-BEBF-665C4D8570BB}" srcOrd="0" destOrd="0" presId="urn:microsoft.com/office/officeart/2005/8/layout/target3"/>
    <dgm:cxn modelId="{C19616C5-354D-459C-A84F-75A314249863}" srcId="{9F943DFF-FB50-4ABD-AA7D-C7EEC656CC0C}" destId="{02D29F68-143E-411F-87FB-8979E955A478}" srcOrd="0" destOrd="0" parTransId="{3B57946E-92FC-47E0-BD39-3EFBD79CBBCD}" sibTransId="{BD6F6C4C-BA63-4C1A-82EF-257411B037F8}"/>
    <dgm:cxn modelId="{42840B51-06CC-4CA2-8231-B14251FCECCF}" type="presOf" srcId="{95FF8127-DA8B-48E4-BDF6-54DA6B215952}" destId="{4B94E496-F4DF-485E-A66C-5A261FD1B99A}" srcOrd="0" destOrd="0" presId="urn:microsoft.com/office/officeart/2005/8/layout/target3"/>
    <dgm:cxn modelId="{213390CB-7046-4C7C-B314-34AC37F4EDCA}" srcId="{9F943DFF-FB50-4ABD-AA7D-C7EEC656CC0C}" destId="{EE858442-ADE0-4CFF-890E-6C82F523C219}" srcOrd="2" destOrd="0" parTransId="{ECD999B6-BD34-4CA8-8C9C-826E5C64D350}" sibTransId="{457A30B1-D506-4DA4-A82D-EEB18D1074DE}"/>
    <dgm:cxn modelId="{02CF5434-E616-400F-919A-AAEC13FCB55D}" srcId="{02D29F68-143E-411F-87FB-8979E955A478}" destId="{95FF8127-DA8B-48E4-BDF6-54DA6B215952}" srcOrd="0" destOrd="0" parTransId="{D2378E8C-F6E9-434E-84B0-8E39B78035B8}" sibTransId="{24624413-E4EA-49D3-BFA8-93785AA390E0}"/>
    <dgm:cxn modelId="{1FF85E53-16E6-409D-B255-1196A1622BE2}" type="presOf" srcId="{B1714EC7-7F97-4310-85D8-ADF1006B4FCA}" destId="{E3054137-D97B-4CA7-8770-875D11D4A290}" srcOrd="0" destOrd="0" presId="urn:microsoft.com/office/officeart/2005/8/layout/target3"/>
    <dgm:cxn modelId="{9AF9C754-8EA3-42D5-879D-6CB9D8A62305}" type="presOf" srcId="{9AE58031-C821-4584-AD05-6E6876D34663}" destId="{DF2D593C-7A72-43E1-ACEC-E1E69FDBDCFA}" srcOrd="0" destOrd="0" presId="urn:microsoft.com/office/officeart/2005/8/layout/target3"/>
    <dgm:cxn modelId="{7F636572-EB9C-4ACF-86C9-39A67DF94A6F}" srcId="{38BF1A3A-FA4F-4AEA-ABCC-39566BA23C83}" destId="{B1714EC7-7F97-4310-85D8-ADF1006B4FCA}" srcOrd="0" destOrd="0" parTransId="{DD0F0AEC-435B-475D-8F31-82C8B189339F}" sibTransId="{6BA9A8A5-0586-479A-9CC5-1E76FE471BF8}"/>
    <dgm:cxn modelId="{39AEB730-713C-4E08-9F37-1842F86E6188}" type="presOf" srcId="{9AF8F12B-3D85-4792-99AD-F86385673523}" destId="{4244B009-4013-4DA5-9BD6-BA6A999B5FC7}" srcOrd="0" destOrd="0" presId="urn:microsoft.com/office/officeart/2005/8/layout/target3"/>
    <dgm:cxn modelId="{8FA45DFE-D40D-4D78-8E67-F29CC797866A}" type="presOf" srcId="{38BF1A3A-FA4F-4AEA-ABCC-39566BA23C83}" destId="{F7DD5CCB-B3C6-4AA1-861B-B490A012B491}" srcOrd="0" destOrd="0" presId="urn:microsoft.com/office/officeart/2005/8/layout/target3"/>
    <dgm:cxn modelId="{17B7FB0C-CCB2-4591-B617-D223B2D39D5C}" srcId="{9AE58031-C821-4584-AD05-6E6876D34663}" destId="{4E1788B1-A957-4895-BE30-DBDFD6F331EA}" srcOrd="0" destOrd="0" parTransId="{8BADDF2E-5FB0-48DA-A50C-041525DAFBE4}" sibTransId="{6033A3ED-0018-40E9-ABC3-5E1EDBF289FB}"/>
    <dgm:cxn modelId="{938BE529-FE16-4B17-9A4B-B8E6F067B555}" type="presOf" srcId="{EE858442-ADE0-4CFF-890E-6C82F523C219}" destId="{64DE809D-2FDA-4E65-B410-5C81D4DAD0F6}" srcOrd="0" destOrd="0" presId="urn:microsoft.com/office/officeart/2005/8/layout/target3"/>
    <dgm:cxn modelId="{93A9DCCD-DFF5-4871-8ACB-0DA1A94351A6}" type="presOf" srcId="{38BF1A3A-FA4F-4AEA-ABCC-39566BA23C83}" destId="{3766501A-EEE6-43FF-A9B2-EDC6F46A81F3}" srcOrd="1" destOrd="0" presId="urn:microsoft.com/office/officeart/2005/8/layout/target3"/>
    <dgm:cxn modelId="{244CBA5E-8559-4032-8B64-DB3FD3209728}" type="presOf" srcId="{02D29F68-143E-411F-87FB-8979E955A478}" destId="{AF07ADDD-C278-41CC-9B93-B8A5619B8A11}" srcOrd="0" destOrd="0" presId="urn:microsoft.com/office/officeart/2005/8/layout/target3"/>
    <dgm:cxn modelId="{AF3A4203-A72D-4670-A7B5-3B9C0953E193}" type="presOf" srcId="{9F943DFF-FB50-4ABD-AA7D-C7EEC656CC0C}" destId="{37726B6D-98FF-4084-8DCC-27D4B837BB0D}" srcOrd="0" destOrd="0" presId="urn:microsoft.com/office/officeart/2005/8/layout/target3"/>
    <dgm:cxn modelId="{48BE55A0-03F8-4A25-920F-EC497F328395}" type="presOf" srcId="{9AE58031-C821-4584-AD05-6E6876D34663}" destId="{6B09F700-8A05-427A-9893-D0EE4F216E9D}" srcOrd="1" destOrd="0" presId="urn:microsoft.com/office/officeart/2005/8/layout/target3"/>
    <dgm:cxn modelId="{A16F2F9C-E2C3-40AC-A973-5BC6C2336A53}" type="presOf" srcId="{02D29F68-143E-411F-87FB-8979E955A478}" destId="{273D9E4A-4BB5-4EA0-8399-68877F42F906}" srcOrd="1" destOrd="0" presId="urn:microsoft.com/office/officeart/2005/8/layout/target3"/>
    <dgm:cxn modelId="{A10B0C6B-C120-4A2B-B876-835D29EB7E97}" srcId="{EE858442-ADE0-4CFF-890E-6C82F523C219}" destId="{9AF8F12B-3D85-4792-99AD-F86385673523}" srcOrd="0" destOrd="0" parTransId="{C479C460-1BC9-450A-9FDA-4BFBDAA39E81}" sibTransId="{8C5BD7E8-2F58-4656-8FE5-125C19A2500F}"/>
    <dgm:cxn modelId="{FA55511F-B5F2-4D1D-8225-59F122225255}" type="presOf" srcId="{EE858442-ADE0-4CFF-890E-6C82F523C219}" destId="{DBA17B8F-5E07-40AE-8310-D5EFE8A68E66}" srcOrd="1" destOrd="0" presId="urn:microsoft.com/office/officeart/2005/8/layout/target3"/>
    <dgm:cxn modelId="{3DFE46A4-A8F8-4647-A9A9-49EA0E5D213B}" type="presParOf" srcId="{37726B6D-98FF-4084-8DCC-27D4B837BB0D}" destId="{C3D05040-EE98-4C9E-B67F-3658DFCED2CB}" srcOrd="0" destOrd="0" presId="urn:microsoft.com/office/officeart/2005/8/layout/target3"/>
    <dgm:cxn modelId="{8D3A0234-A796-4701-A2EC-F816239F2C5C}" type="presParOf" srcId="{37726B6D-98FF-4084-8DCC-27D4B837BB0D}" destId="{A7B53E3C-301E-4EF7-BB91-47BA5416108E}" srcOrd="1" destOrd="0" presId="urn:microsoft.com/office/officeart/2005/8/layout/target3"/>
    <dgm:cxn modelId="{B38F809A-D88D-46D9-88DC-90290ED1F2E4}" type="presParOf" srcId="{37726B6D-98FF-4084-8DCC-27D4B837BB0D}" destId="{AF07ADDD-C278-41CC-9B93-B8A5619B8A11}" srcOrd="2" destOrd="0" presId="urn:microsoft.com/office/officeart/2005/8/layout/target3"/>
    <dgm:cxn modelId="{17F41ED7-408C-4668-8FEF-E68B57F358AE}" type="presParOf" srcId="{37726B6D-98FF-4084-8DCC-27D4B837BB0D}" destId="{5DC02B66-BCD4-4D1A-B327-CCB48564360D}" srcOrd="3" destOrd="0" presId="urn:microsoft.com/office/officeart/2005/8/layout/target3"/>
    <dgm:cxn modelId="{4C20B846-46CD-449C-80C0-5E23DFB49532}" type="presParOf" srcId="{37726B6D-98FF-4084-8DCC-27D4B837BB0D}" destId="{7385EAC9-990F-4013-B20C-5A6BB1074470}" srcOrd="4" destOrd="0" presId="urn:microsoft.com/office/officeart/2005/8/layout/target3"/>
    <dgm:cxn modelId="{46E0B219-981A-4595-8008-3039FBA09D3F}" type="presParOf" srcId="{37726B6D-98FF-4084-8DCC-27D4B837BB0D}" destId="{F7DD5CCB-B3C6-4AA1-861B-B490A012B491}" srcOrd="5" destOrd="0" presId="urn:microsoft.com/office/officeart/2005/8/layout/target3"/>
    <dgm:cxn modelId="{0EA7737C-D66C-4E9A-B284-0521E1C20C8E}" type="presParOf" srcId="{37726B6D-98FF-4084-8DCC-27D4B837BB0D}" destId="{3B843374-F001-4739-ACF1-F3A18CC9CAA6}" srcOrd="6" destOrd="0" presId="urn:microsoft.com/office/officeart/2005/8/layout/target3"/>
    <dgm:cxn modelId="{5932310C-DD0F-48F4-91F3-AD84546BCAE7}" type="presParOf" srcId="{37726B6D-98FF-4084-8DCC-27D4B837BB0D}" destId="{575B9525-1278-459B-B01F-222D68DBE794}" srcOrd="7" destOrd="0" presId="urn:microsoft.com/office/officeart/2005/8/layout/target3"/>
    <dgm:cxn modelId="{4AF512A4-313C-4EDB-984B-DACF789475B7}" type="presParOf" srcId="{37726B6D-98FF-4084-8DCC-27D4B837BB0D}" destId="{64DE809D-2FDA-4E65-B410-5C81D4DAD0F6}" srcOrd="8" destOrd="0" presId="urn:microsoft.com/office/officeart/2005/8/layout/target3"/>
    <dgm:cxn modelId="{C784CBC8-3121-4754-AA8F-F3390544B646}" type="presParOf" srcId="{37726B6D-98FF-4084-8DCC-27D4B837BB0D}" destId="{2344E26C-CCE2-4410-B295-23EA274A60E9}" srcOrd="9" destOrd="0" presId="urn:microsoft.com/office/officeart/2005/8/layout/target3"/>
    <dgm:cxn modelId="{47037436-7487-4EEA-8FA5-102F69C0E313}" type="presParOf" srcId="{37726B6D-98FF-4084-8DCC-27D4B837BB0D}" destId="{4D7D2CEA-C30A-48FD-AAF5-4ADCCFF6D960}" srcOrd="10" destOrd="0" presId="urn:microsoft.com/office/officeart/2005/8/layout/target3"/>
    <dgm:cxn modelId="{570B46E6-31BB-45E0-918A-EE533D2F1218}" type="presParOf" srcId="{37726B6D-98FF-4084-8DCC-27D4B837BB0D}" destId="{DF2D593C-7A72-43E1-ACEC-E1E69FDBDCFA}" srcOrd="11" destOrd="0" presId="urn:microsoft.com/office/officeart/2005/8/layout/target3"/>
    <dgm:cxn modelId="{5505FFEE-520A-48D4-9F71-B9060B244628}" type="presParOf" srcId="{37726B6D-98FF-4084-8DCC-27D4B837BB0D}" destId="{273D9E4A-4BB5-4EA0-8399-68877F42F906}" srcOrd="12" destOrd="0" presId="urn:microsoft.com/office/officeart/2005/8/layout/target3"/>
    <dgm:cxn modelId="{0A26D9C2-515F-4A30-B21C-E89CC5651CE3}" type="presParOf" srcId="{37726B6D-98FF-4084-8DCC-27D4B837BB0D}" destId="{4B94E496-F4DF-485E-A66C-5A261FD1B99A}" srcOrd="13" destOrd="0" presId="urn:microsoft.com/office/officeart/2005/8/layout/target3"/>
    <dgm:cxn modelId="{4F8AFE06-F0E0-41D2-BAED-B164ED1F35F2}" type="presParOf" srcId="{37726B6D-98FF-4084-8DCC-27D4B837BB0D}" destId="{3766501A-EEE6-43FF-A9B2-EDC6F46A81F3}" srcOrd="14" destOrd="0" presId="urn:microsoft.com/office/officeart/2005/8/layout/target3"/>
    <dgm:cxn modelId="{8C131B8D-9DE4-45C9-9574-2BBF91E0C00F}" type="presParOf" srcId="{37726B6D-98FF-4084-8DCC-27D4B837BB0D}" destId="{E3054137-D97B-4CA7-8770-875D11D4A290}" srcOrd="15" destOrd="0" presId="urn:microsoft.com/office/officeart/2005/8/layout/target3"/>
    <dgm:cxn modelId="{09CD1881-EFA7-401C-8827-51901D9DE83C}" type="presParOf" srcId="{37726B6D-98FF-4084-8DCC-27D4B837BB0D}" destId="{DBA17B8F-5E07-40AE-8310-D5EFE8A68E66}" srcOrd="16" destOrd="0" presId="urn:microsoft.com/office/officeart/2005/8/layout/target3"/>
    <dgm:cxn modelId="{60600D2E-D71E-4A37-8B9D-598957531530}" type="presParOf" srcId="{37726B6D-98FF-4084-8DCC-27D4B837BB0D}" destId="{4244B009-4013-4DA5-9BD6-BA6A999B5FC7}" srcOrd="17" destOrd="0" presId="urn:microsoft.com/office/officeart/2005/8/layout/target3"/>
    <dgm:cxn modelId="{A488AB67-F901-4453-9894-14E99D9115C8}" type="presParOf" srcId="{37726B6D-98FF-4084-8DCC-27D4B837BB0D}" destId="{6B09F700-8A05-427A-9893-D0EE4F216E9D}" srcOrd="18" destOrd="0" presId="urn:microsoft.com/office/officeart/2005/8/layout/target3"/>
    <dgm:cxn modelId="{42F52C0C-7D0E-4A07-AB9A-848B7B20D5D2}" type="presParOf" srcId="{37726B6D-98FF-4084-8DCC-27D4B837BB0D}" destId="{299B6101-8AE2-4801-BEBF-665C4D8570BB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1BAA49-11DA-44ED-8B03-61CB1EB336FA}" type="doc">
      <dgm:prSet loTypeId="urn:microsoft.com/office/officeart/2005/8/layout/equation2" loCatId="process" qsTypeId="urn:microsoft.com/office/officeart/2005/8/quickstyle/3d3" qsCatId="3D" csTypeId="urn:microsoft.com/office/officeart/2005/8/colors/colorful2" csCatId="colorful" phldr="1"/>
      <dgm:spPr/>
    </dgm:pt>
    <dgm:pt modelId="{DAAAD245-C765-4183-8785-1A12E3D3A545}">
      <dgm:prSet phldrT="[Text]"/>
      <dgm:spPr/>
      <dgm:t>
        <a:bodyPr/>
        <a:lstStyle/>
        <a:p>
          <a:r>
            <a:rPr lang="hr-HR" dirty="0" smtClean="0"/>
            <a:t>3C</a:t>
          </a:r>
          <a:endParaRPr lang="hr-HR" dirty="0"/>
        </a:p>
      </dgm:t>
    </dgm:pt>
    <dgm:pt modelId="{AA43BD8A-A286-40EC-B50D-4ECA74E44381}" type="parTrans" cxnId="{5A55B9E9-7DDD-4DD2-8BF3-51BB5DE3793D}">
      <dgm:prSet/>
      <dgm:spPr/>
      <dgm:t>
        <a:bodyPr/>
        <a:lstStyle/>
        <a:p>
          <a:endParaRPr lang="hr-HR"/>
        </a:p>
      </dgm:t>
    </dgm:pt>
    <dgm:pt modelId="{A56CCF1A-FFE3-4B52-8386-62AE479AFF8F}" type="sibTrans" cxnId="{5A55B9E9-7DDD-4DD2-8BF3-51BB5DE3793D}">
      <dgm:prSet/>
      <dgm:spPr/>
      <dgm:t>
        <a:bodyPr/>
        <a:lstStyle/>
        <a:p>
          <a:endParaRPr lang="hr-HR"/>
        </a:p>
      </dgm:t>
    </dgm:pt>
    <dgm:pt modelId="{F42C73F5-CC27-4012-AB94-AF4A37177017}">
      <dgm:prSet phldrT="[Text]"/>
      <dgm:spPr/>
      <dgm:t>
        <a:bodyPr/>
        <a:lstStyle/>
        <a:p>
          <a:r>
            <a:rPr lang="hr-HR" dirty="0" smtClean="0"/>
            <a:t>4R</a:t>
          </a:r>
          <a:endParaRPr lang="hr-HR" dirty="0"/>
        </a:p>
      </dgm:t>
    </dgm:pt>
    <dgm:pt modelId="{3AFA973A-CBE7-4D69-AB85-49109065CB2B}" type="parTrans" cxnId="{80DF3F74-B9D2-4353-894E-79A2550B253E}">
      <dgm:prSet/>
      <dgm:spPr/>
      <dgm:t>
        <a:bodyPr/>
        <a:lstStyle/>
        <a:p>
          <a:endParaRPr lang="hr-HR"/>
        </a:p>
      </dgm:t>
    </dgm:pt>
    <dgm:pt modelId="{16EC97AE-E127-4715-AEEF-EEB1FC6867A5}" type="sibTrans" cxnId="{80DF3F74-B9D2-4353-894E-79A2550B253E}">
      <dgm:prSet/>
      <dgm:spPr/>
      <dgm:t>
        <a:bodyPr/>
        <a:lstStyle/>
        <a:p>
          <a:endParaRPr lang="hr-HR"/>
        </a:p>
      </dgm:t>
    </dgm:pt>
    <dgm:pt modelId="{D5BD0C18-34D3-44AB-9AE7-8EF46B555195}">
      <dgm:prSet phldrT="[Text]"/>
      <dgm:spPr/>
      <dgm:t>
        <a:bodyPr/>
        <a:lstStyle/>
        <a:p>
          <a:r>
            <a:rPr lang="hr-HR" dirty="0" smtClean="0"/>
            <a:t>Osebujni način ponašanja i mišljenja = životni stil</a:t>
          </a:r>
          <a:endParaRPr lang="hr-HR" dirty="0"/>
        </a:p>
      </dgm:t>
    </dgm:pt>
    <dgm:pt modelId="{EF228826-EEA1-4353-B373-ABD0D9CF458C}" type="parTrans" cxnId="{BAE71F41-57FE-4823-9A18-535A028A03C0}">
      <dgm:prSet/>
      <dgm:spPr/>
      <dgm:t>
        <a:bodyPr/>
        <a:lstStyle/>
        <a:p>
          <a:endParaRPr lang="hr-HR"/>
        </a:p>
      </dgm:t>
    </dgm:pt>
    <dgm:pt modelId="{32D13BB5-F867-4F8C-97CD-BE2453BE1F3D}" type="sibTrans" cxnId="{BAE71F41-57FE-4823-9A18-535A028A03C0}">
      <dgm:prSet/>
      <dgm:spPr/>
      <dgm:t>
        <a:bodyPr/>
        <a:lstStyle/>
        <a:p>
          <a:endParaRPr lang="hr-HR"/>
        </a:p>
      </dgm:t>
    </dgm:pt>
    <dgm:pt modelId="{99EFDB98-156C-42E1-958C-64884203FD46}" type="pres">
      <dgm:prSet presAssocID="{6C1BAA49-11DA-44ED-8B03-61CB1EB336FA}" presName="Name0" presStyleCnt="0">
        <dgm:presLayoutVars>
          <dgm:dir/>
          <dgm:resizeHandles val="exact"/>
        </dgm:presLayoutVars>
      </dgm:prSet>
      <dgm:spPr/>
    </dgm:pt>
    <dgm:pt modelId="{2675281E-DF5E-401E-8B3A-4C263C222D02}" type="pres">
      <dgm:prSet presAssocID="{6C1BAA49-11DA-44ED-8B03-61CB1EB336FA}" presName="vNodes" presStyleCnt="0"/>
      <dgm:spPr/>
    </dgm:pt>
    <dgm:pt modelId="{E5A4D376-FF52-4E73-8E3C-1950114E36A8}" type="pres">
      <dgm:prSet presAssocID="{DAAAD245-C765-4183-8785-1A12E3D3A54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5C64300-099C-44F0-9EA8-5D112B9BFF00}" type="pres">
      <dgm:prSet presAssocID="{A56CCF1A-FFE3-4B52-8386-62AE479AFF8F}" presName="spacerT" presStyleCnt="0"/>
      <dgm:spPr/>
    </dgm:pt>
    <dgm:pt modelId="{0C19A81F-486A-4E0B-8D95-772B16CD64E7}" type="pres">
      <dgm:prSet presAssocID="{A56CCF1A-FFE3-4B52-8386-62AE479AFF8F}" presName="sibTrans" presStyleLbl="sibTrans2D1" presStyleIdx="0" presStyleCnt="2"/>
      <dgm:spPr/>
      <dgm:t>
        <a:bodyPr/>
        <a:lstStyle/>
        <a:p>
          <a:endParaRPr lang="hr-HR"/>
        </a:p>
      </dgm:t>
    </dgm:pt>
    <dgm:pt modelId="{97213895-D9EB-443B-BCD9-2E9FEAC069C0}" type="pres">
      <dgm:prSet presAssocID="{A56CCF1A-FFE3-4B52-8386-62AE479AFF8F}" presName="spacerB" presStyleCnt="0"/>
      <dgm:spPr/>
    </dgm:pt>
    <dgm:pt modelId="{9C4B46B4-EB52-4B2A-AAFA-7098EE3525B5}" type="pres">
      <dgm:prSet presAssocID="{F42C73F5-CC27-4012-AB94-AF4A3717701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78ABE21-4EE4-4BDF-A465-C60880B2151F}" type="pres">
      <dgm:prSet presAssocID="{6C1BAA49-11DA-44ED-8B03-61CB1EB336FA}" presName="sibTransLast" presStyleLbl="sibTrans2D1" presStyleIdx="1" presStyleCnt="2"/>
      <dgm:spPr/>
      <dgm:t>
        <a:bodyPr/>
        <a:lstStyle/>
        <a:p>
          <a:endParaRPr lang="hr-HR"/>
        </a:p>
      </dgm:t>
    </dgm:pt>
    <dgm:pt modelId="{315D7343-2134-46E3-A1D2-321C59C55EF8}" type="pres">
      <dgm:prSet presAssocID="{6C1BAA49-11DA-44ED-8B03-61CB1EB336FA}" presName="connectorText" presStyleLbl="sibTrans2D1" presStyleIdx="1" presStyleCnt="2"/>
      <dgm:spPr/>
      <dgm:t>
        <a:bodyPr/>
        <a:lstStyle/>
        <a:p>
          <a:endParaRPr lang="hr-HR"/>
        </a:p>
      </dgm:t>
    </dgm:pt>
    <dgm:pt modelId="{E24F2BC9-2BA6-4087-9DA6-8AFDE6EE03EB}" type="pres">
      <dgm:prSet presAssocID="{6C1BAA49-11DA-44ED-8B03-61CB1EB336FA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35F0091-88A3-400C-A342-BFDF3908AB9C}" type="presOf" srcId="{16EC97AE-E127-4715-AEEF-EEB1FC6867A5}" destId="{315D7343-2134-46E3-A1D2-321C59C55EF8}" srcOrd="1" destOrd="0" presId="urn:microsoft.com/office/officeart/2005/8/layout/equation2"/>
    <dgm:cxn modelId="{48BA0141-A4B9-4CC2-8BD9-6A80465C6137}" type="presOf" srcId="{16EC97AE-E127-4715-AEEF-EEB1FC6867A5}" destId="{D78ABE21-4EE4-4BDF-A465-C60880B2151F}" srcOrd="0" destOrd="0" presId="urn:microsoft.com/office/officeart/2005/8/layout/equation2"/>
    <dgm:cxn modelId="{BAE71F41-57FE-4823-9A18-535A028A03C0}" srcId="{6C1BAA49-11DA-44ED-8B03-61CB1EB336FA}" destId="{D5BD0C18-34D3-44AB-9AE7-8EF46B555195}" srcOrd="2" destOrd="0" parTransId="{EF228826-EEA1-4353-B373-ABD0D9CF458C}" sibTransId="{32D13BB5-F867-4F8C-97CD-BE2453BE1F3D}"/>
    <dgm:cxn modelId="{2B13D9E0-6E18-4993-8E50-695E050D60B2}" type="presOf" srcId="{D5BD0C18-34D3-44AB-9AE7-8EF46B555195}" destId="{E24F2BC9-2BA6-4087-9DA6-8AFDE6EE03EB}" srcOrd="0" destOrd="0" presId="urn:microsoft.com/office/officeart/2005/8/layout/equation2"/>
    <dgm:cxn modelId="{72C8B427-4E1E-49EB-8D8C-6FEEF94BFF26}" type="presOf" srcId="{6C1BAA49-11DA-44ED-8B03-61CB1EB336FA}" destId="{99EFDB98-156C-42E1-958C-64884203FD46}" srcOrd="0" destOrd="0" presId="urn:microsoft.com/office/officeart/2005/8/layout/equation2"/>
    <dgm:cxn modelId="{5A55B9E9-7DDD-4DD2-8BF3-51BB5DE3793D}" srcId="{6C1BAA49-11DA-44ED-8B03-61CB1EB336FA}" destId="{DAAAD245-C765-4183-8785-1A12E3D3A545}" srcOrd="0" destOrd="0" parTransId="{AA43BD8A-A286-40EC-B50D-4ECA74E44381}" sibTransId="{A56CCF1A-FFE3-4B52-8386-62AE479AFF8F}"/>
    <dgm:cxn modelId="{D34A00ED-BD8A-4FC9-A83F-8803A745B142}" type="presOf" srcId="{F42C73F5-CC27-4012-AB94-AF4A37177017}" destId="{9C4B46B4-EB52-4B2A-AAFA-7098EE3525B5}" srcOrd="0" destOrd="0" presId="urn:microsoft.com/office/officeart/2005/8/layout/equation2"/>
    <dgm:cxn modelId="{80DF3F74-B9D2-4353-894E-79A2550B253E}" srcId="{6C1BAA49-11DA-44ED-8B03-61CB1EB336FA}" destId="{F42C73F5-CC27-4012-AB94-AF4A37177017}" srcOrd="1" destOrd="0" parTransId="{3AFA973A-CBE7-4D69-AB85-49109065CB2B}" sibTransId="{16EC97AE-E127-4715-AEEF-EEB1FC6867A5}"/>
    <dgm:cxn modelId="{E8BDD1C6-2B59-4373-8DE4-574D92DF3B95}" type="presOf" srcId="{DAAAD245-C765-4183-8785-1A12E3D3A545}" destId="{E5A4D376-FF52-4E73-8E3C-1950114E36A8}" srcOrd="0" destOrd="0" presId="urn:microsoft.com/office/officeart/2005/8/layout/equation2"/>
    <dgm:cxn modelId="{535281B4-3943-48F8-9AB4-8BCCE7DEB267}" type="presOf" srcId="{A56CCF1A-FFE3-4B52-8386-62AE479AFF8F}" destId="{0C19A81F-486A-4E0B-8D95-772B16CD64E7}" srcOrd="0" destOrd="0" presId="urn:microsoft.com/office/officeart/2005/8/layout/equation2"/>
    <dgm:cxn modelId="{F33A44F9-18EB-4777-AEFF-135C0B7C981C}" type="presParOf" srcId="{99EFDB98-156C-42E1-958C-64884203FD46}" destId="{2675281E-DF5E-401E-8B3A-4C263C222D02}" srcOrd="0" destOrd="0" presId="urn:microsoft.com/office/officeart/2005/8/layout/equation2"/>
    <dgm:cxn modelId="{68AB03E4-6D99-4762-8263-E16BA6D6AA2B}" type="presParOf" srcId="{2675281E-DF5E-401E-8B3A-4C263C222D02}" destId="{E5A4D376-FF52-4E73-8E3C-1950114E36A8}" srcOrd="0" destOrd="0" presId="urn:microsoft.com/office/officeart/2005/8/layout/equation2"/>
    <dgm:cxn modelId="{DD8C133B-9345-4817-B530-98008A3ABC9F}" type="presParOf" srcId="{2675281E-DF5E-401E-8B3A-4C263C222D02}" destId="{B5C64300-099C-44F0-9EA8-5D112B9BFF00}" srcOrd="1" destOrd="0" presId="urn:microsoft.com/office/officeart/2005/8/layout/equation2"/>
    <dgm:cxn modelId="{424FBF01-B445-46F0-83E8-4994ABF6D850}" type="presParOf" srcId="{2675281E-DF5E-401E-8B3A-4C263C222D02}" destId="{0C19A81F-486A-4E0B-8D95-772B16CD64E7}" srcOrd="2" destOrd="0" presId="urn:microsoft.com/office/officeart/2005/8/layout/equation2"/>
    <dgm:cxn modelId="{014DA128-E42D-4399-8E15-ABB87EFACAB5}" type="presParOf" srcId="{2675281E-DF5E-401E-8B3A-4C263C222D02}" destId="{97213895-D9EB-443B-BCD9-2E9FEAC069C0}" srcOrd="3" destOrd="0" presId="urn:microsoft.com/office/officeart/2005/8/layout/equation2"/>
    <dgm:cxn modelId="{D2F12E74-1E71-4661-8FB0-566A5CBFB93B}" type="presParOf" srcId="{2675281E-DF5E-401E-8B3A-4C263C222D02}" destId="{9C4B46B4-EB52-4B2A-AAFA-7098EE3525B5}" srcOrd="4" destOrd="0" presId="urn:microsoft.com/office/officeart/2005/8/layout/equation2"/>
    <dgm:cxn modelId="{BDA61389-6E58-4D51-BCA1-0E0C0854D93F}" type="presParOf" srcId="{99EFDB98-156C-42E1-958C-64884203FD46}" destId="{D78ABE21-4EE4-4BDF-A465-C60880B2151F}" srcOrd="1" destOrd="0" presId="urn:microsoft.com/office/officeart/2005/8/layout/equation2"/>
    <dgm:cxn modelId="{1A6FE70B-0E00-4623-B0BE-7FEE5BDE30FD}" type="presParOf" srcId="{D78ABE21-4EE4-4BDF-A465-C60880B2151F}" destId="{315D7343-2134-46E3-A1D2-321C59C55EF8}" srcOrd="0" destOrd="0" presId="urn:microsoft.com/office/officeart/2005/8/layout/equation2"/>
    <dgm:cxn modelId="{7D7BC05B-4045-4098-9CA3-39BCDC2EF617}" type="presParOf" srcId="{99EFDB98-156C-42E1-958C-64884203FD46}" destId="{E24F2BC9-2BA6-4087-9DA6-8AFDE6EE03EB}" srcOrd="2" destOrd="0" presId="urn:microsoft.com/office/officeart/2005/8/layout/equati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F74B2A-31B1-436B-9742-B4C5A32B4C8E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BC0A20F3-3918-4735-8599-E1FE6C74BFFD}">
      <dgm:prSet phldrT="[Text]"/>
      <dgm:spPr/>
      <dgm:t>
        <a:bodyPr/>
        <a:lstStyle/>
        <a:p>
          <a:r>
            <a:rPr lang="hr-HR" b="1" dirty="0" smtClean="0">
              <a:solidFill>
                <a:srgbClr val="FFFF00"/>
              </a:solidFill>
            </a:rPr>
            <a:t>Osveta</a:t>
          </a:r>
          <a:r>
            <a:rPr lang="hr-HR" dirty="0" smtClean="0"/>
            <a:t> = postupak kojim se pokušava uzvratiti nanesena bol, uvreda ili gubitak (Anić, 1998:706); može biti veća od kaznenog djela</a:t>
          </a:r>
          <a:endParaRPr lang="hr-HR" dirty="0"/>
        </a:p>
      </dgm:t>
    </dgm:pt>
    <dgm:pt modelId="{BA06E5F3-FD79-4A95-B213-D51E2980376C}" type="parTrans" cxnId="{4BFB1F28-42DD-4557-90F5-3F992B6BD109}">
      <dgm:prSet/>
      <dgm:spPr/>
      <dgm:t>
        <a:bodyPr/>
        <a:lstStyle/>
        <a:p>
          <a:endParaRPr lang="hr-HR"/>
        </a:p>
      </dgm:t>
    </dgm:pt>
    <dgm:pt modelId="{5C30DABB-2EA7-4265-9D45-AC86D6E145CF}" type="sibTrans" cxnId="{4BFB1F28-42DD-4557-90F5-3F992B6BD109}">
      <dgm:prSet/>
      <dgm:spPr/>
      <dgm:t>
        <a:bodyPr/>
        <a:lstStyle/>
        <a:p>
          <a:endParaRPr lang="hr-HR"/>
        </a:p>
      </dgm:t>
    </dgm:pt>
    <dgm:pt modelId="{A7C06E34-E388-4F91-82AE-CAC4EF8AD3F1}">
      <dgm:prSet phldrT="[Text]"/>
      <dgm:spPr/>
      <dgm:t>
        <a:bodyPr/>
        <a:lstStyle/>
        <a:p>
          <a:r>
            <a:rPr lang="hr-HR" b="1" dirty="0" smtClean="0">
              <a:solidFill>
                <a:srgbClr val="FFFF00"/>
              </a:solidFill>
            </a:rPr>
            <a:t>Retribucija</a:t>
          </a:r>
          <a:r>
            <a:rPr lang="hr-HR" dirty="0" smtClean="0"/>
            <a:t> = dati natrag, vratiti; dati komu ono što ga ide (Žepić, 1991:229); nema </a:t>
          </a:r>
          <a:r>
            <a:rPr lang="hr-HR" dirty="0" err="1" smtClean="0"/>
            <a:t>rehabilitativni</a:t>
          </a:r>
          <a:r>
            <a:rPr lang="hr-HR" dirty="0" smtClean="0"/>
            <a:t> ili </a:t>
          </a:r>
          <a:r>
            <a:rPr lang="hr-HR" dirty="0" err="1" smtClean="0"/>
            <a:t>zastrašivajući</a:t>
          </a:r>
          <a:r>
            <a:rPr lang="hr-HR" dirty="0" smtClean="0"/>
            <a:t> efekt – moralno opravdano; moderna društva povezuju ozbiljnost </a:t>
          </a:r>
          <a:r>
            <a:rPr lang="hr-HR" dirty="0" err="1" smtClean="0"/>
            <a:t>k.d</a:t>
          </a:r>
          <a:r>
            <a:rPr lang="hr-HR" dirty="0" smtClean="0"/>
            <a:t>. i težinu kazne</a:t>
          </a:r>
          <a:endParaRPr lang="hr-HR" dirty="0"/>
        </a:p>
      </dgm:t>
    </dgm:pt>
    <dgm:pt modelId="{896DD933-F3C4-4ADB-BDE6-868BFFE1DB5D}" type="parTrans" cxnId="{FBBE3494-6963-4AA7-960A-810BBAF48F36}">
      <dgm:prSet/>
      <dgm:spPr/>
      <dgm:t>
        <a:bodyPr/>
        <a:lstStyle/>
        <a:p>
          <a:endParaRPr lang="hr-HR"/>
        </a:p>
      </dgm:t>
    </dgm:pt>
    <dgm:pt modelId="{3AB4DF84-6E0D-49A4-991F-50B15121C895}" type="sibTrans" cxnId="{FBBE3494-6963-4AA7-960A-810BBAF48F36}">
      <dgm:prSet/>
      <dgm:spPr/>
      <dgm:t>
        <a:bodyPr/>
        <a:lstStyle/>
        <a:p>
          <a:endParaRPr lang="hr-HR"/>
        </a:p>
      </dgm:t>
    </dgm:pt>
    <dgm:pt modelId="{80FB7A09-A1AD-4045-A31F-33BB3462A9C9}" type="pres">
      <dgm:prSet presAssocID="{92F74B2A-31B1-436B-9742-B4C5A32B4C8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1E03A52-4520-4B54-9CFE-B73D07EA2B26}" type="pres">
      <dgm:prSet presAssocID="{BC0A20F3-3918-4735-8599-E1FE6C74BFFD}" presName="arrow" presStyleLbl="node1" presStyleIdx="0" presStyleCnt="2" custScaleX="13102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1EB0C2B-73E2-4F70-8EBA-9FA4793CAD65}" type="pres">
      <dgm:prSet presAssocID="{A7C06E34-E388-4F91-82AE-CAC4EF8AD3F1}" presName="arrow" presStyleLbl="node1" presStyleIdx="1" presStyleCnt="2" custScaleX="131022" custScaleY="1208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BBE3494-6963-4AA7-960A-810BBAF48F36}" srcId="{92F74B2A-31B1-436B-9742-B4C5A32B4C8E}" destId="{A7C06E34-E388-4F91-82AE-CAC4EF8AD3F1}" srcOrd="1" destOrd="0" parTransId="{896DD933-F3C4-4ADB-BDE6-868BFFE1DB5D}" sibTransId="{3AB4DF84-6E0D-49A4-991F-50B15121C895}"/>
    <dgm:cxn modelId="{A7F65828-F29A-4E76-97CA-A3A1AF234F71}" type="presOf" srcId="{A7C06E34-E388-4F91-82AE-CAC4EF8AD3F1}" destId="{51EB0C2B-73E2-4F70-8EBA-9FA4793CAD65}" srcOrd="0" destOrd="0" presId="urn:microsoft.com/office/officeart/2005/8/layout/arrow1"/>
    <dgm:cxn modelId="{78789957-4AB6-43AB-A889-BA483A036D73}" type="presOf" srcId="{92F74B2A-31B1-436B-9742-B4C5A32B4C8E}" destId="{80FB7A09-A1AD-4045-A31F-33BB3462A9C9}" srcOrd="0" destOrd="0" presId="urn:microsoft.com/office/officeart/2005/8/layout/arrow1"/>
    <dgm:cxn modelId="{4BFB1F28-42DD-4557-90F5-3F992B6BD109}" srcId="{92F74B2A-31B1-436B-9742-B4C5A32B4C8E}" destId="{BC0A20F3-3918-4735-8599-E1FE6C74BFFD}" srcOrd="0" destOrd="0" parTransId="{BA06E5F3-FD79-4A95-B213-D51E2980376C}" sibTransId="{5C30DABB-2EA7-4265-9D45-AC86D6E145CF}"/>
    <dgm:cxn modelId="{E9530570-9600-49D9-9A06-AB525A23AC43}" type="presOf" srcId="{BC0A20F3-3918-4735-8599-E1FE6C74BFFD}" destId="{C1E03A52-4520-4B54-9CFE-B73D07EA2B26}" srcOrd="0" destOrd="0" presId="urn:microsoft.com/office/officeart/2005/8/layout/arrow1"/>
    <dgm:cxn modelId="{0490943B-E970-48E8-B7E1-0220B6025F34}" type="presParOf" srcId="{80FB7A09-A1AD-4045-A31F-33BB3462A9C9}" destId="{C1E03A52-4520-4B54-9CFE-B73D07EA2B26}" srcOrd="0" destOrd="0" presId="urn:microsoft.com/office/officeart/2005/8/layout/arrow1"/>
    <dgm:cxn modelId="{0BE09DA2-D8F3-4ABE-AAF7-F681849D1ECF}" type="presParOf" srcId="{80FB7A09-A1AD-4045-A31F-33BB3462A9C9}" destId="{51EB0C2B-73E2-4F70-8EBA-9FA4793CAD65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19EB1-9E21-4F54-AF41-8E9BBCEC1001}">
      <dsp:nvSpPr>
        <dsp:cNvPr id="0" name=""/>
        <dsp:cNvSpPr/>
      </dsp:nvSpPr>
      <dsp:spPr>
        <a:xfrm rot="16200000">
          <a:off x="329" y="171003"/>
          <a:ext cx="3772792" cy="3772792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LT = „skrivena” osobina koja je prisutna od rođenja ili je stečena tijekom razvoja</a:t>
          </a:r>
          <a:endParaRPr lang="hr-HR" sz="2500" kern="1200" dirty="0"/>
        </a:p>
      </dsp:txBody>
      <dsp:txXfrm rot="5400000">
        <a:off x="660569" y="1114200"/>
        <a:ext cx="3112553" cy="1886396"/>
      </dsp:txXfrm>
    </dsp:sp>
    <dsp:sp modelId="{36E9A186-D26A-4B4C-A0BF-7ED5972F5F21}">
      <dsp:nvSpPr>
        <dsp:cNvPr id="0" name=""/>
        <dsp:cNvSpPr/>
      </dsp:nvSpPr>
      <dsp:spPr>
        <a:xfrm rot="5400000">
          <a:off x="4151677" y="171003"/>
          <a:ext cx="3772792" cy="3772792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DLC = više različitih čimbenika koji istodobno djeluju</a:t>
          </a:r>
          <a:endParaRPr lang="hr-HR" sz="2500" kern="1200" dirty="0"/>
        </a:p>
      </dsp:txBody>
      <dsp:txXfrm rot="-5400000">
        <a:off x="4151678" y="1114201"/>
        <a:ext cx="3112553" cy="1886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42D8D5-0D89-4FE8-A788-A24C6156994A}">
      <dsp:nvSpPr>
        <dsp:cNvPr id="0" name=""/>
        <dsp:cNvSpPr/>
      </dsp:nvSpPr>
      <dsp:spPr>
        <a:xfrm>
          <a:off x="500582" y="0"/>
          <a:ext cx="3412659" cy="341261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>
              <a:latin typeface="Times New Roman" pitchFamily="18" charset="0"/>
              <a:cs typeface="Times New Roman" pitchFamily="18" charset="0"/>
            </a:rPr>
            <a:t>Kriminalne karijere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kern="1200" dirty="0">
              <a:latin typeface="Times New Roman" pitchFamily="18" charset="0"/>
              <a:cs typeface="Times New Roman" pitchFamily="18" charset="0"/>
            </a:rPr>
            <a:t>svojevrsni "prolaz"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kern="1200" dirty="0">
              <a:latin typeface="Times New Roman" pitchFamily="18" charset="0"/>
              <a:cs typeface="Times New Roman" pitchFamily="18" charset="0"/>
            </a:rPr>
            <a:t>osobni, socijalni i </a:t>
          </a:r>
          <a:r>
            <a:rPr lang="hr-HR" sz="1200" kern="1200" dirty="0" err="1">
              <a:latin typeface="Times New Roman" pitchFamily="18" charset="0"/>
              <a:cs typeface="Times New Roman" pitchFamily="18" charset="0"/>
            </a:rPr>
            <a:t>okolinski</a:t>
          </a:r>
          <a:r>
            <a:rPr lang="hr-HR" sz="1200" kern="1200" dirty="0">
              <a:latin typeface="Times New Roman" pitchFamily="18" charset="0"/>
              <a:cs typeface="Times New Roman" pitchFamily="18" charset="0"/>
            </a:rPr>
            <a:t> čimbenici utječu na odluku o činjenju </a:t>
          </a:r>
          <a:r>
            <a:rPr lang="hr-HR" sz="1200" kern="1200" dirty="0" err="1">
              <a:latin typeface="Times New Roman" pitchFamily="18" charset="0"/>
              <a:cs typeface="Times New Roman" pitchFamily="18" charset="0"/>
            </a:rPr>
            <a:t>kd</a:t>
          </a:r>
          <a:r>
            <a:rPr lang="hr-HR" sz="1200" kern="1200" dirty="0">
              <a:latin typeface="Times New Roman" pitchFamily="18" charset="0"/>
              <a:cs typeface="Times New Roman" pitchFamily="18" charset="0"/>
            </a:rPr>
            <a:t>-a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kern="1200" dirty="0">
              <a:latin typeface="Times New Roman" pitchFamily="18" charset="0"/>
              <a:cs typeface="Times New Roman" pitchFamily="18" charset="0"/>
            </a:rPr>
            <a:t>kriminalitet nije konstantan, može se povećati ili smanjiti u težini, frekvenciji i vrst KD-a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kern="1200" dirty="0">
              <a:latin typeface="Times New Roman" pitchFamily="18" charset="0"/>
              <a:cs typeface="Times New Roman" pitchFamily="18" charset="0"/>
            </a:rPr>
            <a:t>razvojni čimbenici proizvode i druga antisocijalna ponašanja, osim kriminal</a:t>
          </a:r>
          <a:r>
            <a:rPr lang="hr-HR" sz="1400" kern="1200" dirty="0">
              <a:latin typeface="Times New Roman" pitchFamily="18" charset="0"/>
              <a:cs typeface="Times New Roman" pitchFamily="18" charset="0"/>
            </a:rPr>
            <a:t>a</a:t>
          </a:r>
        </a:p>
      </dsp:txBody>
      <dsp:txXfrm>
        <a:off x="1000354" y="499765"/>
        <a:ext cx="2413115" cy="2413080"/>
      </dsp:txXfrm>
    </dsp:sp>
    <dsp:sp modelId="{DA2F49A7-1E08-49DA-A980-AC464DACDF33}">
      <dsp:nvSpPr>
        <dsp:cNvPr id="0" name=""/>
        <dsp:cNvSpPr/>
      </dsp:nvSpPr>
      <dsp:spPr>
        <a:xfrm>
          <a:off x="2257108" y="2276021"/>
          <a:ext cx="3412659" cy="341261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>
              <a:latin typeface="Times New Roman" pitchFamily="18" charset="0"/>
              <a:cs typeface="Times New Roman" pitchFamily="18" charset="0"/>
            </a:rPr>
            <a:t>DLC teorije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>
              <a:latin typeface="Times New Roman" pitchFamily="18" charset="0"/>
              <a:cs typeface="Times New Roman" pitchFamily="18" charset="0"/>
            </a:rPr>
            <a:t>dinamičnost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>
              <a:latin typeface="Times New Roman" pitchFamily="18" charset="0"/>
              <a:cs typeface="Times New Roman" pitchFamily="18" charset="0"/>
            </a:rPr>
            <a:t>sklonost činjenju KD se mijenja s vremenom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>
              <a:latin typeface="Times New Roman" pitchFamily="18" charset="0"/>
              <a:cs typeface="Times New Roman" pitchFamily="18" charset="0"/>
            </a:rPr>
            <a:t>više </a:t>
          </a:r>
          <a:r>
            <a:rPr lang="hr-HR" sz="1400" kern="1200" dirty="0" smtClean="0">
              <a:latin typeface="Times New Roman" pitchFamily="18" charset="0"/>
              <a:cs typeface="Times New Roman" pitchFamily="18" charset="0"/>
            </a:rPr>
            <a:t>načina za početak kriminalne karijere</a:t>
          </a:r>
          <a:endParaRPr lang="hr-HR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>
              <a:latin typeface="Times New Roman" pitchFamily="18" charset="0"/>
              <a:cs typeface="Times New Roman" pitchFamily="18" charset="0"/>
            </a:rPr>
            <a:t>više "klasa" počinitelja KD</a:t>
          </a:r>
          <a:endParaRPr lang="hr-HR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>
              <a:latin typeface="Times New Roman" pitchFamily="18" charset="0"/>
              <a:cs typeface="Times New Roman" pitchFamily="18" charset="0"/>
            </a:rPr>
            <a:t>uzroci i posljedice su u interakciji: jedno utječe na drugo</a:t>
          </a:r>
        </a:p>
      </dsp:txBody>
      <dsp:txXfrm>
        <a:off x="2756880" y="2775786"/>
        <a:ext cx="2413115" cy="2413080"/>
      </dsp:txXfrm>
    </dsp:sp>
    <dsp:sp modelId="{14E15735-546E-41D1-9F21-60D79145803E}">
      <dsp:nvSpPr>
        <dsp:cNvPr id="0" name=""/>
        <dsp:cNvSpPr/>
      </dsp:nvSpPr>
      <dsp:spPr>
        <a:xfrm>
          <a:off x="4011557" y="0"/>
          <a:ext cx="3412659" cy="341261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>
              <a:latin typeface="Times New Roman" pitchFamily="18" charset="0"/>
              <a:cs typeface="Times New Roman" pitchFamily="18" charset="0"/>
            </a:rPr>
            <a:t>LT teorije 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>
              <a:latin typeface="Times New Roman" pitchFamily="18" charset="0"/>
              <a:cs typeface="Times New Roman" pitchFamily="18" charset="0"/>
            </a:rPr>
            <a:t>statičnost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>
              <a:latin typeface="Times New Roman" pitchFamily="18" charset="0"/>
              <a:cs typeface="Times New Roman" pitchFamily="18" charset="0"/>
            </a:rPr>
            <a:t>"skrivene osobine"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>
              <a:latin typeface="Times New Roman" pitchFamily="18" charset="0"/>
              <a:cs typeface="Times New Roman" pitchFamily="18" charset="0"/>
            </a:rPr>
            <a:t>Impulzivnost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>
              <a:latin typeface="Times New Roman" pitchFamily="18" charset="0"/>
              <a:cs typeface="Times New Roman" pitchFamily="18" charset="0"/>
            </a:rPr>
            <a:t>Genetske </a:t>
          </a:r>
          <a:r>
            <a:rPr lang="hr-HR" sz="1600" kern="1200" dirty="0" err="1">
              <a:latin typeface="Times New Roman" pitchFamily="18" charset="0"/>
              <a:cs typeface="Times New Roman" pitchFamily="18" charset="0"/>
            </a:rPr>
            <a:t>abnormalije</a:t>
          </a:r>
          <a:endParaRPr lang="hr-HR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>
              <a:latin typeface="Times New Roman" pitchFamily="18" charset="0"/>
              <a:cs typeface="Times New Roman" pitchFamily="18" charset="0"/>
            </a:rPr>
            <a:t>Socioekonomske karakteristike</a:t>
          </a:r>
        </a:p>
      </dsp:txBody>
      <dsp:txXfrm>
        <a:off x="4511329" y="499765"/>
        <a:ext cx="2413115" cy="24130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C4EFE-315D-4D4A-8558-6073DC5473FF}">
      <dsp:nvSpPr>
        <dsp:cNvPr id="0" name=""/>
        <dsp:cNvSpPr/>
      </dsp:nvSpPr>
      <dsp:spPr>
        <a:xfrm>
          <a:off x="18465" y="0"/>
          <a:ext cx="2566117" cy="10264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 smtClean="0"/>
            <a:t>Uvjeti (</a:t>
          </a:r>
          <a:r>
            <a:rPr lang="hr-HR" sz="3000" kern="1200" dirty="0" err="1" smtClean="0"/>
            <a:t>conditions</a:t>
          </a:r>
          <a:r>
            <a:rPr lang="hr-HR" sz="3000" kern="1200" dirty="0" smtClean="0"/>
            <a:t>)</a:t>
          </a:r>
          <a:endParaRPr lang="hr-HR" sz="3000" kern="1200" dirty="0"/>
        </a:p>
      </dsp:txBody>
      <dsp:txXfrm>
        <a:off x="18465" y="0"/>
        <a:ext cx="2566117" cy="1026446"/>
      </dsp:txXfrm>
    </dsp:sp>
    <dsp:sp modelId="{3E6C4A64-C4D1-420D-B0C5-37FC762ED70F}">
      <dsp:nvSpPr>
        <dsp:cNvPr id="0" name=""/>
        <dsp:cNvSpPr/>
      </dsp:nvSpPr>
      <dsp:spPr>
        <a:xfrm>
          <a:off x="2991" y="1322689"/>
          <a:ext cx="2566117" cy="453668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Unutarnji</a:t>
          </a:r>
          <a:endParaRPr lang="hr-H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Vanjski</a:t>
          </a:r>
          <a:endParaRPr lang="hr-H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Povećavaju ili smanjuju mogućnosti za odabir određenog ponašanja</a:t>
          </a:r>
          <a:endParaRPr lang="hr-HR" sz="18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3000" kern="1200" dirty="0"/>
        </a:p>
      </dsp:txBody>
      <dsp:txXfrm>
        <a:off x="2991" y="1322689"/>
        <a:ext cx="2566117" cy="4536682"/>
      </dsp:txXfrm>
    </dsp:sp>
    <dsp:sp modelId="{D68EBDDC-70F3-4DE8-89B5-03D15048FDF8}">
      <dsp:nvSpPr>
        <dsp:cNvPr id="0" name=""/>
        <dsp:cNvSpPr/>
      </dsp:nvSpPr>
      <dsp:spPr>
        <a:xfrm>
          <a:off x="2805217" y="0"/>
          <a:ext cx="2566117" cy="1026446"/>
        </a:xfrm>
        <a:prstGeom prst="rect">
          <a:avLst/>
        </a:prstGeom>
        <a:solidFill>
          <a:schemeClr val="accent2">
            <a:hueOff val="3864684"/>
            <a:satOff val="-41326"/>
            <a:lumOff val="10784"/>
            <a:alphaOff val="0"/>
          </a:schemeClr>
        </a:solidFill>
        <a:ln w="11429" cap="flat" cmpd="sng" algn="ctr">
          <a:solidFill>
            <a:schemeClr val="accent2">
              <a:hueOff val="3864684"/>
              <a:satOff val="-41326"/>
              <a:lumOff val="10784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 smtClean="0"/>
            <a:t>Izbori (</a:t>
          </a:r>
          <a:r>
            <a:rPr lang="hr-HR" sz="3000" kern="1200" dirty="0" err="1" smtClean="0"/>
            <a:t>choices</a:t>
          </a:r>
          <a:r>
            <a:rPr lang="hr-HR" sz="3000" kern="1200" dirty="0" smtClean="0"/>
            <a:t>)</a:t>
          </a:r>
          <a:endParaRPr lang="hr-HR" sz="3000" kern="1200" dirty="0"/>
        </a:p>
      </dsp:txBody>
      <dsp:txXfrm>
        <a:off x="2805217" y="0"/>
        <a:ext cx="2566117" cy="1026446"/>
      </dsp:txXfrm>
    </dsp:sp>
    <dsp:sp modelId="{136FEBF4-63D1-4A18-8D30-D27CBC347611}">
      <dsp:nvSpPr>
        <dsp:cNvPr id="0" name=""/>
        <dsp:cNvSpPr/>
      </dsp:nvSpPr>
      <dsp:spPr>
        <a:xfrm>
          <a:off x="2764364" y="1400543"/>
          <a:ext cx="2566117" cy="4458828"/>
        </a:xfrm>
        <a:prstGeom prst="rect">
          <a:avLst/>
        </a:prstGeom>
        <a:solidFill>
          <a:schemeClr val="accent2">
            <a:tint val="40000"/>
            <a:alpha val="90000"/>
            <a:hueOff val="4066872"/>
            <a:satOff val="-16725"/>
            <a:lumOff val="580"/>
            <a:alphaOff val="0"/>
          </a:schemeClr>
        </a:solidFill>
        <a:ln w="11429" cap="flat" cmpd="sng" algn="ctr">
          <a:solidFill>
            <a:schemeClr val="accent2">
              <a:tint val="40000"/>
              <a:alpha val="90000"/>
              <a:hueOff val="4066872"/>
              <a:satOff val="-16725"/>
              <a:lumOff val="58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procesi donošenja odluke o vrsti i načinu ponašanja koji proizlaze iz međusobnog djelovanja raznih životnih uvjeta</a:t>
          </a:r>
          <a:endParaRPr lang="hr-HR" sz="1800" kern="1200" dirty="0"/>
        </a:p>
      </dsp:txBody>
      <dsp:txXfrm>
        <a:off x="2764364" y="1400543"/>
        <a:ext cx="2566117" cy="4458828"/>
      </dsp:txXfrm>
    </dsp:sp>
    <dsp:sp modelId="{BF5E3FA5-A430-4A8A-B784-D91CA3BD129E}">
      <dsp:nvSpPr>
        <dsp:cNvPr id="0" name=""/>
        <dsp:cNvSpPr/>
      </dsp:nvSpPr>
      <dsp:spPr>
        <a:xfrm>
          <a:off x="5669363" y="0"/>
          <a:ext cx="2853419" cy="1026446"/>
        </a:xfrm>
        <a:prstGeom prst="rect">
          <a:avLst/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 w="11429" cap="flat" cmpd="sng" algn="ctr">
          <a:solidFill>
            <a:schemeClr val="accent2">
              <a:hueOff val="7729367"/>
              <a:satOff val="-82653"/>
              <a:lumOff val="21569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 smtClean="0"/>
            <a:t>Mišljenja (</a:t>
          </a:r>
          <a:r>
            <a:rPr lang="hr-HR" sz="3000" kern="1200" dirty="0" err="1" smtClean="0"/>
            <a:t>cognitions</a:t>
          </a:r>
          <a:r>
            <a:rPr lang="hr-HR" sz="3000" kern="1200" dirty="0" smtClean="0"/>
            <a:t>)</a:t>
          </a:r>
          <a:endParaRPr lang="hr-HR" sz="3000" kern="1200" dirty="0"/>
        </a:p>
      </dsp:txBody>
      <dsp:txXfrm>
        <a:off x="5669363" y="0"/>
        <a:ext cx="2853419" cy="1026446"/>
      </dsp:txXfrm>
    </dsp:sp>
    <dsp:sp modelId="{A2AE010C-E441-464A-9C45-B4EEC7079933}">
      <dsp:nvSpPr>
        <dsp:cNvPr id="0" name=""/>
        <dsp:cNvSpPr/>
      </dsp:nvSpPr>
      <dsp:spPr>
        <a:xfrm>
          <a:off x="5807420" y="1411075"/>
          <a:ext cx="2566117" cy="4448296"/>
        </a:xfrm>
        <a:prstGeom prst="rect">
          <a:avLst/>
        </a:prstGeom>
        <a:solidFill>
          <a:schemeClr val="accent2">
            <a:tint val="40000"/>
            <a:alpha val="90000"/>
            <a:hueOff val="8133745"/>
            <a:satOff val="-33449"/>
            <a:lumOff val="1159"/>
            <a:alphaOff val="0"/>
          </a:schemeClr>
        </a:solidFill>
        <a:ln w="11429" cap="flat" cmpd="sng" algn="ctr">
          <a:solidFill>
            <a:schemeClr val="accent2">
              <a:tint val="40000"/>
              <a:alpha val="90000"/>
              <a:hueOff val="8133745"/>
              <a:satOff val="-33449"/>
              <a:lumOff val="1159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način shvaćanja svijeta oko sebe i opravdavanja izbora koje je pojedinac donio tijekom svog života (</a:t>
          </a:r>
          <a:r>
            <a:rPr lang="hr-HR" sz="1800" kern="1200" dirty="0" err="1" smtClean="0"/>
            <a:t>Walters</a:t>
          </a:r>
          <a:r>
            <a:rPr lang="hr-HR" sz="1800" kern="1200" dirty="0" smtClean="0"/>
            <a:t>, 1990:83)</a:t>
          </a:r>
          <a:endParaRPr lang="hr-H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načini na koji neka osoba podržava, opravdava ili objašnjava svoje ponašanje ili donesene odluke (Jelić, 2004)</a:t>
          </a:r>
          <a:endParaRPr lang="hr-HR" sz="1800" kern="1200" dirty="0"/>
        </a:p>
      </dsp:txBody>
      <dsp:txXfrm>
        <a:off x="5807420" y="1411075"/>
        <a:ext cx="2566117" cy="44482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05040-EE98-4C9E-B67F-3658DFCED2CB}">
      <dsp:nvSpPr>
        <dsp:cNvPr id="0" name=""/>
        <dsp:cNvSpPr/>
      </dsp:nvSpPr>
      <dsp:spPr>
        <a:xfrm>
          <a:off x="0" y="0"/>
          <a:ext cx="4571999" cy="4571999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07ADDD-C278-41CC-9B93-B8A5619B8A11}">
      <dsp:nvSpPr>
        <dsp:cNvPr id="0" name=""/>
        <dsp:cNvSpPr/>
      </dsp:nvSpPr>
      <dsp:spPr>
        <a:xfrm>
          <a:off x="2285999" y="0"/>
          <a:ext cx="6218238" cy="45719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700" kern="1200" dirty="0" smtClean="0">
              <a:solidFill>
                <a:srgbClr val="FF0000"/>
              </a:solidFill>
            </a:rPr>
            <a:t>Uloge</a:t>
          </a:r>
          <a:endParaRPr lang="hr-HR" sz="4700" kern="1200" dirty="0">
            <a:solidFill>
              <a:srgbClr val="FF0000"/>
            </a:solidFill>
          </a:endParaRPr>
        </a:p>
      </dsp:txBody>
      <dsp:txXfrm>
        <a:off x="2285999" y="0"/>
        <a:ext cx="3109119" cy="971549"/>
      </dsp:txXfrm>
    </dsp:sp>
    <dsp:sp modelId="{7385EAC9-990F-4013-B20C-5A6BB1074470}">
      <dsp:nvSpPr>
        <dsp:cNvPr id="0" name=""/>
        <dsp:cNvSpPr/>
      </dsp:nvSpPr>
      <dsp:spPr>
        <a:xfrm>
          <a:off x="600074" y="971549"/>
          <a:ext cx="3371850" cy="337185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1828538"/>
            <a:satOff val="2482"/>
            <a:lumOff val="418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DD5CCB-B3C6-4AA1-861B-B490A012B491}">
      <dsp:nvSpPr>
        <dsp:cNvPr id="0" name=""/>
        <dsp:cNvSpPr/>
      </dsp:nvSpPr>
      <dsp:spPr>
        <a:xfrm>
          <a:off x="2285999" y="971549"/>
          <a:ext cx="6218238" cy="3371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1828538"/>
              <a:satOff val="2482"/>
              <a:lumOff val="4183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700" kern="1200" dirty="0" smtClean="0">
              <a:solidFill>
                <a:srgbClr val="FF0000"/>
              </a:solidFill>
            </a:rPr>
            <a:t>Pravila</a:t>
          </a:r>
          <a:endParaRPr lang="hr-HR" sz="4700" kern="1200" dirty="0">
            <a:solidFill>
              <a:srgbClr val="FF0000"/>
            </a:solidFill>
          </a:endParaRPr>
        </a:p>
      </dsp:txBody>
      <dsp:txXfrm>
        <a:off x="2285999" y="971549"/>
        <a:ext cx="3109119" cy="971550"/>
      </dsp:txXfrm>
    </dsp:sp>
    <dsp:sp modelId="{575B9525-1278-459B-B01F-222D68DBE794}">
      <dsp:nvSpPr>
        <dsp:cNvPr id="0" name=""/>
        <dsp:cNvSpPr/>
      </dsp:nvSpPr>
      <dsp:spPr>
        <a:xfrm>
          <a:off x="1200149" y="1943100"/>
          <a:ext cx="2171699" cy="2171699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3657076"/>
            <a:satOff val="4963"/>
            <a:lumOff val="836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DE809D-2FDA-4E65-B410-5C81D4DAD0F6}">
      <dsp:nvSpPr>
        <dsp:cNvPr id="0" name=""/>
        <dsp:cNvSpPr/>
      </dsp:nvSpPr>
      <dsp:spPr>
        <a:xfrm>
          <a:off x="2285999" y="1943100"/>
          <a:ext cx="6218238" cy="21716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3657076"/>
              <a:satOff val="4963"/>
              <a:lumOff val="8366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700" kern="1200" dirty="0" smtClean="0">
              <a:solidFill>
                <a:srgbClr val="FF0000"/>
              </a:solidFill>
            </a:rPr>
            <a:t>Rituali</a:t>
          </a:r>
          <a:endParaRPr lang="hr-HR" sz="4700" kern="1200" dirty="0">
            <a:solidFill>
              <a:srgbClr val="FF0000"/>
            </a:solidFill>
          </a:endParaRPr>
        </a:p>
      </dsp:txBody>
      <dsp:txXfrm>
        <a:off x="2285999" y="1943100"/>
        <a:ext cx="3109119" cy="971549"/>
      </dsp:txXfrm>
    </dsp:sp>
    <dsp:sp modelId="{4D7D2CEA-C30A-48FD-AAF5-4ADCCFF6D960}">
      <dsp:nvSpPr>
        <dsp:cNvPr id="0" name=""/>
        <dsp:cNvSpPr/>
      </dsp:nvSpPr>
      <dsp:spPr>
        <a:xfrm>
          <a:off x="1800224" y="2914649"/>
          <a:ext cx="971549" cy="971549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5485614"/>
            <a:satOff val="7445"/>
            <a:lumOff val="1254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2D593C-7A72-43E1-ACEC-E1E69FDBDCFA}">
      <dsp:nvSpPr>
        <dsp:cNvPr id="0" name=""/>
        <dsp:cNvSpPr/>
      </dsp:nvSpPr>
      <dsp:spPr>
        <a:xfrm>
          <a:off x="2285999" y="2914649"/>
          <a:ext cx="6218238" cy="971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5485614"/>
              <a:satOff val="7445"/>
              <a:lumOff val="12549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700" kern="1200" dirty="0" smtClean="0">
              <a:solidFill>
                <a:srgbClr val="FF0000"/>
              </a:solidFill>
            </a:rPr>
            <a:t>Odnosi</a:t>
          </a:r>
          <a:endParaRPr lang="hr-HR" sz="4700" kern="1200" dirty="0">
            <a:solidFill>
              <a:srgbClr val="FF0000"/>
            </a:solidFill>
          </a:endParaRPr>
        </a:p>
      </dsp:txBody>
      <dsp:txXfrm>
        <a:off x="2285999" y="2914649"/>
        <a:ext cx="3109119" cy="971549"/>
      </dsp:txXfrm>
    </dsp:sp>
    <dsp:sp modelId="{4B94E496-F4DF-485E-A66C-5A261FD1B99A}">
      <dsp:nvSpPr>
        <dsp:cNvPr id="0" name=""/>
        <dsp:cNvSpPr/>
      </dsp:nvSpPr>
      <dsp:spPr>
        <a:xfrm>
          <a:off x="5395119" y="0"/>
          <a:ext cx="3109119" cy="971549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očekivanja koje osobe imaju od drugih osoba na temelju pokazanog obrasca njihovog životnog stila</a:t>
          </a:r>
          <a:endParaRPr lang="hr-HR" sz="1600" kern="1200" dirty="0"/>
        </a:p>
      </dsp:txBody>
      <dsp:txXfrm>
        <a:off x="5395119" y="0"/>
        <a:ext cx="3109119" cy="971549"/>
      </dsp:txXfrm>
    </dsp:sp>
    <dsp:sp modelId="{E3054137-D97B-4CA7-8770-875D11D4A290}">
      <dsp:nvSpPr>
        <dsp:cNvPr id="0" name=""/>
        <dsp:cNvSpPr/>
      </dsp:nvSpPr>
      <dsp:spPr>
        <a:xfrm>
          <a:off x="5395119" y="971549"/>
          <a:ext cx="3109119" cy="97155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definirane norme, standardi i regulacije koje upravljaju izvršenjem ponašajne komponente životnog stila</a:t>
          </a:r>
          <a:endParaRPr lang="hr-HR" sz="1600" kern="1200" dirty="0"/>
        </a:p>
      </dsp:txBody>
      <dsp:txXfrm>
        <a:off x="5395119" y="971549"/>
        <a:ext cx="3109119" cy="971550"/>
      </dsp:txXfrm>
    </dsp:sp>
    <dsp:sp modelId="{4244B009-4013-4DA5-9BD6-BA6A999B5FC7}">
      <dsp:nvSpPr>
        <dsp:cNvPr id="0" name=""/>
        <dsp:cNvSpPr/>
      </dsp:nvSpPr>
      <dsp:spPr>
        <a:xfrm>
          <a:off x="5395119" y="1943100"/>
          <a:ext cx="3109119" cy="971549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stereotipni načini ponašanja koji se povezuju uz obrazac životnog stila.</a:t>
          </a:r>
          <a:endParaRPr lang="hr-HR" sz="1600" kern="1200" dirty="0"/>
        </a:p>
      </dsp:txBody>
      <dsp:txXfrm>
        <a:off x="5395119" y="1943100"/>
        <a:ext cx="3109119" cy="971549"/>
      </dsp:txXfrm>
    </dsp:sp>
    <dsp:sp modelId="{299B6101-8AE2-4801-BEBF-665C4D8570BB}">
      <dsp:nvSpPr>
        <dsp:cNvPr id="0" name=""/>
        <dsp:cNvSpPr/>
      </dsp:nvSpPr>
      <dsp:spPr>
        <a:xfrm>
          <a:off x="5395119" y="2914649"/>
          <a:ext cx="3109119" cy="971549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socijalne interakcije u koje ljudi ulaze tijekom svog života</a:t>
          </a:r>
          <a:endParaRPr lang="hr-HR" sz="1600" kern="1200" dirty="0"/>
        </a:p>
      </dsp:txBody>
      <dsp:txXfrm>
        <a:off x="5395119" y="2914649"/>
        <a:ext cx="3109119" cy="9715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4D376-FF52-4E73-8E3C-1950114E36A8}">
      <dsp:nvSpPr>
        <dsp:cNvPr id="0" name=""/>
        <dsp:cNvSpPr/>
      </dsp:nvSpPr>
      <dsp:spPr>
        <a:xfrm>
          <a:off x="887298" y="1503"/>
          <a:ext cx="1666056" cy="166605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500" kern="1200" dirty="0" smtClean="0"/>
            <a:t>3C</a:t>
          </a:r>
          <a:endParaRPr lang="hr-HR" sz="6500" kern="1200" dirty="0"/>
        </a:p>
      </dsp:txBody>
      <dsp:txXfrm>
        <a:off x="1131286" y="245491"/>
        <a:ext cx="1178080" cy="1178080"/>
      </dsp:txXfrm>
    </dsp:sp>
    <dsp:sp modelId="{0C19A81F-486A-4E0B-8D95-772B16CD64E7}">
      <dsp:nvSpPr>
        <dsp:cNvPr id="0" name=""/>
        <dsp:cNvSpPr/>
      </dsp:nvSpPr>
      <dsp:spPr>
        <a:xfrm>
          <a:off x="1237170" y="1802843"/>
          <a:ext cx="966312" cy="966312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700" kern="1200"/>
        </a:p>
      </dsp:txBody>
      <dsp:txXfrm>
        <a:off x="1365255" y="2172361"/>
        <a:ext cx="710142" cy="227276"/>
      </dsp:txXfrm>
    </dsp:sp>
    <dsp:sp modelId="{9C4B46B4-EB52-4B2A-AAFA-7098EE3525B5}">
      <dsp:nvSpPr>
        <dsp:cNvPr id="0" name=""/>
        <dsp:cNvSpPr/>
      </dsp:nvSpPr>
      <dsp:spPr>
        <a:xfrm>
          <a:off x="887298" y="2904440"/>
          <a:ext cx="1666056" cy="1666056"/>
        </a:xfrm>
        <a:prstGeom prst="ellipse">
          <a:avLst/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500" kern="1200" dirty="0" smtClean="0"/>
            <a:t>4R</a:t>
          </a:r>
          <a:endParaRPr lang="hr-HR" sz="6500" kern="1200" dirty="0"/>
        </a:p>
      </dsp:txBody>
      <dsp:txXfrm>
        <a:off x="1131286" y="3148428"/>
        <a:ext cx="1178080" cy="1178080"/>
      </dsp:txXfrm>
    </dsp:sp>
    <dsp:sp modelId="{D78ABE21-4EE4-4BDF-A465-C60880B2151F}">
      <dsp:nvSpPr>
        <dsp:cNvPr id="0" name=""/>
        <dsp:cNvSpPr/>
      </dsp:nvSpPr>
      <dsp:spPr>
        <a:xfrm>
          <a:off x="2803263" y="1976113"/>
          <a:ext cx="529805" cy="619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800" kern="1200"/>
        </a:p>
      </dsp:txBody>
      <dsp:txXfrm>
        <a:off x="2803263" y="2100067"/>
        <a:ext cx="370864" cy="371864"/>
      </dsp:txXfrm>
    </dsp:sp>
    <dsp:sp modelId="{E24F2BC9-2BA6-4087-9DA6-8AFDE6EE03EB}">
      <dsp:nvSpPr>
        <dsp:cNvPr id="0" name=""/>
        <dsp:cNvSpPr/>
      </dsp:nvSpPr>
      <dsp:spPr>
        <a:xfrm>
          <a:off x="3552988" y="619943"/>
          <a:ext cx="3332112" cy="3332112"/>
        </a:xfrm>
        <a:prstGeom prst="ellipse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 smtClean="0"/>
            <a:t>Osebujni način ponašanja i mišljenja = životni stil</a:t>
          </a:r>
          <a:endParaRPr lang="hr-HR" sz="3400" kern="1200" dirty="0"/>
        </a:p>
      </dsp:txBody>
      <dsp:txXfrm>
        <a:off x="4040965" y="1107920"/>
        <a:ext cx="2356158" cy="23561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03A52-4520-4B54-9CFE-B73D07EA2B26}">
      <dsp:nvSpPr>
        <dsp:cNvPr id="0" name=""/>
        <dsp:cNvSpPr/>
      </dsp:nvSpPr>
      <dsp:spPr>
        <a:xfrm rot="16200000">
          <a:off x="-632408" y="444547"/>
          <a:ext cx="5344986" cy="4079457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b="1" kern="1200" dirty="0" smtClean="0">
              <a:solidFill>
                <a:srgbClr val="FFFF00"/>
              </a:solidFill>
            </a:rPr>
            <a:t>Osveta</a:t>
          </a:r>
          <a:r>
            <a:rPr lang="hr-HR" sz="2200" kern="1200" dirty="0" smtClean="0"/>
            <a:t> = postupak kojim se pokušava uzvratiti nanesena bol, uvreda ili gubitak (Anić, 1998:706); može biti veća od kaznenog djela</a:t>
          </a:r>
          <a:endParaRPr lang="hr-HR" sz="2200" kern="1200" dirty="0"/>
        </a:p>
      </dsp:txBody>
      <dsp:txXfrm rot="5400000">
        <a:off x="714262" y="1148028"/>
        <a:ext cx="3365552" cy="2672493"/>
      </dsp:txXfrm>
    </dsp:sp>
    <dsp:sp modelId="{51EB0C2B-73E2-4F70-8EBA-9FA4793CAD65}">
      <dsp:nvSpPr>
        <dsp:cNvPr id="0" name=""/>
        <dsp:cNvSpPr/>
      </dsp:nvSpPr>
      <dsp:spPr>
        <a:xfrm rot="5400000">
          <a:off x="3856374" y="19977"/>
          <a:ext cx="5344986" cy="4928596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b="1" kern="1200" dirty="0" smtClean="0">
              <a:solidFill>
                <a:srgbClr val="FFFF00"/>
              </a:solidFill>
            </a:rPr>
            <a:t>Retribucija</a:t>
          </a:r>
          <a:r>
            <a:rPr lang="hr-HR" sz="2200" kern="1200" dirty="0" smtClean="0"/>
            <a:t> = dati natrag, vratiti; dati komu ono što ga ide (Žepić, 1991:229); nema </a:t>
          </a:r>
          <a:r>
            <a:rPr lang="hr-HR" sz="2200" kern="1200" dirty="0" err="1" smtClean="0"/>
            <a:t>rehabilitativni</a:t>
          </a:r>
          <a:r>
            <a:rPr lang="hr-HR" sz="2200" kern="1200" dirty="0" smtClean="0"/>
            <a:t> ili </a:t>
          </a:r>
          <a:r>
            <a:rPr lang="hr-HR" sz="2200" kern="1200" dirty="0" err="1" smtClean="0"/>
            <a:t>zastrašivajući</a:t>
          </a:r>
          <a:r>
            <a:rPr lang="hr-HR" sz="2200" kern="1200" dirty="0" smtClean="0"/>
            <a:t> efekt – moralno opravdano; moderna društva povezuju ozbiljnost </a:t>
          </a:r>
          <a:r>
            <a:rPr lang="hr-HR" sz="2200" kern="1200" dirty="0" err="1" smtClean="0"/>
            <a:t>k.d</a:t>
          </a:r>
          <a:r>
            <a:rPr lang="hr-HR" sz="2200" kern="1200" dirty="0" smtClean="0"/>
            <a:t>. i težinu kazne</a:t>
          </a:r>
          <a:endParaRPr lang="hr-HR" sz="2200" kern="1200" dirty="0"/>
        </a:p>
      </dsp:txBody>
      <dsp:txXfrm rot="-5400000">
        <a:off x="4064570" y="1148029"/>
        <a:ext cx="4066092" cy="2672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#1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F535D-D19B-48B4-A532-2F4D17D289D3}" type="datetimeFigureOut">
              <a:rPr lang="hr-HR" smtClean="0"/>
              <a:t>6.10.2014.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CBF2A-7441-4BCD-AACA-5C65398E141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6166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713B91A-5134-4404-9662-E7D8AA7F54EF}" type="slidenum">
              <a:rPr lang="en-US" altLang="sr-Latn-RS">
                <a:solidFill>
                  <a:prstClr val="black"/>
                </a:solidFill>
                <a:latin typeface="Calibri" pitchFamily="34" charset="0"/>
              </a:rPr>
              <a:pPr/>
              <a:t>44</a:t>
            </a:fld>
            <a:endParaRPr lang="en-US" altLang="sr-Latn-R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r-Latn-RS" altLang="sr-Latn-R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1217-B426-4265-B4FC-59AB84D72DCB}" type="datetimeFigureOut">
              <a:rPr lang="hr-HR" smtClean="0"/>
              <a:t>6.10.2014.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B266-8D4D-43F6-88CA-B321FC15E833}" type="slidenum">
              <a:rPr lang="hr-HR" smtClean="0"/>
              <a:t>‹#›</a:t>
            </a:fld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1217-B426-4265-B4FC-59AB84D72DCB}" type="datetimeFigureOut">
              <a:rPr lang="hr-HR" smtClean="0"/>
              <a:t>6.10.2014.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B266-8D4D-43F6-88CA-B321FC15E83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1217-B426-4265-B4FC-59AB84D72DCB}" type="datetimeFigureOut">
              <a:rPr lang="hr-HR" smtClean="0"/>
              <a:t>6.10.2014.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B266-8D4D-43F6-88CA-B321FC15E83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83D79-47CD-4AF3-A501-545667BBBBCF}" type="datetimeFigureOut">
              <a:rPr lang="sr-Latn-CS">
                <a:solidFill>
                  <a:srgbClr val="696464"/>
                </a:solidFill>
              </a:rPr>
              <a:pPr>
                <a:defRPr/>
              </a:pPr>
              <a:t>6.10.2014</a:t>
            </a:fld>
            <a:endParaRPr lang="hr-HR">
              <a:solidFill>
                <a:srgbClr val="696464"/>
              </a:solidFill>
            </a:endParaRPr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696464"/>
              </a:solidFill>
            </a:endParaRP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1179AB-277E-41BE-881F-2DAA25239D1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9114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E0772-12EC-40EB-A58D-E526C484B1BA}" type="datetimeFigureOut">
              <a:rPr lang="sr-Latn-CS">
                <a:solidFill>
                  <a:srgbClr val="696464"/>
                </a:solidFill>
              </a:rPr>
              <a:pPr>
                <a:defRPr/>
              </a:pPr>
              <a:t>6.10.2014</a:t>
            </a:fld>
            <a:endParaRPr lang="hr-HR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7D90D-BA60-496E-AEE0-DD9310E5DD3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6056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22892-9E14-4DE7-82FC-862286AA0557}" type="datetimeFigureOut">
              <a:rPr lang="sr-Latn-CS">
                <a:solidFill>
                  <a:srgbClr val="696464"/>
                </a:solidFill>
              </a:rPr>
              <a:pPr>
                <a:defRPr/>
              </a:pPr>
              <a:t>6.10.2014</a:t>
            </a:fld>
            <a:endParaRPr lang="hr-HR">
              <a:solidFill>
                <a:srgbClr val="69646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696464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54C7E-E4CA-484D-9119-3F867281603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9121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E74C5-2A91-459F-BA58-E3A937516876}" type="datetimeFigureOut">
              <a:rPr lang="sr-Latn-CS">
                <a:solidFill>
                  <a:srgbClr val="696464"/>
                </a:solidFill>
              </a:rPr>
              <a:pPr>
                <a:defRPr/>
              </a:pPr>
              <a:t>6.10.2014</a:t>
            </a:fld>
            <a:endParaRPr lang="hr-HR">
              <a:solidFill>
                <a:srgbClr val="696464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696464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BE81B-6E33-4B13-A16D-3380BFC1991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015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78F87-40A7-4CB7-8574-5EB78271408E}" type="datetimeFigureOut">
              <a:rPr lang="sr-Latn-CS">
                <a:solidFill>
                  <a:srgbClr val="696464"/>
                </a:solidFill>
              </a:rPr>
              <a:pPr>
                <a:defRPr/>
              </a:pPr>
              <a:t>6.10.2014</a:t>
            </a:fld>
            <a:endParaRPr lang="hr-HR">
              <a:solidFill>
                <a:srgbClr val="696464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696464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873C9-EA5B-48F2-AD89-BB005C491E6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9116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1A529-9C99-42B2-B843-E3F4D75FC66B}" type="datetimeFigureOut">
              <a:rPr lang="sr-Latn-CS">
                <a:solidFill>
                  <a:srgbClr val="696464"/>
                </a:solidFill>
              </a:rPr>
              <a:pPr>
                <a:defRPr/>
              </a:pPr>
              <a:t>6.10.2014</a:t>
            </a:fld>
            <a:endParaRPr lang="hr-HR">
              <a:solidFill>
                <a:srgbClr val="696464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696464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CE185-B28A-4B60-9B53-29259E6A367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9645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0E529-41B2-4345-BAA7-5415A9F18BE8}" type="datetimeFigureOut">
              <a:rPr lang="sr-Latn-CS">
                <a:solidFill>
                  <a:srgbClr val="696464"/>
                </a:solidFill>
              </a:rPr>
              <a:pPr>
                <a:defRPr/>
              </a:pPr>
              <a:t>6.10.2014</a:t>
            </a:fld>
            <a:endParaRPr lang="hr-HR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696464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F5656-A808-4359-86B2-5104513D4D3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5724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6262C-DB8A-4CCD-ABDF-5A55A5340F70}" type="datetimeFigureOut">
              <a:rPr lang="sr-Latn-CS">
                <a:solidFill>
                  <a:srgbClr val="696464"/>
                </a:solidFill>
              </a:rPr>
              <a:pPr>
                <a:defRPr/>
              </a:pPr>
              <a:t>6.10.2014</a:t>
            </a:fld>
            <a:endParaRPr lang="hr-HR">
              <a:solidFill>
                <a:srgbClr val="696464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696464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736AB-E436-4C18-A12C-417A798182B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405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1217-B426-4265-B4FC-59AB84D72DCB}" type="datetimeFigureOut">
              <a:rPr lang="hr-HR" smtClean="0"/>
              <a:t>6.10.2014.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B266-8D4D-43F6-88CA-B321FC15E833}" type="slidenum">
              <a:rPr lang="hr-HR" smtClean="0"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45773-187E-4BF5-92B2-FAF7C9A3D89D}" type="datetimeFigureOut">
              <a:rPr lang="sr-Latn-CS">
                <a:solidFill>
                  <a:srgbClr val="696464"/>
                </a:solidFill>
              </a:rPr>
              <a:pPr>
                <a:defRPr/>
              </a:pPr>
              <a:t>6.10.2014</a:t>
            </a:fld>
            <a:endParaRPr lang="hr-HR">
              <a:solidFill>
                <a:srgbClr val="696464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696464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BBB6B-BF78-445D-81FC-0EDDD1F69B2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8487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8266E-3C5F-46EF-8851-AA4D6DDCF3ED}" type="datetimeFigureOut">
              <a:rPr lang="sr-Latn-CS">
                <a:solidFill>
                  <a:srgbClr val="696464"/>
                </a:solidFill>
              </a:rPr>
              <a:pPr>
                <a:defRPr/>
              </a:pPr>
              <a:t>6.10.2014</a:t>
            </a:fld>
            <a:endParaRPr lang="hr-HR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D94FA-DE6C-4C76-B64A-19DC17F113F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3415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CE887-ABE1-4713-92D1-4775C1BE26EB}" type="datetimeFigureOut">
              <a:rPr lang="sr-Latn-CS">
                <a:solidFill>
                  <a:srgbClr val="696464"/>
                </a:solidFill>
              </a:rPr>
              <a:pPr>
                <a:defRPr/>
              </a:pPr>
              <a:t>6.10.2014</a:t>
            </a:fld>
            <a:endParaRPr lang="hr-HR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42153-8585-487F-A97F-021B64DDD11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1777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98E897-CA61-4007-8B6C-F6ED5642EDED}" type="datetimeFigureOut">
              <a:rPr lang="sr-Latn-CS" smtClean="0">
                <a:solidFill>
                  <a:srgbClr val="696464"/>
                </a:solidFill>
              </a:rPr>
              <a:pPr>
                <a:defRPr/>
              </a:pPr>
              <a:t>6.10.2014</a:t>
            </a:fld>
            <a:endParaRPr lang="hr-HR">
              <a:solidFill>
                <a:srgbClr val="696464"/>
              </a:solidFill>
            </a:endParaRPr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696464"/>
              </a:solidFill>
            </a:endParaRPr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E227B5E-2439-437A-8B7F-9E30231B9ED5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98E897-CA61-4007-8B6C-F6ED5642EDED}" type="datetimeFigureOut">
              <a:rPr lang="sr-Latn-CS" smtClean="0">
                <a:solidFill>
                  <a:srgbClr val="696464"/>
                </a:solidFill>
              </a:rPr>
              <a:pPr>
                <a:defRPr/>
              </a:pPr>
              <a:t>6.10.2014</a:t>
            </a:fld>
            <a:endParaRPr lang="hr-HR">
              <a:solidFill>
                <a:srgbClr val="696464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696464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6E227B5E-2439-437A-8B7F-9E30231B9ED5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3" name="Pravokutni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avokutni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696464"/>
              </a:solidFill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98E897-CA61-4007-8B6C-F6ED5642EDED}" type="datetimeFigureOut">
              <a:rPr lang="sr-Latn-CS" smtClean="0">
                <a:solidFill>
                  <a:srgbClr val="696464"/>
                </a:solidFill>
              </a:rPr>
              <a:pPr>
                <a:defRPr/>
              </a:pPr>
              <a:t>6.10.2014</a:t>
            </a:fld>
            <a:endParaRPr lang="hr-HR">
              <a:solidFill>
                <a:srgbClr val="696464"/>
              </a:solidFill>
            </a:endParaRPr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E227B5E-2439-437A-8B7F-9E30231B9ED5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E698E897-CA61-4007-8B6C-F6ED5642EDED}" type="datetimeFigureOut">
              <a:rPr lang="sr-Latn-CS" smtClean="0">
                <a:solidFill>
                  <a:srgbClr val="696464"/>
                </a:solidFill>
              </a:rPr>
              <a:pPr>
                <a:defRPr/>
              </a:pPr>
              <a:t>6.10.2014</a:t>
            </a:fld>
            <a:endParaRPr lang="hr-HR">
              <a:solidFill>
                <a:srgbClr val="696464"/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696464"/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27B5E-2439-437A-8B7F-9E30231B9ED5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zervirano mjesto sadržaja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sadržaja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avokutni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avokutni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avokutni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avokutni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98E897-CA61-4007-8B6C-F6ED5642EDED}" type="datetimeFigureOut">
              <a:rPr lang="sr-Latn-CS" smtClean="0">
                <a:solidFill>
                  <a:srgbClr val="696464"/>
                </a:solidFill>
              </a:rPr>
              <a:pPr>
                <a:defRPr/>
              </a:pPr>
              <a:t>6.10.2014</a:t>
            </a:fld>
            <a:endParaRPr lang="hr-HR">
              <a:solidFill>
                <a:srgbClr val="696464"/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hr-HR">
              <a:solidFill>
                <a:srgbClr val="696464"/>
              </a:solidFill>
            </a:endParaRPr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Rezervirano mjesto sadržaja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6" name="Rezervirano mjesto sadržaja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E227B5E-2439-437A-8B7F-9E30231B9ED5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23" name="Naslov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98E897-CA61-4007-8B6C-F6ED5642EDED}" type="datetimeFigureOut">
              <a:rPr lang="sr-Latn-CS" smtClean="0">
                <a:solidFill>
                  <a:srgbClr val="696464"/>
                </a:solidFill>
              </a:rPr>
              <a:pPr>
                <a:defRPr/>
              </a:pPr>
              <a:t>6.10.2014</a:t>
            </a:fld>
            <a:endParaRPr lang="hr-HR">
              <a:solidFill>
                <a:srgbClr val="696464"/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696464"/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6E227B5E-2439-437A-8B7F-9E30231B9ED5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avokutni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avokutni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98E897-CA61-4007-8B6C-F6ED5642EDED}" type="datetimeFigureOut">
              <a:rPr lang="sr-Latn-CS" smtClean="0">
                <a:solidFill>
                  <a:srgbClr val="696464"/>
                </a:solidFill>
              </a:rPr>
              <a:pPr>
                <a:defRPr/>
              </a:pPr>
              <a:t>6.10.2014</a:t>
            </a:fld>
            <a:endParaRPr lang="hr-HR">
              <a:solidFill>
                <a:srgbClr val="696464"/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696464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E227B5E-2439-437A-8B7F-9E30231B9ED5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1217-B426-4265-B4FC-59AB84D72DCB}" type="datetimeFigureOut">
              <a:rPr lang="hr-HR" smtClean="0"/>
              <a:t>6.10.2014.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B266-8D4D-43F6-88CA-B321FC15E83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utni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avokutni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zervirano mjesto sadržaja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E227B5E-2439-437A-8B7F-9E30231B9ED5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21" name="Pravokutni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98E897-CA61-4007-8B6C-F6ED5642EDED}" type="datetimeFigureOut">
              <a:rPr lang="sr-Latn-CS" smtClean="0">
                <a:solidFill>
                  <a:srgbClr val="696464"/>
                </a:solidFill>
              </a:rPr>
              <a:pPr>
                <a:defRPr/>
              </a:pPr>
              <a:t>6.10.2014</a:t>
            </a:fld>
            <a:endParaRPr lang="hr-HR">
              <a:solidFill>
                <a:srgbClr val="696464"/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hr-HR">
              <a:solidFill>
                <a:srgbClr val="696464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avni poveznik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avokutni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6E227B5E-2439-437A-8B7F-9E30231B9ED5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22" name="Pravokutni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E698E897-CA61-4007-8B6C-F6ED5642EDED}" type="datetimeFigureOut">
              <a:rPr lang="sr-Latn-CS" smtClean="0">
                <a:solidFill>
                  <a:srgbClr val="696464"/>
                </a:solidFill>
              </a:rPr>
              <a:pPr>
                <a:defRPr/>
              </a:pPr>
              <a:t>6.10.2014</a:t>
            </a:fld>
            <a:endParaRPr lang="hr-HR">
              <a:solidFill>
                <a:srgbClr val="696464"/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hr-HR">
              <a:solidFill>
                <a:srgbClr val="696464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98E897-CA61-4007-8B6C-F6ED5642EDED}" type="datetimeFigureOut">
              <a:rPr lang="sr-Latn-CS" smtClean="0">
                <a:solidFill>
                  <a:srgbClr val="696464"/>
                </a:solidFill>
              </a:rPr>
              <a:pPr>
                <a:defRPr/>
              </a:pPr>
              <a:t>6.10.2014</a:t>
            </a:fld>
            <a:endParaRPr lang="hr-HR">
              <a:solidFill>
                <a:srgbClr val="696464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696464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27B5E-2439-437A-8B7F-9E30231B9ED5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utni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6E227B5E-2439-437A-8B7F-9E30231B9ED5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98E897-CA61-4007-8B6C-F6ED5642EDED}" type="datetimeFigureOut">
              <a:rPr lang="sr-Latn-CS" smtClean="0">
                <a:solidFill>
                  <a:srgbClr val="696464"/>
                </a:solidFill>
              </a:rPr>
              <a:pPr>
                <a:defRPr/>
              </a:pPr>
              <a:t>6.10.2014</a:t>
            </a:fld>
            <a:endParaRPr lang="hr-HR">
              <a:solidFill>
                <a:srgbClr val="696464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696464"/>
              </a:solidFill>
            </a:endParaRPr>
          </a:p>
        </p:txBody>
      </p: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1217-B426-4265-B4FC-59AB84D72DCB}" type="datetimeFigureOut">
              <a:rPr lang="hr-HR" smtClean="0"/>
              <a:t>6.10.2014.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B266-8D4D-43F6-88CA-B321FC15E83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1217-B426-4265-B4FC-59AB84D72DCB}" type="datetimeFigureOut">
              <a:rPr lang="hr-HR" smtClean="0"/>
              <a:t>6.10.2014.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B266-8D4D-43F6-88CA-B321FC15E83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1217-B426-4265-B4FC-59AB84D72DCB}" type="datetimeFigureOut">
              <a:rPr lang="hr-HR" smtClean="0"/>
              <a:t>6.10.2014.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B266-8D4D-43F6-88CA-B321FC15E83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1217-B426-4265-B4FC-59AB84D72DCB}" type="datetimeFigureOut">
              <a:rPr lang="hr-HR" smtClean="0"/>
              <a:t>6.10.2014.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B266-8D4D-43F6-88CA-B321FC15E83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1217-B426-4265-B4FC-59AB84D72DCB}" type="datetimeFigureOut">
              <a:rPr lang="hr-HR" smtClean="0"/>
              <a:t>6.10.2014.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B266-8D4D-43F6-88CA-B321FC15E83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1217-B426-4265-B4FC-59AB84D72DCB}" type="datetimeFigureOut">
              <a:rPr lang="hr-HR" smtClean="0"/>
              <a:t>6.10.2014.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B266-8D4D-43F6-88CA-B321FC15E83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70B1217-B426-4265-B4FC-59AB84D72DCB}" type="datetimeFigureOut">
              <a:rPr lang="hr-HR" smtClean="0"/>
              <a:t>6.10.2014.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316B266-8D4D-43F6-88CA-B321FC15E833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52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205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8C39369-BEC1-4967-8FEF-45EEB45A1348}" type="datetimeFigureOut">
              <a:rPr lang="sr-Latn-CS">
                <a:solidFill>
                  <a:srgbClr val="696464"/>
                </a:solidFill>
              </a:rPr>
              <a:pPr>
                <a:defRPr/>
              </a:pPr>
              <a:t>6.10.2014</a:t>
            </a:fld>
            <a:endParaRPr lang="hr-HR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hr-HR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D4E47AFB-1A90-4BB2-AEEC-F2024177509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313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70B1217-B426-4265-B4FC-59AB84D72DCB}" type="datetimeFigureOut">
              <a:rPr lang="hr-HR" smtClean="0"/>
              <a:t>6.10.2014.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316B266-8D4D-43F6-88CA-B321FC15E833}" type="slidenum">
              <a:rPr lang="hr-HR" smtClean="0"/>
              <a:t>‹#›</a:t>
            </a:fld>
            <a:endParaRPr lang="hr-HR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0083" y="4293096"/>
            <a:ext cx="6400800" cy="1752600"/>
          </a:xfrm>
        </p:spPr>
        <p:txBody>
          <a:bodyPr>
            <a:noAutofit/>
          </a:bodyPr>
          <a:lstStyle/>
          <a:p>
            <a:r>
              <a:rPr lang="hr-HR" sz="1600" dirty="0" smtClean="0"/>
              <a:t>Doc.dr.sc. Dalibor Doležal</a:t>
            </a:r>
          </a:p>
          <a:p>
            <a:r>
              <a:rPr lang="hr-HR" sz="1600" dirty="0" smtClean="0"/>
              <a:t>Sveučilište u Zagrebu</a:t>
            </a:r>
          </a:p>
          <a:p>
            <a:r>
              <a:rPr lang="hr-HR" sz="1600" dirty="0" smtClean="0"/>
              <a:t>Edukacijsko-rehabilitacijski fakultet</a:t>
            </a:r>
          </a:p>
          <a:p>
            <a:r>
              <a:rPr lang="hr-HR" sz="1600" dirty="0" smtClean="0"/>
              <a:t>Odsjek za kriminologiju</a:t>
            </a:r>
          </a:p>
          <a:p>
            <a:r>
              <a:rPr lang="hr-HR" sz="1600" dirty="0" err="1" smtClean="0"/>
              <a:t>Email</a:t>
            </a:r>
            <a:r>
              <a:rPr lang="hr-HR" sz="1600" dirty="0" smtClean="0"/>
              <a:t>: </a:t>
            </a:r>
            <a:r>
              <a:rPr lang="hr-HR" sz="1600" dirty="0" err="1" smtClean="0"/>
              <a:t>dolezal.dalibor</a:t>
            </a:r>
            <a:r>
              <a:rPr lang="hr-HR" sz="1600" dirty="0" smtClean="0"/>
              <a:t>@</a:t>
            </a:r>
            <a:r>
              <a:rPr lang="hr-HR" sz="1600" dirty="0" err="1" smtClean="0"/>
              <a:t>gmail.com</a:t>
            </a:r>
            <a:endParaRPr lang="hr-HR" sz="1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1470025"/>
          </a:xfrm>
        </p:spPr>
        <p:txBody>
          <a:bodyPr/>
          <a:lstStyle/>
          <a:p>
            <a:r>
              <a:rPr lang="hr-HR" sz="3600" dirty="0" smtClean="0">
                <a:solidFill>
                  <a:srgbClr val="FF0000"/>
                </a:solidFill>
                <a:latin typeface="Rockwell Extra Bold" panose="02060903040505020403" pitchFamily="18" charset="0"/>
              </a:rPr>
              <a:t>Kriminalitet </a:t>
            </a:r>
            <a:br>
              <a:rPr lang="hr-HR" sz="3600" dirty="0" smtClean="0">
                <a:solidFill>
                  <a:srgbClr val="FF0000"/>
                </a:solidFill>
                <a:latin typeface="Rockwell Extra Bold" panose="02060903040505020403" pitchFamily="18" charset="0"/>
              </a:rPr>
            </a:br>
            <a:r>
              <a:rPr lang="hr-HR" sz="3600" dirty="0" smtClean="0">
                <a:solidFill>
                  <a:srgbClr val="FF0000"/>
                </a:solidFill>
                <a:latin typeface="Rockwell Extra Bold" panose="02060903040505020403" pitchFamily="18" charset="0"/>
              </a:rPr>
              <a:t>i </a:t>
            </a:r>
            <a:br>
              <a:rPr lang="hr-HR" sz="3600" dirty="0" smtClean="0">
                <a:solidFill>
                  <a:srgbClr val="FF0000"/>
                </a:solidFill>
                <a:latin typeface="Rockwell Extra Bold" panose="02060903040505020403" pitchFamily="18" charset="0"/>
              </a:rPr>
            </a:br>
            <a:r>
              <a:rPr lang="hr-HR" sz="3600" dirty="0" smtClean="0">
                <a:solidFill>
                  <a:srgbClr val="FF0000"/>
                </a:solidFill>
                <a:latin typeface="Rockwell Extra Bold" panose="02060903040505020403" pitchFamily="18" charset="0"/>
              </a:rPr>
              <a:t>društvo</a:t>
            </a:r>
            <a:endParaRPr lang="hr-HR" sz="3600" dirty="0">
              <a:solidFill>
                <a:srgbClr val="FF0000"/>
              </a:solidFill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316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4800" cy="508918"/>
          </a:xfrm>
        </p:spPr>
        <p:txBody>
          <a:bodyPr/>
          <a:lstStyle/>
          <a:p>
            <a:r>
              <a:rPr lang="hr-HR" dirty="0" smtClean="0"/>
              <a:t>KRITIKE Klasične škole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908720"/>
            <a:ext cx="7924800" cy="480628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Statistički podaci su pokazali kako stopa kriminaliteta NIJE pala, već je ostala konstantna (za neka područja i djela pogotovu)</a:t>
            </a:r>
          </a:p>
          <a:p>
            <a:r>
              <a:rPr lang="hr-HR" sz="2400" dirty="0"/>
              <a:t>Ljudi uvijek ne djeluju </a:t>
            </a:r>
            <a:r>
              <a:rPr lang="hr-HR" sz="2400" dirty="0" smtClean="0"/>
              <a:t>racionalno </a:t>
            </a:r>
            <a:r>
              <a:rPr lang="hr-HR" sz="2400" dirty="0"/>
              <a:t>i nisu svi ljudi </a:t>
            </a:r>
            <a:r>
              <a:rPr lang="hr-HR" sz="2400" dirty="0" smtClean="0"/>
              <a:t>hedonisti koji djeluju po principu </a:t>
            </a:r>
            <a:r>
              <a:rPr lang="hr-HR" sz="2400" dirty="0" err="1" smtClean="0"/>
              <a:t>samougode</a:t>
            </a:r>
            <a:endParaRPr lang="hr-HR" sz="2400" dirty="0" smtClean="0"/>
          </a:p>
          <a:p>
            <a:r>
              <a:rPr lang="hr-HR" sz="2400" dirty="0"/>
              <a:t>Pogrešno se pretpostavlja </a:t>
            </a:r>
            <a:r>
              <a:rPr lang="hr-HR" sz="2400" dirty="0" smtClean="0"/>
              <a:t>kako </a:t>
            </a:r>
            <a:r>
              <a:rPr lang="hr-HR" sz="2400" dirty="0"/>
              <a:t>su </a:t>
            </a:r>
            <a:r>
              <a:rPr lang="hr-HR" sz="2400" dirty="0" smtClean="0"/>
              <a:t>svi ljudi </a:t>
            </a:r>
            <a:r>
              <a:rPr lang="hr-HR" sz="2400" dirty="0"/>
              <a:t>jednaki u pogledu životnih šansi - ali ne možete imati jednaku pravdu u </a:t>
            </a:r>
            <a:r>
              <a:rPr lang="hr-HR" sz="2400" dirty="0" smtClean="0"/>
              <a:t>neravnopravnom društvu</a:t>
            </a:r>
          </a:p>
          <a:p>
            <a:r>
              <a:rPr lang="hr-HR" sz="2400" dirty="0" smtClean="0"/>
              <a:t>Ne objašnjava uzroke kriminaliteta</a:t>
            </a:r>
          </a:p>
          <a:p>
            <a:r>
              <a:rPr lang="hr-HR" sz="2400" dirty="0" smtClean="0"/>
              <a:t>Ljudsko </a:t>
            </a:r>
            <a:r>
              <a:rPr lang="hr-HR" sz="2400" dirty="0"/>
              <a:t>ponašanje </a:t>
            </a:r>
            <a:r>
              <a:rPr lang="hr-HR" sz="2400" dirty="0" smtClean="0"/>
              <a:t>nije u nikakvoj povezanosti s društvenim kontekstom</a:t>
            </a: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99228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4800" cy="508918"/>
          </a:xfrm>
        </p:spPr>
        <p:txBody>
          <a:bodyPr/>
          <a:lstStyle/>
          <a:p>
            <a:r>
              <a:rPr lang="hr-HR" dirty="0" smtClean="0"/>
              <a:t>pozitivizam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692696"/>
            <a:ext cx="7924800" cy="5832648"/>
          </a:xfrm>
        </p:spPr>
        <p:txBody>
          <a:bodyPr>
            <a:normAutofit/>
          </a:bodyPr>
          <a:lstStyle/>
          <a:p>
            <a:r>
              <a:rPr lang="hr-HR" sz="1800" dirty="0" smtClean="0"/>
              <a:t>Nastao kao kritika Klasične kriminološke škole</a:t>
            </a:r>
          </a:p>
          <a:p>
            <a:r>
              <a:rPr lang="hr-HR" sz="1800" dirty="0" smtClean="0"/>
              <a:t>Pozitivizam = </a:t>
            </a:r>
            <a:r>
              <a:rPr lang="hr-HR" sz="1800" dirty="0" smtClean="0"/>
              <a:t>stanje društva </a:t>
            </a:r>
            <a:r>
              <a:rPr lang="hr-HR" sz="1800" dirty="0" smtClean="0"/>
              <a:t>u kojem ljudi imaju racionalan, znanstveni pogled na svijet (Auguste Comte)</a:t>
            </a:r>
          </a:p>
          <a:p>
            <a:r>
              <a:rPr lang="hr-HR" sz="1800" dirty="0" smtClean="0">
                <a:solidFill>
                  <a:srgbClr val="FF0000"/>
                </a:solidFill>
              </a:rPr>
              <a:t>Karakteristike pozitivizma:</a:t>
            </a:r>
          </a:p>
          <a:p>
            <a:r>
              <a:rPr lang="hr-HR" sz="1800" dirty="0"/>
              <a:t>Koristiti znanstvene metode </a:t>
            </a:r>
            <a:r>
              <a:rPr lang="hr-HR" sz="1800" dirty="0" smtClean="0"/>
              <a:t>za provođenje </a:t>
            </a:r>
            <a:r>
              <a:rPr lang="hr-HR" sz="1800" dirty="0"/>
              <a:t>istraživanja</a:t>
            </a:r>
            <a:r>
              <a:rPr lang="hr-HR" sz="1800" dirty="0" smtClean="0"/>
              <a:t>. Znanstvena </a:t>
            </a:r>
            <a:r>
              <a:rPr lang="hr-HR" sz="1800" dirty="0"/>
              <a:t>metoda je </a:t>
            </a:r>
            <a:r>
              <a:rPr lang="hr-HR" sz="1800" dirty="0" smtClean="0"/>
              <a:t>objektivna,univerzalna </a:t>
            </a:r>
            <a:r>
              <a:rPr lang="hr-HR" sz="1800" dirty="0" smtClean="0"/>
              <a:t>i kulturološki neovisna</a:t>
            </a:r>
          </a:p>
          <a:p>
            <a:r>
              <a:rPr lang="hr-HR" sz="1800" dirty="0" smtClean="0"/>
              <a:t>Predviđati </a:t>
            </a:r>
            <a:r>
              <a:rPr lang="hr-HR" sz="1800" dirty="0"/>
              <a:t>i </a:t>
            </a:r>
            <a:r>
              <a:rPr lang="hr-HR" sz="1800" dirty="0" smtClean="0"/>
              <a:t>objašnjavati društvene fenomene </a:t>
            </a:r>
            <a:r>
              <a:rPr lang="hr-HR" sz="1800" dirty="0"/>
              <a:t>na logičan način. To znači </a:t>
            </a:r>
            <a:r>
              <a:rPr lang="hr-HR" sz="1800" dirty="0" smtClean="0"/>
              <a:t>identificiranje uvjeta </a:t>
            </a:r>
            <a:r>
              <a:rPr lang="hr-HR" sz="1800" dirty="0"/>
              <a:t>pod kojima pojava može </a:t>
            </a:r>
            <a:r>
              <a:rPr lang="hr-HR" sz="1800" dirty="0" smtClean="0"/>
              <a:t>ili </a:t>
            </a:r>
            <a:r>
              <a:rPr lang="hr-HR" sz="1800" dirty="0"/>
              <a:t>ne može dogoditi. </a:t>
            </a:r>
            <a:endParaRPr lang="hr-HR" sz="1800" dirty="0" smtClean="0"/>
          </a:p>
          <a:p>
            <a:r>
              <a:rPr lang="hr-HR" sz="1800" dirty="0"/>
              <a:t>Empirijska provjera. </a:t>
            </a:r>
            <a:r>
              <a:rPr lang="hr-HR" sz="1800" dirty="0" smtClean="0"/>
              <a:t>Sva </a:t>
            </a:r>
            <a:r>
              <a:rPr lang="hr-HR" sz="1800" dirty="0"/>
              <a:t>uvjerenja ili izjave moraju se dokazati kroz empirijska</a:t>
            </a:r>
            <a:br>
              <a:rPr lang="hr-HR" sz="1800" dirty="0"/>
            </a:br>
            <a:r>
              <a:rPr lang="hr-HR" sz="1800" dirty="0"/>
              <a:t>istraživanja vođena od strane znanstvene metode. </a:t>
            </a:r>
            <a:r>
              <a:rPr lang="hr-HR" sz="1800" dirty="0" smtClean="0"/>
              <a:t>Pojmovi </a:t>
            </a:r>
            <a:r>
              <a:rPr lang="hr-HR" sz="1800" dirty="0"/>
              <a:t>kao </a:t>
            </a:r>
            <a:r>
              <a:rPr lang="hr-HR" sz="1800" dirty="0" smtClean="0"/>
              <a:t>što su"Bog</a:t>
            </a:r>
            <a:r>
              <a:rPr lang="hr-HR" sz="1800" dirty="0"/>
              <a:t>" i</a:t>
            </a:r>
            <a:br>
              <a:rPr lang="hr-HR" sz="1800" dirty="0"/>
            </a:br>
            <a:r>
              <a:rPr lang="hr-HR" sz="1800" dirty="0"/>
              <a:t>"Duša" ne </a:t>
            </a:r>
            <a:r>
              <a:rPr lang="hr-HR" sz="1800" dirty="0" smtClean="0"/>
              <a:t>mogu se </a:t>
            </a:r>
            <a:r>
              <a:rPr lang="hr-HR" sz="1800" dirty="0"/>
              <a:t>mjeriti empirijski i stoga nisu predmet znanstvenog istraživanja; oni ostaju stvar vjere</a:t>
            </a:r>
            <a:r>
              <a:rPr lang="hr-HR" sz="1800" dirty="0" smtClean="0"/>
              <a:t>.</a:t>
            </a:r>
          </a:p>
          <a:p>
            <a:r>
              <a:rPr lang="hr-HR" sz="1800" dirty="0"/>
              <a:t>Znanost mora biti </a:t>
            </a:r>
            <a:r>
              <a:rPr lang="hr-HR" sz="1800" dirty="0" smtClean="0"/>
              <a:t>objektivna i </a:t>
            </a:r>
            <a:r>
              <a:rPr lang="hr-HR" sz="1800" dirty="0"/>
              <a:t>ne bi trebala biti pod utjecajem </a:t>
            </a:r>
            <a:r>
              <a:rPr lang="hr-HR" sz="1800" dirty="0" smtClean="0"/>
              <a:t>promatrača/ znanstvenika bez bilo kakvih predrasuda.</a:t>
            </a:r>
          </a:p>
          <a:p>
            <a:r>
              <a:rPr lang="hr-HR" sz="1800" dirty="0" smtClean="0"/>
              <a:t>Negiraju slobodnu volju i moralnu odgovornost počinitelja; krivnju zamjenjuju opasnošću; </a:t>
            </a:r>
            <a:r>
              <a:rPr lang="hr-HR" sz="1800" dirty="0" err="1" smtClean="0"/>
              <a:t>srazmjer</a:t>
            </a:r>
            <a:r>
              <a:rPr lang="hr-HR" sz="1800" dirty="0" smtClean="0"/>
              <a:t> ličnosti te vrste i trajanja tretmana koji bi otklonio opasnost.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95636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074268"/>
            <a:ext cx="40640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Cesare </a:t>
            </a:r>
            <a:r>
              <a:rPr lang="hr-HR" dirty="0" err="1" smtClean="0"/>
              <a:t>lombroso</a:t>
            </a:r>
            <a:r>
              <a:rPr lang="hr-HR" dirty="0" smtClean="0"/>
              <a:t> (1835-1909) – biološki determinizam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r-HR" sz="1800" dirty="0" smtClean="0"/>
              <a:t>Vojni liječnik, otac kriminologije</a:t>
            </a:r>
          </a:p>
          <a:p>
            <a:r>
              <a:rPr lang="hr-HR" sz="1800" dirty="0" smtClean="0"/>
              <a:t>L’</a:t>
            </a:r>
            <a:r>
              <a:rPr lang="hr-HR" sz="1800" dirty="0" err="1" smtClean="0"/>
              <a:t>Uomo</a:t>
            </a:r>
            <a:r>
              <a:rPr lang="hr-HR" sz="1800" dirty="0" smtClean="0"/>
              <a:t> </a:t>
            </a:r>
            <a:r>
              <a:rPr lang="hr-HR" sz="1800" dirty="0" err="1" smtClean="0"/>
              <a:t>Delinquente</a:t>
            </a:r>
            <a:r>
              <a:rPr lang="hr-HR" sz="1800" dirty="0" smtClean="0"/>
              <a:t>, </a:t>
            </a:r>
            <a:r>
              <a:rPr lang="hr-HR" sz="1800" dirty="0" err="1" smtClean="0"/>
              <a:t>La</a:t>
            </a:r>
            <a:r>
              <a:rPr lang="hr-HR" sz="1800" dirty="0" smtClean="0"/>
              <a:t> </a:t>
            </a:r>
            <a:r>
              <a:rPr lang="hr-HR" sz="1800" dirty="0" err="1" smtClean="0"/>
              <a:t>Donna</a:t>
            </a:r>
            <a:r>
              <a:rPr lang="hr-HR" sz="1800" dirty="0" smtClean="0"/>
              <a:t> </a:t>
            </a:r>
            <a:r>
              <a:rPr lang="hr-HR" sz="1800" dirty="0" err="1" smtClean="0"/>
              <a:t>Delinquente</a:t>
            </a:r>
            <a:r>
              <a:rPr lang="hr-HR" sz="1800" dirty="0" smtClean="0"/>
              <a:t> i </a:t>
            </a:r>
            <a:r>
              <a:rPr lang="hr-HR" sz="1800" dirty="0" err="1" smtClean="0"/>
              <a:t>Le</a:t>
            </a:r>
            <a:r>
              <a:rPr lang="hr-HR" sz="1800" dirty="0" smtClean="0"/>
              <a:t> </a:t>
            </a:r>
            <a:r>
              <a:rPr lang="hr-HR" sz="1800" dirty="0" err="1" smtClean="0"/>
              <a:t>Crime</a:t>
            </a:r>
            <a:r>
              <a:rPr lang="hr-HR" sz="1800" dirty="0" smtClean="0"/>
              <a:t>, </a:t>
            </a:r>
            <a:r>
              <a:rPr lang="hr-HR" sz="1800" dirty="0" err="1" smtClean="0"/>
              <a:t>Causes</a:t>
            </a:r>
            <a:r>
              <a:rPr lang="hr-HR" sz="1800" dirty="0" smtClean="0"/>
              <a:t> </a:t>
            </a:r>
            <a:r>
              <a:rPr lang="hr-HR" sz="1800" dirty="0" err="1" smtClean="0"/>
              <a:t>Et</a:t>
            </a:r>
            <a:r>
              <a:rPr lang="hr-HR" sz="1800" dirty="0" smtClean="0"/>
              <a:t> </a:t>
            </a:r>
            <a:r>
              <a:rPr lang="hr-HR" sz="1800" dirty="0" err="1" smtClean="0"/>
              <a:t>Remedes</a:t>
            </a:r>
            <a:endParaRPr lang="hr-HR" sz="1800" dirty="0" smtClean="0"/>
          </a:p>
          <a:p>
            <a:r>
              <a:rPr lang="hr-HR" sz="1800" dirty="0" smtClean="0"/>
              <a:t>Koncept „rođenog zločinca”</a:t>
            </a:r>
          </a:p>
          <a:p>
            <a:r>
              <a:rPr lang="hr-HR" sz="1800" dirty="0"/>
              <a:t>zločinci se razlikuju od ne </a:t>
            </a:r>
            <a:r>
              <a:rPr lang="hr-HR" sz="1800" dirty="0" smtClean="0"/>
              <a:t>zločinaca </a:t>
            </a:r>
            <a:r>
              <a:rPr lang="hr-HR" sz="1800" dirty="0"/>
              <a:t>po višestrukim fizičkim </a:t>
            </a:r>
            <a:r>
              <a:rPr lang="hr-HR" sz="1800" dirty="0" smtClean="0"/>
              <a:t>anomalijama</a:t>
            </a:r>
          </a:p>
          <a:p>
            <a:pPr algn="r"/>
            <a:r>
              <a:rPr lang="hr-HR" sz="1800" dirty="0"/>
              <a:t>Post mortem ispitivanja i antropometrijska istraživanja kriminalaca, duševno bolesnih, i </a:t>
            </a:r>
            <a:r>
              <a:rPr lang="hr-HR" sz="1800" dirty="0" smtClean="0"/>
              <a:t>„normalnih” pojedinaca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3743853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4800" cy="508918"/>
          </a:xfrm>
        </p:spPr>
        <p:txBody>
          <a:bodyPr/>
          <a:lstStyle/>
          <a:p>
            <a:r>
              <a:rPr lang="hr-HR" dirty="0" smtClean="0"/>
              <a:t>Tipični zločinac (Singer, 1998:37)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836712"/>
            <a:ext cx="7924800" cy="5760640"/>
          </a:xfrm>
        </p:spPr>
        <p:txBody>
          <a:bodyPr>
            <a:normAutofit/>
          </a:bodyPr>
          <a:lstStyle/>
          <a:p>
            <a:r>
              <a:rPr lang="hr-HR" sz="2000" dirty="0" smtClean="0"/>
              <a:t>Stanovite deformacije kostura i lubanje, pogotovu asimetrije lubanje i lica (utjecaj fiziognomije)</a:t>
            </a:r>
          </a:p>
          <a:p>
            <a:r>
              <a:rPr lang="hr-HR" sz="2000" dirty="0" smtClean="0"/>
              <a:t>Nisko čelo</a:t>
            </a:r>
          </a:p>
          <a:p>
            <a:r>
              <a:rPr lang="hr-HR" sz="2000" dirty="0" smtClean="0"/>
              <a:t>Jake jagodične kosti, izražena čeljust</a:t>
            </a:r>
          </a:p>
          <a:p>
            <a:r>
              <a:rPr lang="hr-HR" sz="2000" dirty="0" smtClean="0"/>
              <a:t>Škiljavost</a:t>
            </a:r>
          </a:p>
          <a:p>
            <a:r>
              <a:rPr lang="hr-HR" sz="2000" dirty="0" smtClean="0"/>
              <a:t>Orlovski nos</a:t>
            </a:r>
          </a:p>
          <a:p>
            <a:r>
              <a:rPr lang="hr-HR" sz="2000" dirty="0" smtClean="0"/>
              <a:t>Neobično velike ili male uši </a:t>
            </a:r>
          </a:p>
          <a:p>
            <a:r>
              <a:rPr lang="hr-HR" sz="2000" dirty="0" smtClean="0"/>
              <a:t>Slabo obrasla brada unatoč dlakavosti tijela</a:t>
            </a:r>
          </a:p>
          <a:p>
            <a:r>
              <a:rPr lang="hr-HR" sz="2000" dirty="0" smtClean="0"/>
              <a:t>Suviše razvijene ruke</a:t>
            </a:r>
          </a:p>
          <a:p>
            <a:r>
              <a:rPr lang="hr-HR" sz="2000" dirty="0" smtClean="0"/>
              <a:t>Višak prstiju na rukama ili nogama</a:t>
            </a:r>
          </a:p>
          <a:p>
            <a:pPr algn="ctr"/>
            <a:r>
              <a:rPr lang="hr-HR" sz="2000" dirty="0" smtClean="0">
                <a:solidFill>
                  <a:srgbClr val="FF0000"/>
                </a:solidFill>
              </a:rPr>
              <a:t>= Ako </a:t>
            </a:r>
            <a:r>
              <a:rPr lang="hr-HR" sz="2000" dirty="0" smtClean="0">
                <a:solidFill>
                  <a:srgbClr val="FF0000"/>
                </a:solidFill>
              </a:rPr>
              <a:t>imate barem </a:t>
            </a:r>
            <a:r>
              <a:rPr lang="hr-HR" sz="2000" dirty="0" smtClean="0">
                <a:solidFill>
                  <a:srgbClr val="FF0000"/>
                </a:solidFill>
              </a:rPr>
              <a:t>5 ovih </a:t>
            </a:r>
            <a:r>
              <a:rPr lang="hr-HR" sz="2000" dirty="0" smtClean="0">
                <a:solidFill>
                  <a:srgbClr val="FF0000"/>
                </a:solidFill>
              </a:rPr>
              <a:t>karakteristika, onda ste rođeni zločinac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6778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Vrste kriminalaca/zločinaca (</a:t>
            </a:r>
            <a:r>
              <a:rPr lang="hr-HR" dirty="0" err="1" smtClean="0"/>
              <a:t>Vold</a:t>
            </a:r>
            <a:r>
              <a:rPr lang="hr-HR" dirty="0" smtClean="0"/>
              <a:t>, </a:t>
            </a:r>
            <a:r>
              <a:rPr lang="hr-HR" dirty="0" err="1" smtClean="0"/>
              <a:t>bernard</a:t>
            </a:r>
            <a:r>
              <a:rPr lang="hr-HR" dirty="0" smtClean="0"/>
              <a:t> i </a:t>
            </a:r>
            <a:r>
              <a:rPr lang="hr-HR" dirty="0" err="1" smtClean="0"/>
              <a:t>snipes</a:t>
            </a:r>
            <a:r>
              <a:rPr lang="hr-HR" dirty="0" smtClean="0"/>
              <a:t>, 2002)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Rođeni kriminalac/zločinac </a:t>
            </a:r>
            <a:r>
              <a:rPr lang="hr-HR" sz="2000" dirty="0"/>
              <a:t>= atavistička </a:t>
            </a:r>
            <a:r>
              <a:rPr lang="hr-HR" sz="2000" dirty="0" smtClean="0"/>
              <a:t>reverzija na </a:t>
            </a:r>
            <a:r>
              <a:rPr lang="hr-HR" sz="2000" dirty="0" smtClean="0"/>
              <a:t>nižu </a:t>
            </a:r>
            <a:r>
              <a:rPr lang="hr-HR" sz="2000" dirty="0" smtClean="0"/>
              <a:t>razinu </a:t>
            </a:r>
            <a:r>
              <a:rPr lang="hr-HR" sz="2000" dirty="0"/>
              <a:t>ili </a:t>
            </a:r>
            <a:r>
              <a:rPr lang="hr-HR" sz="2000" dirty="0" smtClean="0"/>
              <a:t>primitivni </a:t>
            </a:r>
            <a:r>
              <a:rPr lang="hr-HR" sz="2000" dirty="0"/>
              <a:t>evolucijski oblik </a:t>
            </a:r>
            <a:r>
              <a:rPr lang="hr-HR" sz="2000" dirty="0" smtClean="0"/>
              <a:t>razvoja</a:t>
            </a:r>
          </a:p>
          <a:p>
            <a:r>
              <a:rPr lang="hr-HR" sz="2000" dirty="0" smtClean="0">
                <a:solidFill>
                  <a:srgbClr val="FF0000"/>
                </a:solidFill>
              </a:rPr>
              <a:t>„Ludi” kriminalac (</a:t>
            </a:r>
            <a:r>
              <a:rPr lang="hr-HR" sz="2000" dirty="0" err="1" smtClean="0">
                <a:solidFill>
                  <a:srgbClr val="FF0000"/>
                </a:solidFill>
              </a:rPr>
              <a:t>insane</a:t>
            </a:r>
            <a:r>
              <a:rPr lang="hr-HR" sz="2000" dirty="0" smtClean="0">
                <a:solidFill>
                  <a:srgbClr val="FF0000"/>
                </a:solidFill>
              </a:rPr>
              <a:t> </a:t>
            </a:r>
            <a:r>
              <a:rPr lang="hr-HR" sz="2000" dirty="0" err="1" smtClean="0">
                <a:solidFill>
                  <a:srgbClr val="FF0000"/>
                </a:solidFill>
              </a:rPr>
              <a:t>criminal</a:t>
            </a:r>
            <a:r>
              <a:rPr lang="hr-HR" sz="2000" dirty="0">
                <a:solidFill>
                  <a:srgbClr val="FF0000"/>
                </a:solidFill>
              </a:rPr>
              <a:t>)</a:t>
            </a:r>
            <a:r>
              <a:rPr lang="hr-HR" sz="2000" dirty="0"/>
              <a:t> = idioti, imbecili, paranoici, oni koji pate od melankolije i pogođeni općom paralizom, demencijom, alkoholizmom, </a:t>
            </a:r>
            <a:r>
              <a:rPr lang="hr-HR" sz="2000" dirty="0" smtClean="0"/>
              <a:t>epilepsijom ili </a:t>
            </a:r>
            <a:r>
              <a:rPr lang="hr-HR" sz="2000" dirty="0" smtClean="0"/>
              <a:t>histerijom</a:t>
            </a:r>
          </a:p>
          <a:p>
            <a:r>
              <a:rPr lang="hr-HR" sz="2000" dirty="0" err="1" smtClean="0">
                <a:solidFill>
                  <a:srgbClr val="FF0000"/>
                </a:solidFill>
              </a:rPr>
              <a:t>Kriminaloidi</a:t>
            </a:r>
            <a:r>
              <a:rPr lang="hr-HR" sz="2000" dirty="0"/>
              <a:t> = bez posebnih fizičkih karakteristika ili prepoznatljivih duševnih poremećaja, ali čije su psihičke i emocionalne </a:t>
            </a:r>
            <a:r>
              <a:rPr lang="hr-HR" sz="2000" dirty="0" smtClean="0"/>
              <a:t>karakteristike takve </a:t>
            </a:r>
            <a:r>
              <a:rPr lang="hr-HR" sz="2000" dirty="0"/>
              <a:t>da se pod određenim okolnostima </a:t>
            </a:r>
            <a:r>
              <a:rPr lang="hr-HR" sz="2000" dirty="0" smtClean="0"/>
              <a:t>upuštaju </a:t>
            </a:r>
            <a:r>
              <a:rPr lang="hr-HR" sz="2000" dirty="0"/>
              <a:t>u </a:t>
            </a:r>
            <a:r>
              <a:rPr lang="hr-HR" sz="2000" dirty="0" smtClean="0"/>
              <a:t>opasna </a:t>
            </a:r>
            <a:r>
              <a:rPr lang="hr-HR" sz="2000" dirty="0"/>
              <a:t>i </a:t>
            </a:r>
            <a:r>
              <a:rPr lang="hr-HR" sz="2000" dirty="0" smtClean="0"/>
              <a:t>kriminalna ponašanja</a:t>
            </a:r>
          </a:p>
          <a:p>
            <a:endParaRPr lang="hr-HR" dirty="0"/>
          </a:p>
          <a:p>
            <a:pPr algn="ctr"/>
            <a:r>
              <a:rPr lang="hr-HR" sz="2800" dirty="0" smtClean="0">
                <a:solidFill>
                  <a:srgbClr val="FFFF00"/>
                </a:solidFill>
              </a:rPr>
              <a:t>Prva osoba koja je tragala za uzrocima činjenja kaznenih djela kod pojedinca</a:t>
            </a:r>
            <a:endParaRPr lang="hr-HR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825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231" y="188640"/>
            <a:ext cx="2683396" cy="5063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49"/>
            <a:ext cx="3450712" cy="5104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24744"/>
            <a:ext cx="2680647" cy="3573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3674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7924800" cy="652934"/>
          </a:xfrm>
        </p:spPr>
        <p:txBody>
          <a:bodyPr/>
          <a:lstStyle/>
          <a:p>
            <a:r>
              <a:rPr lang="hr-HR" dirty="0" err="1" smtClean="0"/>
              <a:t>Enrico</a:t>
            </a:r>
            <a:r>
              <a:rPr lang="hr-HR" dirty="0" smtClean="0"/>
              <a:t> </a:t>
            </a:r>
            <a:r>
              <a:rPr lang="hr-HR" dirty="0" err="1" smtClean="0"/>
              <a:t>Ferry</a:t>
            </a:r>
            <a:r>
              <a:rPr lang="hr-HR" dirty="0" smtClean="0"/>
              <a:t> (</a:t>
            </a:r>
            <a:r>
              <a:rPr lang="en-US" dirty="0" smtClean="0"/>
              <a:t>1856 –1929</a:t>
            </a:r>
            <a:r>
              <a:rPr lang="en-US" dirty="0"/>
              <a:t>) 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2095500" cy="24669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3356" y="908720"/>
            <a:ext cx="7924800" cy="5832648"/>
          </a:xfrm>
        </p:spPr>
        <p:txBody>
          <a:bodyPr>
            <a:normAutofit/>
          </a:bodyPr>
          <a:lstStyle/>
          <a:p>
            <a:r>
              <a:rPr lang="hr-HR" sz="2800" dirty="0" smtClean="0"/>
              <a:t>Revolucionaran propis da se kršenje propisa </a:t>
            </a:r>
            <a:r>
              <a:rPr lang="hr-HR" sz="2800" dirty="0" smtClean="0">
                <a:solidFill>
                  <a:srgbClr val="FF0000"/>
                </a:solidFill>
              </a:rPr>
              <a:t>proučava na način </a:t>
            </a:r>
            <a:r>
              <a:rPr lang="hr-HR" sz="2800" dirty="0" smtClean="0"/>
              <a:t>da se proučava počinitelj i njegova okolina</a:t>
            </a:r>
          </a:p>
          <a:p>
            <a:r>
              <a:rPr lang="hr-HR" sz="2800" dirty="0" smtClean="0"/>
              <a:t>Isticao važnost promatranja i iskustva kao znanstvenih metoda</a:t>
            </a:r>
          </a:p>
          <a:p>
            <a:r>
              <a:rPr lang="hr-HR" sz="2800" dirty="0" smtClean="0"/>
              <a:t>Delinkventnost/kriminalitet </a:t>
            </a:r>
            <a:r>
              <a:rPr lang="hr-HR" sz="2800" dirty="0" smtClean="0"/>
              <a:t>smatra prirodnom pojavom na koju utječe više čimbenika istodobno (rasa, klima i karakteristike tla</a:t>
            </a:r>
            <a:r>
              <a:rPr lang="hr-HR" sz="2800" dirty="0" smtClean="0"/>
              <a:t>) = </a:t>
            </a:r>
            <a:r>
              <a:rPr lang="hr-HR" sz="2800" dirty="0" smtClean="0"/>
              <a:t>rezultat djelovanja prirodnih čimbenika</a:t>
            </a:r>
          </a:p>
          <a:p>
            <a:r>
              <a:rPr lang="hr-HR" sz="2800" dirty="0" smtClean="0">
                <a:solidFill>
                  <a:srgbClr val="FF0000"/>
                </a:solidFill>
              </a:rPr>
              <a:t>Zakon kriminalne zasićenosti </a:t>
            </a:r>
            <a:r>
              <a:rPr lang="hr-HR" sz="2800" dirty="0" smtClean="0"/>
              <a:t>= u bilo kojoj društvenoj sredini, bez obzira na njene socijalne i individualne uvjete, biti će počinjen točno određeni broj kaznenih djela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40990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3828"/>
            <a:ext cx="4248472" cy="566936"/>
          </a:xfrm>
        </p:spPr>
        <p:txBody>
          <a:bodyPr/>
          <a:lstStyle/>
          <a:p>
            <a:r>
              <a:rPr lang="hr-HR" dirty="0" err="1" smtClean="0"/>
              <a:t>Raffaele</a:t>
            </a:r>
            <a:r>
              <a:rPr lang="hr-HR" dirty="0" smtClean="0"/>
              <a:t> </a:t>
            </a:r>
            <a:r>
              <a:rPr lang="hr-HR" dirty="0" err="1" smtClean="0"/>
              <a:t>garofalo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102" y="1052736"/>
            <a:ext cx="6733085" cy="5688632"/>
          </a:xfrm>
        </p:spPr>
        <p:txBody>
          <a:bodyPr>
            <a:normAutofit fontScale="85000" lnSpcReduction="20000"/>
          </a:bodyPr>
          <a:lstStyle/>
          <a:p>
            <a:r>
              <a:rPr lang="hr-HR" sz="2800" dirty="0" smtClean="0"/>
              <a:t>Djelo </a:t>
            </a:r>
            <a:r>
              <a:rPr lang="it-IT" sz="2800" dirty="0"/>
              <a:t>(1885). </a:t>
            </a:r>
            <a:r>
              <a:rPr lang="it-IT" sz="2800" i="1" dirty="0"/>
              <a:t>Criminologia: Studio sul Delitto, Sulle sue Cause e sui Mezzi di Repressione</a:t>
            </a:r>
            <a:endParaRPr lang="hr-HR" sz="2800" dirty="0" smtClean="0"/>
          </a:p>
          <a:p>
            <a:r>
              <a:rPr lang="hr-HR" sz="2800" dirty="0" smtClean="0">
                <a:solidFill>
                  <a:srgbClr val="FF0000"/>
                </a:solidFill>
              </a:rPr>
              <a:t>Koncept „prirodnog kriminaliteta” </a:t>
            </a:r>
            <a:r>
              <a:rPr lang="hr-HR" sz="2800" dirty="0" smtClean="0"/>
              <a:t>koji postoji neovisno o zakonodavstvu i koji vrijeđa dva temeljna društvena koncepta – samilost i poštenje.</a:t>
            </a:r>
          </a:p>
          <a:p>
            <a:r>
              <a:rPr lang="hr-HR" sz="2800" dirty="0" smtClean="0"/>
              <a:t>Zločinac = osoba bez organski prouzročenog nedostatka </a:t>
            </a:r>
            <a:r>
              <a:rPr lang="hr-HR" sz="2800" dirty="0" smtClean="0"/>
              <a:t>ili </a:t>
            </a:r>
            <a:r>
              <a:rPr lang="hr-HR" sz="2800" dirty="0" smtClean="0"/>
              <a:t>s organski prouzročenim nedostatkom </a:t>
            </a:r>
            <a:r>
              <a:rPr lang="hr-HR" sz="2800" dirty="0" smtClean="0"/>
              <a:t>samilosti i poštenja</a:t>
            </a:r>
            <a:endParaRPr lang="hr-HR" sz="2800" dirty="0" smtClean="0"/>
          </a:p>
          <a:p>
            <a:r>
              <a:rPr lang="hr-HR" sz="2800" dirty="0" smtClean="0">
                <a:solidFill>
                  <a:srgbClr val="FF0000"/>
                </a:solidFill>
              </a:rPr>
              <a:t>„Slučajni” zločinac </a:t>
            </a:r>
            <a:r>
              <a:rPr lang="hr-HR" sz="2800" dirty="0" smtClean="0"/>
              <a:t>=  moralno ispravan čovjek koji je počinio zločin isključivo pod pritiskom vanjskih okolnosti</a:t>
            </a:r>
          </a:p>
          <a:p>
            <a:r>
              <a:rPr lang="hr-HR" sz="2800" dirty="0" smtClean="0"/>
              <a:t>Prevencija = obiteljske prilike i religiozna poduka od ranog djetinjstva</a:t>
            </a:r>
          </a:p>
          <a:p>
            <a:r>
              <a:rPr lang="hr-HR" sz="2800" dirty="0" smtClean="0"/>
              <a:t>Društvena vlast – dužna vršiti selekciju neadaptiranih jedinki kako to čini i priroda</a:t>
            </a:r>
          </a:p>
          <a:p>
            <a:pPr algn="ctr"/>
            <a:r>
              <a:rPr lang="hr-HR" sz="2800" b="1" dirty="0" smtClean="0">
                <a:solidFill>
                  <a:srgbClr val="FF0000"/>
                </a:solidFill>
              </a:rPr>
              <a:t>SOCIJALNI DARVINIZAM</a:t>
            </a:r>
            <a:endParaRPr lang="hr-HR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85552"/>
            <a:ext cx="2339752" cy="233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90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15"/>
            <a:ext cx="9144000" cy="15448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624"/>
            <a:ext cx="7924800" cy="114300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hr-HR" b="1" dirty="0" smtClean="0">
                <a:solidFill>
                  <a:srgbClr val="FFFF00"/>
                </a:solidFill>
              </a:rPr>
              <a:t>Biološke teorije kriminaliteta (</a:t>
            </a:r>
            <a:r>
              <a:rPr lang="hr-HR" b="1" dirty="0" err="1" smtClean="0">
                <a:solidFill>
                  <a:srgbClr val="FFFF00"/>
                </a:solidFill>
              </a:rPr>
              <a:t>biosociološke</a:t>
            </a:r>
            <a:r>
              <a:rPr lang="hr-HR" b="1" dirty="0" smtClean="0">
                <a:solidFill>
                  <a:srgbClr val="FFFF00"/>
                </a:solidFill>
              </a:rPr>
              <a:t>) prijelaz 19/20 st</a:t>
            </a:r>
            <a:endParaRPr lang="hr-HR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5213176"/>
          </a:xfrm>
        </p:spPr>
        <p:txBody>
          <a:bodyPr>
            <a:normAutofit lnSpcReduction="10000"/>
          </a:bodyPr>
          <a:lstStyle/>
          <a:p>
            <a:pPr algn="just"/>
            <a:r>
              <a:rPr lang="hr-HR" b="1" dirty="0" smtClean="0">
                <a:solidFill>
                  <a:srgbClr val="FF0000"/>
                </a:solidFill>
              </a:rPr>
              <a:t>Kriminalitet kao „nasljeđe</a:t>
            </a:r>
            <a:r>
              <a:rPr lang="hr-HR" b="1" dirty="0" smtClean="0"/>
              <a:t>” – tjelesne i duševne bolesti, alkoholizam, samoubojstvo kod predaka počinitelja kaznenih djela</a:t>
            </a:r>
          </a:p>
          <a:p>
            <a:pPr algn="just"/>
            <a:r>
              <a:rPr lang="hr-HR" b="1" dirty="0" err="1" smtClean="0"/>
              <a:t>Hooten</a:t>
            </a:r>
            <a:r>
              <a:rPr lang="hr-HR" b="1" dirty="0" smtClean="0"/>
              <a:t> (1939) = segregacija </a:t>
            </a:r>
            <a:r>
              <a:rPr lang="hr-HR" b="1" dirty="0"/>
              <a:t>ili eliminacija; „Zločin je rezultat utjecaja okoline na manje </a:t>
            </a:r>
            <a:r>
              <a:rPr lang="hr-HR" b="1" dirty="0" smtClean="0"/>
              <a:t>kvalitetne (</a:t>
            </a:r>
            <a:r>
              <a:rPr lang="hr-HR" b="1" dirty="0" err="1" smtClean="0"/>
              <a:t>low</a:t>
            </a:r>
            <a:r>
              <a:rPr lang="hr-HR" b="1" dirty="0" smtClean="0"/>
              <a:t> </a:t>
            </a:r>
            <a:r>
              <a:rPr lang="hr-HR" b="1" dirty="0" smtClean="0"/>
              <a:t>grade) ljudske organizme”</a:t>
            </a:r>
          </a:p>
          <a:p>
            <a:pPr algn="just"/>
            <a:r>
              <a:rPr lang="hr-HR" sz="1800" b="1" dirty="0">
                <a:solidFill>
                  <a:srgbClr val="FF0000"/>
                </a:solidFill>
              </a:rPr>
              <a:t>Studije blizanaca, djece u domovima, psihijatrijskim klinikama, prekobrojni kromosom Y (</a:t>
            </a:r>
            <a:r>
              <a:rPr lang="hr-HR" sz="1800" b="1" dirty="0" smtClean="0">
                <a:solidFill>
                  <a:srgbClr val="FF0000"/>
                </a:solidFill>
              </a:rPr>
              <a:t>Škotska), obitelji</a:t>
            </a:r>
          </a:p>
          <a:p>
            <a:pPr algn="just"/>
            <a:r>
              <a:rPr lang="hr-HR" sz="1800" b="1" dirty="0"/>
              <a:t>Endokrinološke teorije = poremećaj endokrinološkog sustava vodi do kriminalnog </a:t>
            </a:r>
            <a:r>
              <a:rPr lang="hr-HR" sz="1800" b="1" dirty="0" smtClean="0"/>
              <a:t>ponašanja (neurotransmiteri, hormoni, središnji živčani sustav)</a:t>
            </a:r>
          </a:p>
          <a:p>
            <a:pPr algn="just"/>
            <a:r>
              <a:rPr lang="hr-HR" sz="1800" b="1" dirty="0" err="1" smtClean="0"/>
              <a:t>Neokonstitucijske</a:t>
            </a:r>
            <a:r>
              <a:rPr lang="hr-HR" sz="1800" b="1" dirty="0" smtClean="0"/>
              <a:t> teorije = razlike između različitih tipova tjelesne građe osoba, njihova karaktera i psihičkih abnormalnosti (Ernst </a:t>
            </a:r>
            <a:r>
              <a:rPr lang="hr-HR" sz="1800" b="1" dirty="0" err="1" smtClean="0"/>
              <a:t>Kretchmer</a:t>
            </a:r>
            <a:r>
              <a:rPr lang="hr-HR" sz="1800" b="1" dirty="0" smtClean="0"/>
              <a:t>, Charles </a:t>
            </a:r>
            <a:r>
              <a:rPr lang="hr-HR" sz="1800" b="1" dirty="0" err="1" smtClean="0"/>
              <a:t>Goring</a:t>
            </a:r>
            <a:r>
              <a:rPr lang="hr-HR" sz="1800" b="1" dirty="0" smtClean="0"/>
              <a:t>)</a:t>
            </a:r>
          </a:p>
          <a:p>
            <a:pPr algn="just"/>
            <a:r>
              <a:rPr lang="hr-HR" sz="1800" b="1" dirty="0" smtClean="0"/>
              <a:t>Rasne teorije = povezane s imigrantima, posebno u Americi</a:t>
            </a:r>
          </a:p>
          <a:p>
            <a:pPr marL="0" indent="0" algn="ctr">
              <a:buNone/>
            </a:pPr>
            <a:r>
              <a:rPr lang="hr-HR" sz="2800" dirty="0" smtClean="0">
                <a:solidFill>
                  <a:srgbClr val="FF0000"/>
                </a:solidFill>
              </a:rPr>
              <a:t>Nasljeđuje li se zločin sam po sebi ili sklonost vršenju zločina? Koliki je utjecaj nasljednih čimbenika, a koliki socijalnih prilika?</a:t>
            </a:r>
          </a:p>
          <a:p>
            <a:pPr algn="ctr"/>
            <a:endParaRPr lang="hr-HR" sz="2000" dirty="0" smtClean="0">
              <a:solidFill>
                <a:srgbClr val="FF0000"/>
              </a:solidFill>
            </a:endParaRP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836268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4800" cy="508918"/>
          </a:xfrm>
        </p:spPr>
        <p:txBody>
          <a:bodyPr/>
          <a:lstStyle/>
          <a:p>
            <a:r>
              <a:rPr lang="hr-HR" dirty="0" smtClean="0"/>
              <a:t>Kriminalitet = somatska i psihička bolest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3568" y="620688"/>
            <a:ext cx="7924800" cy="5760640"/>
          </a:xfrm>
        </p:spPr>
        <p:txBody>
          <a:bodyPr/>
          <a:lstStyle/>
          <a:p>
            <a:r>
              <a:rPr lang="hr-HR" sz="2000" dirty="0" smtClean="0"/>
              <a:t>Utjecaj raznih bolesti na kriminalno ponašanje</a:t>
            </a:r>
          </a:p>
          <a:p>
            <a:pPr algn="just"/>
            <a:r>
              <a:rPr lang="hr-HR" sz="2400" dirty="0" err="1" smtClean="0"/>
              <a:t>Burt</a:t>
            </a:r>
            <a:r>
              <a:rPr lang="hr-HR" sz="2400" dirty="0" smtClean="0"/>
              <a:t> (1944) = slabo zdravlje smanjuje kontrolu neke osobe nad njenim postupcima te stoga i povremene tjelesne bolesti mogu biti povod za makar i prolazno delinkventno ponašanje. Do takvog ponašanja može doći i nakon bolesti, zbog pretjerane popustljivosti prema djetetu za vrijeme bolesti. Uzrok kriminalnom ponašanju = slabljenje karaktera, a ne tjelesne konstitucije</a:t>
            </a:r>
          </a:p>
          <a:p>
            <a:pPr algn="ctr"/>
            <a:r>
              <a:rPr lang="hr-HR" sz="2400" dirty="0" smtClean="0">
                <a:solidFill>
                  <a:srgbClr val="FF0000"/>
                </a:solidFill>
              </a:rPr>
              <a:t>Je li kriminalno ponašanje samo po sebi specijalni oblik bolesti?</a:t>
            </a:r>
          </a:p>
          <a:p>
            <a:pPr algn="ctr"/>
            <a:r>
              <a:rPr lang="hr-HR" sz="2400" dirty="0" smtClean="0">
                <a:solidFill>
                  <a:srgbClr val="FF0000"/>
                </a:solidFill>
              </a:rPr>
              <a:t>Može li činjenje delikata biti posljedica određene bolesti?</a:t>
            </a:r>
          </a:p>
          <a:p>
            <a:pPr algn="ctr"/>
            <a:r>
              <a:rPr lang="hr-HR" sz="2400" dirty="0" smtClean="0">
                <a:solidFill>
                  <a:srgbClr val="FF0000"/>
                </a:solidFill>
              </a:rPr>
              <a:t>Mogu li određene bolesti biti od kriminogenog značenja za određenu vrstu delikata?</a:t>
            </a:r>
            <a:endParaRPr lang="hr-H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15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Fenomen kriminaliteta</a:t>
            </a:r>
            <a:endParaRPr lang="hr-HR" dirty="0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sz="3600" dirty="0" err="1" smtClean="0"/>
              <a:t>Ladikos</a:t>
            </a:r>
            <a:r>
              <a:rPr lang="hr-HR" sz="3600" dirty="0" smtClean="0"/>
              <a:t> (2000:166): </a:t>
            </a:r>
          </a:p>
          <a:p>
            <a:r>
              <a:rPr lang="hr-HR" sz="3600" dirty="0" smtClean="0"/>
              <a:t>„Zločin </a:t>
            </a:r>
            <a:r>
              <a:rPr lang="hr-HR" sz="3600" dirty="0"/>
              <a:t>je ono što zakon kaže da </a:t>
            </a:r>
            <a:r>
              <a:rPr lang="hr-HR" sz="3600" dirty="0" smtClean="0"/>
              <a:t>jest”</a:t>
            </a:r>
          </a:p>
          <a:p>
            <a:r>
              <a:rPr lang="hr-HR" sz="3600" dirty="0" smtClean="0"/>
              <a:t>„Radnja </a:t>
            </a:r>
            <a:r>
              <a:rPr lang="hr-HR" sz="3600" dirty="0"/>
              <a:t>ili propust </a:t>
            </a:r>
            <a:r>
              <a:rPr lang="hr-HR" sz="3600" dirty="0" smtClean="0"/>
              <a:t>kažnjiv zakonom”</a:t>
            </a:r>
          </a:p>
          <a:p>
            <a:r>
              <a:rPr lang="hr-HR" sz="3600" dirty="0" smtClean="0"/>
              <a:t>„Čin </a:t>
            </a:r>
            <a:r>
              <a:rPr lang="hr-HR" sz="3600" dirty="0"/>
              <a:t>koji je zabranjen Kaznenim </a:t>
            </a:r>
            <a:r>
              <a:rPr lang="hr-HR" sz="3600" dirty="0" smtClean="0"/>
              <a:t>zakonom”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94392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4800" cy="508918"/>
          </a:xfrm>
        </p:spPr>
        <p:txBody>
          <a:bodyPr/>
          <a:lstStyle/>
          <a:p>
            <a:r>
              <a:rPr lang="hr-HR" dirty="0" smtClean="0"/>
              <a:t>Psihološke teorije kriminaliteta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11560" y="620688"/>
            <a:ext cx="7924800" cy="6192688"/>
          </a:xfrm>
        </p:spPr>
        <p:txBody>
          <a:bodyPr>
            <a:noAutofit/>
          </a:bodyPr>
          <a:lstStyle/>
          <a:p>
            <a:pPr algn="just"/>
            <a:r>
              <a:rPr lang="hr-HR" sz="2000" dirty="0" smtClean="0"/>
              <a:t>Kriminalno/delinkventno ponašanje je posljedica nedostatak u čovjekovoj ličnosti.</a:t>
            </a:r>
          </a:p>
          <a:p>
            <a:pPr algn="just"/>
            <a:r>
              <a:rPr lang="hr-HR" sz="2000" dirty="0" smtClean="0"/>
              <a:t>Delinkventi su osobe „smanjenih psihičkih kvaliteta i sposobnosti” </a:t>
            </a:r>
          </a:p>
          <a:p>
            <a:pPr algn="just"/>
            <a:r>
              <a:rPr lang="hr-HR" sz="2000" dirty="0" smtClean="0"/>
              <a:t>Cilj = naći povezanosti između određenih psihičkih svojstava i delinkventnog/kriminalnog ponašanja</a:t>
            </a:r>
          </a:p>
          <a:p>
            <a:pPr algn="just"/>
            <a:r>
              <a:rPr lang="hr-HR" sz="2000" dirty="0" smtClean="0"/>
              <a:t>Uzimaju u obzir biološke i situacijske čimbenike</a:t>
            </a:r>
          </a:p>
          <a:p>
            <a:pPr algn="just"/>
            <a:r>
              <a:rPr lang="hr-HR" sz="2000" dirty="0" smtClean="0">
                <a:solidFill>
                  <a:srgbClr val="FF0000"/>
                </a:solidFill>
              </a:rPr>
              <a:t>Teorije neprilagođenosti </a:t>
            </a:r>
            <a:r>
              <a:rPr lang="hr-HR" sz="2000" dirty="0" smtClean="0"/>
              <a:t>= određena psihička svojstva i struktura ličnosti pogoduju delinkventnom/kriminalnom ponašanju jer otežavaju prilagođavanje normama, vrijednosnim sustavima i općenito zahtjevima sredine u kojoj neka osoba živi</a:t>
            </a:r>
          </a:p>
          <a:p>
            <a:pPr algn="just"/>
            <a:r>
              <a:rPr lang="hr-HR" sz="2000" dirty="0" smtClean="0">
                <a:solidFill>
                  <a:srgbClr val="FF0000"/>
                </a:solidFill>
              </a:rPr>
              <a:t>Teorije inteligencije </a:t>
            </a:r>
            <a:r>
              <a:rPr lang="hr-HR" sz="2000" dirty="0" smtClean="0"/>
              <a:t>= niža inteligencija ili </a:t>
            </a:r>
            <a:r>
              <a:rPr lang="hr-HR" sz="2000" dirty="0" smtClean="0"/>
              <a:t>intelektualne poteškoće u razvoju su </a:t>
            </a:r>
            <a:r>
              <a:rPr lang="hr-HR" sz="2000" dirty="0" smtClean="0"/>
              <a:t>relevantan kriminogeni čimbenik</a:t>
            </a:r>
          </a:p>
          <a:p>
            <a:pPr algn="just"/>
            <a:r>
              <a:rPr lang="hr-HR" sz="2000" dirty="0" smtClean="0">
                <a:solidFill>
                  <a:srgbClr val="FF0000"/>
                </a:solidFill>
              </a:rPr>
              <a:t>Teorije frustracije </a:t>
            </a:r>
            <a:r>
              <a:rPr lang="hr-HR" sz="2000" dirty="0" smtClean="0"/>
              <a:t>= Emocionalni ili materijalni nedostaci izazivaju frustracije što dovodi do delinkventnog, kriminalnog ponašanja</a:t>
            </a:r>
          </a:p>
          <a:p>
            <a:pPr algn="just"/>
            <a:r>
              <a:rPr lang="hr-HR" sz="2000" dirty="0" smtClean="0"/>
              <a:t>VAŽNO – definicija LIČNOSTI = „emocionalne i ponašajne karakteristike koji ostaju stabilne tijekom različitih doživljenih situacija” (</a:t>
            </a:r>
            <a:r>
              <a:rPr lang="hr-HR" sz="2000" dirty="0" err="1" smtClean="0"/>
              <a:t>Vold</a:t>
            </a:r>
            <a:r>
              <a:rPr lang="hr-HR" sz="2000" dirty="0" smtClean="0"/>
              <a:t>, Bernard i Snipes, 2002:55)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074387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4800" cy="494928"/>
          </a:xfrm>
        </p:spPr>
        <p:txBody>
          <a:bodyPr/>
          <a:lstStyle/>
          <a:p>
            <a:r>
              <a:rPr lang="hr-HR" dirty="0" smtClean="0"/>
              <a:t>IQ i kriminalitet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692696"/>
            <a:ext cx="7924800" cy="5760640"/>
          </a:xfrm>
        </p:spPr>
        <p:txBody>
          <a:bodyPr/>
          <a:lstStyle/>
          <a:p>
            <a:pPr algn="just"/>
            <a:r>
              <a:rPr lang="hr-HR" sz="2000" dirty="0"/>
              <a:t>Test inteligencije = izraziti brojčane razlike među osobama u njihovoj sposobnosti za obavljanje raznih </a:t>
            </a:r>
            <a:r>
              <a:rPr lang="hr-HR" sz="2000" dirty="0" smtClean="0"/>
              <a:t>„mentalnih” </a:t>
            </a:r>
            <a:r>
              <a:rPr lang="hr-HR" sz="2000" dirty="0"/>
              <a:t>operacija koje se, uzete zajedno, smatraju </a:t>
            </a:r>
            <a:r>
              <a:rPr lang="hr-HR" sz="2000" dirty="0" smtClean="0"/>
              <a:t>„inteligencijom” </a:t>
            </a:r>
            <a:r>
              <a:rPr lang="hr-HR" sz="2000" dirty="0"/>
              <a:t>ili pokazateljem inteligencije</a:t>
            </a:r>
          </a:p>
          <a:p>
            <a:pPr algn="just"/>
            <a:r>
              <a:rPr lang="hr-HR" sz="2000" dirty="0" err="1" smtClean="0"/>
              <a:t>Binet</a:t>
            </a:r>
            <a:r>
              <a:rPr lang="hr-HR" sz="2000" dirty="0" smtClean="0"/>
              <a:t>-Simon </a:t>
            </a:r>
            <a:r>
              <a:rPr lang="hr-HR" sz="2000" dirty="0" err="1" smtClean="0"/>
              <a:t>Scale</a:t>
            </a:r>
            <a:r>
              <a:rPr lang="hr-HR" sz="2000" dirty="0" smtClean="0"/>
              <a:t> </a:t>
            </a:r>
            <a:r>
              <a:rPr lang="hr-HR" sz="2000" dirty="0" err="1" smtClean="0"/>
              <a:t>of</a:t>
            </a:r>
            <a:r>
              <a:rPr lang="hr-HR" sz="2000" dirty="0" smtClean="0"/>
              <a:t> </a:t>
            </a:r>
            <a:r>
              <a:rPr lang="hr-HR" sz="2000" dirty="0" err="1" smtClean="0"/>
              <a:t>Intelligence</a:t>
            </a:r>
            <a:r>
              <a:rPr lang="hr-HR" sz="2000" dirty="0" smtClean="0"/>
              <a:t> (1908) – dodan pojam „mentalne dobi” – smisao testa je identificiranje djece sa slabim školskim uspjehom kako bi im se pomoglo; izrazito protiv etiketiranja tih učenika kao nesposobnih ili „sporijih”; odbacio ideju kako je inteligencija fiksna i urođena aktivnost</a:t>
            </a:r>
          </a:p>
          <a:p>
            <a:pPr algn="just"/>
            <a:r>
              <a:rPr lang="hr-HR" sz="2000" dirty="0" smtClean="0">
                <a:solidFill>
                  <a:srgbClr val="FF0000"/>
                </a:solidFill>
              </a:rPr>
              <a:t>Međutim u Americi </a:t>
            </a:r>
            <a:r>
              <a:rPr lang="hr-HR" sz="2000" dirty="0" smtClean="0"/>
              <a:t>= potpuno suprotna stvar – uporaba testa kako bi im se odredilo mjesto u društvu (IQ 115 i više = znanstvenici i profesionalni; 75-85 = srednja stručna sprema). </a:t>
            </a:r>
          </a:p>
          <a:p>
            <a:pPr algn="just"/>
            <a:r>
              <a:rPr lang="hr-HR" sz="2000" dirty="0" smtClean="0"/>
              <a:t>Ispitivanja među zatvorenicima, pacijentima u psihijatrijskim klinikama, bolnicama i drugim javnim ustanovama dovela do mišljenja kako je nizak IQ povezan s kriminalitetom = osobne s niskim IQ češće čine kaznena djela (osnova za rasnu superiornosti)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23820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6" y="0"/>
            <a:ext cx="7924800" cy="1143000"/>
          </a:xfrm>
        </p:spPr>
        <p:txBody>
          <a:bodyPr/>
          <a:lstStyle/>
          <a:p>
            <a:r>
              <a:rPr lang="hr-HR" dirty="0" smtClean="0"/>
              <a:t>Osobnost i kriminalitet (kriminalna ličnost)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939" y="0"/>
            <a:ext cx="1401688" cy="210253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196752"/>
            <a:ext cx="860444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 smtClean="0"/>
          </a:p>
          <a:p>
            <a:r>
              <a:rPr lang="hr-HR" sz="2000" dirty="0" smtClean="0"/>
              <a:t>1950 studija </a:t>
            </a:r>
            <a:r>
              <a:rPr lang="hr-HR" sz="2000" dirty="0" err="1" smtClean="0"/>
              <a:t>Glueckovih</a:t>
            </a:r>
            <a:r>
              <a:rPr lang="hr-HR" sz="2000" dirty="0" smtClean="0"/>
              <a:t> – komparacija između 500 delinkvenata i </a:t>
            </a:r>
            <a:r>
              <a:rPr lang="hr-HR" sz="2000" dirty="0" err="1" smtClean="0"/>
              <a:t>nedelinkvenata</a:t>
            </a:r>
            <a:r>
              <a:rPr lang="hr-HR" sz="2000" dirty="0"/>
              <a:t> = </a:t>
            </a:r>
            <a:r>
              <a:rPr lang="hr-HR" sz="2000" dirty="0" smtClean="0"/>
              <a:t>„delinkventna </a:t>
            </a:r>
            <a:r>
              <a:rPr lang="hr-HR" sz="2000" dirty="0"/>
              <a:t>ličnost nije toliko stvar </a:t>
            </a:r>
            <a:r>
              <a:rPr lang="hr-HR" sz="2000" dirty="0" smtClean="0"/>
              <a:t>prisutnosti </a:t>
            </a:r>
            <a:r>
              <a:rPr lang="hr-HR" sz="2000" dirty="0"/>
              <a:t>ili odsutnosti određenih karakteristika, već je to </a:t>
            </a:r>
            <a:r>
              <a:rPr lang="hr-HR" sz="2000" dirty="0" smtClean="0"/>
              <a:t>više </a:t>
            </a:r>
            <a:r>
              <a:rPr lang="hr-HR" sz="2000" dirty="0"/>
              <a:t>stvar u međusobne povezanosti tih </a:t>
            </a:r>
            <a:r>
              <a:rPr lang="hr-HR" sz="2000" dirty="0" smtClean="0"/>
              <a:t>svojstava”</a:t>
            </a:r>
          </a:p>
          <a:p>
            <a:r>
              <a:rPr lang="hr-HR" sz="2000" dirty="0" smtClean="0"/>
              <a:t>Temelji </a:t>
            </a:r>
            <a:r>
              <a:rPr lang="hr-HR" sz="2000" dirty="0" smtClean="0"/>
              <a:t>se na premisi kako se delinkventi razlikuju od </a:t>
            </a:r>
            <a:r>
              <a:rPr lang="hr-HR" sz="2000" dirty="0" err="1" smtClean="0"/>
              <a:t>nedelinkvenata</a:t>
            </a:r>
            <a:r>
              <a:rPr lang="hr-HR" sz="2000" dirty="0" smtClean="0"/>
              <a:t> u nekim karakteristikama (uzročno-posljedična veza)</a:t>
            </a:r>
          </a:p>
          <a:p>
            <a:r>
              <a:rPr lang="hr-HR" sz="2000" dirty="0" smtClean="0"/>
              <a:t>Upotreba raznih testova ličnosti i drugih vrsta testova (Rorschach, MMPI – test koji se koristi pri dijagnosticiranju u psihijatriji)</a:t>
            </a:r>
          </a:p>
          <a:p>
            <a:r>
              <a:rPr lang="hr-HR" sz="2000" dirty="0"/>
              <a:t>Antisocijalni poremećaj ličnosti – DSM IV = prožimajući obrazac </a:t>
            </a:r>
            <a:r>
              <a:rPr lang="hr-HR" sz="2000" dirty="0" smtClean="0"/>
              <a:t>nepoštivanja </a:t>
            </a:r>
            <a:r>
              <a:rPr lang="hr-HR" sz="2000" dirty="0"/>
              <a:t>i </a:t>
            </a:r>
            <a:r>
              <a:rPr lang="hr-HR" sz="2000" dirty="0" smtClean="0"/>
              <a:t>povrede </a:t>
            </a:r>
            <a:r>
              <a:rPr lang="hr-HR" sz="2000" dirty="0"/>
              <a:t>prava </a:t>
            </a:r>
            <a:r>
              <a:rPr lang="hr-HR" sz="2000" dirty="0" smtClean="0"/>
              <a:t>drugih </a:t>
            </a:r>
            <a:r>
              <a:rPr lang="hr-HR" sz="2000" dirty="0"/>
              <a:t>koji </a:t>
            </a:r>
            <a:r>
              <a:rPr lang="hr-HR" sz="2000" dirty="0" smtClean="0"/>
              <a:t>nastaje </a:t>
            </a:r>
            <a:r>
              <a:rPr lang="hr-HR" sz="2000" dirty="0"/>
              <a:t>u djetinjstvu ili ranoj adolescenciji i </a:t>
            </a:r>
            <a:r>
              <a:rPr lang="hr-HR" sz="2000" dirty="0" smtClean="0"/>
              <a:t>nastavlja se </a:t>
            </a:r>
            <a:r>
              <a:rPr lang="hr-HR" sz="2000" dirty="0"/>
              <a:t>u odrasloj </a:t>
            </a:r>
            <a:r>
              <a:rPr lang="hr-HR" sz="2000" dirty="0" smtClean="0"/>
              <a:t>dobi (psihopatija, </a:t>
            </a:r>
            <a:r>
              <a:rPr lang="hr-HR" sz="2000" dirty="0" err="1" smtClean="0"/>
              <a:t>socipatija</a:t>
            </a:r>
            <a:r>
              <a:rPr lang="hr-HR" sz="2000" dirty="0" smtClean="0"/>
              <a:t> i kriminalitet)</a:t>
            </a:r>
          </a:p>
          <a:p>
            <a:r>
              <a:rPr lang="hr-HR" sz="2000" dirty="0" smtClean="0"/>
              <a:t>Razlikuje se od „odraslog antisocijalnog ponašanja” = kriminalno ponašanje koje se dešava bez prisutnosti nekog poremećaja</a:t>
            </a:r>
          </a:p>
        </p:txBody>
      </p:sp>
    </p:spTree>
    <p:extLst>
      <p:ext uri="{BB962C8B-B14F-4D97-AF65-F5344CB8AC3E}">
        <p14:creationId xmlns:p14="http://schemas.microsoft.com/office/powerpoint/2010/main" val="3638786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924800" cy="508918"/>
          </a:xfrm>
        </p:spPr>
        <p:txBody>
          <a:bodyPr/>
          <a:lstStyle/>
          <a:p>
            <a:r>
              <a:rPr lang="hr-HR" dirty="0" smtClean="0"/>
              <a:t>Sociološke škole kriminaliteta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620688"/>
            <a:ext cx="7924800" cy="6048672"/>
          </a:xfrm>
        </p:spPr>
        <p:txBody>
          <a:bodyPr>
            <a:noAutofit/>
          </a:bodyPr>
          <a:lstStyle/>
          <a:p>
            <a:r>
              <a:rPr lang="hr-HR" sz="2400" dirty="0" smtClean="0"/>
              <a:t>Teorije koje promatraju delinkventno/kriminalno ponašanje kao isključivo ili pretežno produkt društvene sredine u kojoj osoba živi</a:t>
            </a:r>
          </a:p>
          <a:p>
            <a:r>
              <a:rPr lang="hr-HR" sz="2400" dirty="0" smtClean="0">
                <a:solidFill>
                  <a:srgbClr val="FF0000"/>
                </a:solidFill>
              </a:rPr>
              <a:t>Idejni začetnici matematičar </a:t>
            </a:r>
            <a:r>
              <a:rPr lang="hr-HR" sz="2400" dirty="0" err="1" smtClean="0">
                <a:solidFill>
                  <a:srgbClr val="FF0000"/>
                </a:solidFill>
              </a:rPr>
              <a:t>Quetelet</a:t>
            </a:r>
            <a:r>
              <a:rPr lang="hr-HR" sz="2400" dirty="0" smtClean="0">
                <a:solidFill>
                  <a:srgbClr val="FF0000"/>
                </a:solidFill>
              </a:rPr>
              <a:t> i statističar </a:t>
            </a:r>
            <a:r>
              <a:rPr lang="hr-HR" sz="2400" dirty="0" err="1" smtClean="0">
                <a:solidFill>
                  <a:srgbClr val="FF0000"/>
                </a:solidFill>
              </a:rPr>
              <a:t>Guerry</a:t>
            </a:r>
            <a:r>
              <a:rPr lang="hr-HR" sz="2400" dirty="0" smtClean="0">
                <a:solidFill>
                  <a:srgbClr val="FF0000"/>
                </a:solidFill>
              </a:rPr>
              <a:t> = KARTOGRAFSKA ŠKOLA (19.ST)</a:t>
            </a:r>
          </a:p>
          <a:p>
            <a:r>
              <a:rPr lang="hr-HR" sz="2400" dirty="0" err="1" smtClean="0">
                <a:solidFill>
                  <a:srgbClr val="FF0000"/>
                </a:solidFill>
              </a:rPr>
              <a:t>Quetelet</a:t>
            </a:r>
            <a:r>
              <a:rPr lang="hr-HR" sz="2400" dirty="0" smtClean="0">
                <a:solidFill>
                  <a:srgbClr val="FF0000"/>
                </a:solidFill>
              </a:rPr>
              <a:t> </a:t>
            </a:r>
            <a:r>
              <a:rPr lang="hr-HR" sz="2400" dirty="0" smtClean="0"/>
              <a:t>= struktura i opseg kriminaliteta u nekoj zemlji su konstantni ako se temeljne gospodarske, socijalne i političke prilike bitno ne mijenjanju – </a:t>
            </a:r>
            <a:r>
              <a:rPr lang="hr-HR" sz="2400" dirty="0" err="1" smtClean="0"/>
              <a:t>Gaussova</a:t>
            </a:r>
            <a:r>
              <a:rPr lang="hr-HR" sz="2400" dirty="0" smtClean="0"/>
              <a:t> krivulja. Kriminalitet je statistička vjerojatnost, odnosno „normalna” i očekivana pojava (</a:t>
            </a:r>
            <a:r>
              <a:rPr lang="hr-HR" sz="2400" dirty="0" smtClean="0">
                <a:solidFill>
                  <a:srgbClr val="FF0000"/>
                </a:solidFill>
              </a:rPr>
              <a:t>koncept </a:t>
            </a:r>
            <a:r>
              <a:rPr lang="hr-HR" sz="2400" dirty="0" smtClean="0">
                <a:solidFill>
                  <a:srgbClr val="FF0000"/>
                </a:solidFill>
              </a:rPr>
              <a:t>termičke zakonitosti </a:t>
            </a:r>
            <a:r>
              <a:rPr lang="hr-HR" sz="2400" dirty="0" smtClean="0">
                <a:solidFill>
                  <a:srgbClr val="FF0000"/>
                </a:solidFill>
              </a:rPr>
              <a:t>kriminaliteta</a:t>
            </a:r>
            <a:r>
              <a:rPr lang="hr-HR" sz="2400" dirty="0" smtClean="0"/>
              <a:t>)</a:t>
            </a:r>
          </a:p>
          <a:p>
            <a:r>
              <a:rPr lang="hr-HR" sz="2400" dirty="0" err="1" smtClean="0">
                <a:solidFill>
                  <a:srgbClr val="FF0000"/>
                </a:solidFill>
              </a:rPr>
              <a:t>Guerry</a:t>
            </a:r>
            <a:r>
              <a:rPr lang="hr-HR" sz="2400" dirty="0" smtClean="0"/>
              <a:t> = promatranje kriminaliteta u određenim dijelovima zemlje ili grada = prethodnica Čikaške škole kriminaliteta</a:t>
            </a:r>
          </a:p>
          <a:p>
            <a:r>
              <a:rPr lang="hr-HR" sz="2400" dirty="0" err="1" smtClean="0">
                <a:solidFill>
                  <a:srgbClr val="FF0000"/>
                </a:solidFill>
              </a:rPr>
              <a:t>Lacassagne</a:t>
            </a:r>
            <a:r>
              <a:rPr lang="hr-HR" sz="2400" dirty="0" smtClean="0"/>
              <a:t> = svako društvo ima </a:t>
            </a:r>
            <a:r>
              <a:rPr lang="hr-HR" sz="2400" dirty="0" smtClean="0"/>
              <a:t>kriminalce i </a:t>
            </a:r>
            <a:r>
              <a:rPr lang="hr-HR" sz="2400" dirty="0" smtClean="0"/>
              <a:t>kriminalitet koji odgovara njegovim prirodnim, društvenim, kulturnim, moralnim i religijskim prilikama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755779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Ekonomski aspekt kriminaliteta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sz="2000" dirty="0" err="1" smtClean="0">
                <a:solidFill>
                  <a:srgbClr val="FF0000"/>
                </a:solidFill>
              </a:rPr>
              <a:t>Guerry</a:t>
            </a:r>
            <a:r>
              <a:rPr lang="hr-HR" sz="2000" dirty="0" smtClean="0">
                <a:solidFill>
                  <a:srgbClr val="FF0000"/>
                </a:solidFill>
              </a:rPr>
              <a:t> </a:t>
            </a:r>
            <a:r>
              <a:rPr lang="hr-HR" sz="2000" dirty="0" smtClean="0">
                <a:solidFill>
                  <a:srgbClr val="FF0000"/>
                </a:solidFill>
              </a:rPr>
              <a:t>i </a:t>
            </a:r>
            <a:r>
              <a:rPr lang="hr-HR" sz="2000" dirty="0" err="1" smtClean="0">
                <a:solidFill>
                  <a:srgbClr val="FF0000"/>
                </a:solidFill>
              </a:rPr>
              <a:t>Quetelet</a:t>
            </a:r>
            <a:r>
              <a:rPr lang="hr-HR" sz="2000" dirty="0" smtClean="0">
                <a:solidFill>
                  <a:srgbClr val="FF0000"/>
                </a:solidFill>
              </a:rPr>
              <a:t> </a:t>
            </a:r>
            <a:r>
              <a:rPr lang="hr-HR" sz="2000" dirty="0" smtClean="0"/>
              <a:t>= povezanost između siromaštva i kriminaliteta = bogatiji dijelovi Francuske su imali više imovinskog kriminaliteta, a manje nasilnih kaznenih djela. Međutim, uočili su veliku nejednakost između bogatih i siromašnim u bogatijim dijelovima Francuske.</a:t>
            </a:r>
          </a:p>
          <a:p>
            <a:r>
              <a:rPr lang="hr-HR" sz="2000" dirty="0" smtClean="0"/>
              <a:t>Kriminalitet i ekonomski ciklusi = više kriminaliteta u vrijeme velikih kriza</a:t>
            </a:r>
          </a:p>
          <a:p>
            <a:r>
              <a:rPr lang="hr-HR" sz="2000" dirty="0" smtClean="0"/>
              <a:t>Kriminalitet i nezaposlenost = nezaposlenost uzrokuje kriminalitet zato jer nezaposlenost uzrokuje siromaštvo, a siromaštvo je uzrok činjenju kaznenih djela</a:t>
            </a:r>
          </a:p>
          <a:p>
            <a:pPr algn="ctr"/>
            <a:r>
              <a:rPr lang="hr-HR" sz="2800" dirty="0">
                <a:solidFill>
                  <a:srgbClr val="FF0000"/>
                </a:solidFill>
              </a:rPr>
              <a:t>K</a:t>
            </a:r>
            <a:r>
              <a:rPr lang="hr-HR" sz="2800" dirty="0" smtClean="0">
                <a:solidFill>
                  <a:srgbClr val="FF0000"/>
                </a:solidFill>
              </a:rPr>
              <a:t>ako se definira i mjeri siromaštvo?</a:t>
            </a:r>
          </a:p>
          <a:p>
            <a:pPr algn="ctr"/>
            <a:r>
              <a:rPr lang="hr-HR" sz="2800" dirty="0" smtClean="0">
                <a:solidFill>
                  <a:srgbClr val="FF0000"/>
                </a:solidFill>
              </a:rPr>
              <a:t>Različite definicije nezaposlenosti? </a:t>
            </a:r>
            <a:endParaRPr lang="hr-H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542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4800" cy="436910"/>
          </a:xfrm>
        </p:spPr>
        <p:txBody>
          <a:bodyPr/>
          <a:lstStyle/>
          <a:p>
            <a:r>
              <a:rPr lang="hr-HR" dirty="0" smtClean="0"/>
              <a:t>Čikaška škola kriminaliteta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620688"/>
            <a:ext cx="7924800" cy="5760640"/>
          </a:xfrm>
        </p:spPr>
        <p:txBody>
          <a:bodyPr>
            <a:normAutofit/>
          </a:bodyPr>
          <a:lstStyle/>
          <a:p>
            <a:r>
              <a:rPr lang="hr-HR" sz="2000" dirty="0" smtClean="0"/>
              <a:t>Nastala u razdoblju 1920ih i 1930 na području grada Čikaga</a:t>
            </a:r>
          </a:p>
          <a:p>
            <a:r>
              <a:rPr lang="hr-HR" sz="2000" dirty="0"/>
              <a:t>usmjerena na ljudsko ponašanje koje je određeno društvenim strukturama i fizičkim čimbenicima okoliša, a ne genetskim i osobnim </a:t>
            </a:r>
            <a:r>
              <a:rPr lang="hr-HR" sz="2000" dirty="0" smtClean="0"/>
              <a:t>svojstvima</a:t>
            </a:r>
          </a:p>
          <a:p>
            <a:r>
              <a:rPr lang="hr-HR" sz="2000" dirty="0" smtClean="0"/>
              <a:t>Shaw i </a:t>
            </a:r>
            <a:r>
              <a:rPr lang="hr-HR" sz="2000" dirty="0" err="1" smtClean="0"/>
              <a:t>McKay</a:t>
            </a:r>
            <a:r>
              <a:rPr lang="hr-HR" sz="2000" dirty="0" smtClean="0"/>
              <a:t> = prema službenim statističkim podacima, među različitim dijelovima grada postoje znatne i trajne razlike u opsegu i strukturi kriminaliteta</a:t>
            </a:r>
          </a:p>
          <a:p>
            <a:r>
              <a:rPr lang="hr-HR" sz="2000" dirty="0" smtClean="0"/>
              <a:t>Dijelovi grada s većom stopom kriminaliteta imaju heterogeno i nestabilno stanovništvo među kojima ima najviše imigranata i Afroamerikanaca = </a:t>
            </a:r>
            <a:r>
              <a:rPr lang="hr-HR" sz="2000" dirty="0" smtClean="0">
                <a:solidFill>
                  <a:srgbClr val="FF0000"/>
                </a:solidFill>
              </a:rPr>
              <a:t>TEORIJA SOCIJALNE DEZORGANIZACIJE</a:t>
            </a:r>
          </a:p>
          <a:p>
            <a:r>
              <a:rPr lang="hr-HR" sz="2000" dirty="0" smtClean="0"/>
              <a:t>Područja na kojima ne prevladavaju zajedničke kulturne vrijednosti, nema društvene kohezije jer se stalno mijenja sastav stanovništva = kriminalno ponašanje postaje tradicionalna, organizirana i stalna konkurencija moralnim vrijednostima koje zastupa konvencionalno društvo (kodeks delinkventnih skupina)</a:t>
            </a:r>
          </a:p>
          <a:p>
            <a:r>
              <a:rPr lang="hr-HR" sz="2000" dirty="0" smtClean="0"/>
              <a:t>Individualna delinkvencija = proces učenja, oponašanja, prijenos iz generacije u generaciju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37992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44624"/>
            <a:ext cx="7924800" cy="508918"/>
          </a:xfrm>
        </p:spPr>
        <p:txBody>
          <a:bodyPr/>
          <a:lstStyle/>
          <a:p>
            <a:r>
              <a:rPr lang="hr-HR" dirty="0" smtClean="0"/>
              <a:t>Chicago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7560840" cy="6203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1175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Povezane teorije – teorije socijalnog učenja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5141168"/>
          </a:xfrm>
        </p:spPr>
        <p:txBody>
          <a:bodyPr>
            <a:normAutofit/>
          </a:bodyPr>
          <a:lstStyle/>
          <a:p>
            <a:r>
              <a:rPr lang="hr-HR" sz="2000" dirty="0" smtClean="0"/>
              <a:t>TEORIJA DIFERENCIJALNE ASOCIJACIJE I IDENTIFIKACIJE (SUTHERLAND) </a:t>
            </a:r>
            <a:r>
              <a:rPr lang="hr-HR" sz="2000" dirty="0" smtClean="0"/>
              <a:t>= kriminalno </a:t>
            </a:r>
            <a:r>
              <a:rPr lang="hr-HR" sz="2000" dirty="0" smtClean="0"/>
              <a:t>ponašanje pojedinca rezultira iz njegova sudjelovanja u kriminalnom modelu ponašanja te iz kontakata s nositeljima oblika tog ponašanja. Kriminalno ponašanje se UČI U INTERAKCIJI S DRUGIM OSOBAMA.</a:t>
            </a:r>
          </a:p>
          <a:p>
            <a:r>
              <a:rPr lang="hr-HR" sz="2000" dirty="0" smtClean="0"/>
              <a:t>Uvodi se pojam „kriminaliteta bijelog ovratnika”</a:t>
            </a:r>
          </a:p>
          <a:p>
            <a:r>
              <a:rPr lang="hr-HR" sz="2000" dirty="0" smtClean="0"/>
              <a:t>Uzrok kriminalnog ponašanja su IDEJE = vrijednosti, tradicije društva (kultura i </a:t>
            </a:r>
            <a:r>
              <a:rPr lang="hr-HR" sz="2000" dirty="0" err="1" smtClean="0"/>
              <a:t>subkultura</a:t>
            </a:r>
            <a:r>
              <a:rPr lang="hr-HR" sz="2000" dirty="0" smtClean="0"/>
              <a:t>)</a:t>
            </a:r>
          </a:p>
          <a:p>
            <a:r>
              <a:rPr lang="hr-HR" sz="2000" dirty="0" smtClean="0"/>
              <a:t>TEORIJA </a:t>
            </a:r>
            <a:r>
              <a:rPr lang="hr-HR" sz="2000" dirty="0"/>
              <a:t>SOCIJALNOG UČENJA = Središnji princip ove teorije bavi se konceptom delinkvencije koja je naučena </a:t>
            </a:r>
            <a:r>
              <a:rPr lang="hr-HR" sz="2000" dirty="0" smtClean="0"/>
              <a:t>ili je imitirana</a:t>
            </a:r>
          </a:p>
          <a:p>
            <a:r>
              <a:rPr lang="hr-HR" sz="2000" dirty="0" smtClean="0"/>
              <a:t>Usredotočuje se na društveni odgovor na delinkventno ponašanje. Ukoliko se rana delinkventna aktivnost pozitivno potkrijepi i nagradi, takvo ponašanje će se najvjerojatnije i nastaviti</a:t>
            </a:r>
          </a:p>
          <a:p>
            <a:r>
              <a:rPr lang="hr-HR" sz="2000" dirty="0" smtClean="0">
                <a:solidFill>
                  <a:srgbClr val="FF0000"/>
                </a:solidFill>
              </a:rPr>
              <a:t>Teorija diferencijalnog pojačanja i Teorija neutralizacije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63762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4800" cy="580926"/>
          </a:xfrm>
        </p:spPr>
        <p:txBody>
          <a:bodyPr/>
          <a:lstStyle/>
          <a:p>
            <a:r>
              <a:rPr lang="hr-HR" dirty="0" smtClean="0"/>
              <a:t>Škola socijalne ekologije (1980)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552" y="676833"/>
            <a:ext cx="7924800" cy="4114800"/>
          </a:xfrm>
        </p:spPr>
        <p:txBody>
          <a:bodyPr/>
          <a:lstStyle/>
          <a:p>
            <a:r>
              <a:rPr lang="hr-HR" sz="2000" dirty="0" smtClean="0"/>
              <a:t>usmjerenost </a:t>
            </a:r>
            <a:r>
              <a:rPr lang="hr-HR" sz="2000" dirty="0"/>
              <a:t>na povezanost između stope kriminala i pogoršanja stanja zajednice: siromaštvo, </a:t>
            </a:r>
            <a:r>
              <a:rPr lang="hr-HR" sz="2000" dirty="0" smtClean="0"/>
              <a:t>otuđenost, </a:t>
            </a:r>
            <a:r>
              <a:rPr lang="hr-HR" sz="2000" dirty="0"/>
              <a:t>strah od </a:t>
            </a:r>
            <a:r>
              <a:rPr lang="hr-HR" sz="2000" dirty="0" smtClean="0"/>
              <a:t>kriminala</a:t>
            </a:r>
          </a:p>
          <a:p>
            <a:r>
              <a:rPr lang="hr-HR" sz="2000" dirty="0"/>
              <a:t>četvrti s visokim postotkom napuštenih kuća i stanova imaju visoke stope kriminala; napuštene zgrade služe kao "magnet za </a:t>
            </a:r>
            <a:r>
              <a:rPr lang="hr-HR" sz="2000" dirty="0" smtClean="0"/>
              <a:t>zločin” („</a:t>
            </a:r>
            <a:r>
              <a:rPr lang="hr-HR" sz="2000" dirty="0" err="1"/>
              <a:t>broken</a:t>
            </a:r>
            <a:r>
              <a:rPr lang="hr-HR" sz="2000" dirty="0"/>
              <a:t> </a:t>
            </a:r>
            <a:r>
              <a:rPr lang="hr-HR" sz="2000" dirty="0" err="1"/>
              <a:t>window</a:t>
            </a:r>
            <a:r>
              <a:rPr lang="hr-HR" sz="2000" dirty="0"/>
              <a:t> </a:t>
            </a:r>
            <a:r>
              <a:rPr lang="hr-HR" sz="2000" dirty="0" err="1" smtClean="0"/>
              <a:t>theory</a:t>
            </a:r>
            <a:r>
              <a:rPr lang="hr-HR" sz="2000" dirty="0" smtClean="0"/>
              <a:t>”)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852936"/>
            <a:ext cx="6840760" cy="394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82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5" y="3625041"/>
            <a:ext cx="3816424" cy="3232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24800" cy="508918"/>
          </a:xfrm>
        </p:spPr>
        <p:txBody>
          <a:bodyPr/>
          <a:lstStyle/>
          <a:p>
            <a:r>
              <a:rPr lang="hr-HR" dirty="0" smtClean="0"/>
              <a:t>Teorija etiketiranja (1938 </a:t>
            </a:r>
            <a:r>
              <a:rPr lang="hr-HR" dirty="0" err="1" smtClean="0"/>
              <a:t>Tannenbaum</a:t>
            </a:r>
            <a:r>
              <a:rPr lang="hr-HR" dirty="0" smtClean="0"/>
              <a:t>) 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60" y="3634169"/>
            <a:ext cx="4455010" cy="320369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3568" y="764704"/>
            <a:ext cx="8328002" cy="2880320"/>
          </a:xfrm>
        </p:spPr>
        <p:txBody>
          <a:bodyPr>
            <a:noAutofit/>
          </a:bodyPr>
          <a:lstStyle/>
          <a:p>
            <a:r>
              <a:rPr lang="hr-HR" sz="2000" dirty="0" smtClean="0"/>
              <a:t>Temelj – simbolički </a:t>
            </a:r>
            <a:r>
              <a:rPr lang="hr-HR" sz="2000" dirty="0" err="1" smtClean="0"/>
              <a:t>interakcionizam</a:t>
            </a:r>
            <a:r>
              <a:rPr lang="hr-HR" sz="2000" dirty="0" smtClean="0"/>
              <a:t> (Čikaška škola)</a:t>
            </a:r>
          </a:p>
          <a:p>
            <a:r>
              <a:rPr lang="hr-HR" sz="2000" dirty="0" smtClean="0"/>
              <a:t>drži kako devijantnost nije sam čin</a:t>
            </a:r>
            <a:r>
              <a:rPr lang="hr-HR" sz="2000" dirty="0"/>
              <a:t>, već </a:t>
            </a:r>
            <a:r>
              <a:rPr lang="hr-HR" sz="2000" dirty="0" smtClean="0"/>
              <a:t>se umjesto </a:t>
            </a:r>
            <a:r>
              <a:rPr lang="hr-HR" sz="2000" dirty="0"/>
              <a:t>toga usredotočuje </a:t>
            </a:r>
            <a:r>
              <a:rPr lang="hr-HR" sz="2000" dirty="0" smtClean="0"/>
              <a:t>na </a:t>
            </a:r>
            <a:r>
              <a:rPr lang="hr-HR" sz="2000" dirty="0"/>
              <a:t>tendencije većine </a:t>
            </a:r>
            <a:r>
              <a:rPr lang="hr-HR" sz="2000" dirty="0" smtClean="0"/>
              <a:t>da negativno percipira (etiketira) manjine društva </a:t>
            </a:r>
            <a:r>
              <a:rPr lang="hr-HR" sz="2000" dirty="0"/>
              <a:t>ili </a:t>
            </a:r>
            <a:r>
              <a:rPr lang="hr-HR" sz="2000" dirty="0" smtClean="0"/>
              <a:t>one </a:t>
            </a:r>
            <a:r>
              <a:rPr lang="hr-HR" sz="2000" dirty="0"/>
              <a:t>koje </a:t>
            </a:r>
            <a:r>
              <a:rPr lang="hr-HR" sz="2000" dirty="0" smtClean="0"/>
              <a:t>smatra </a:t>
            </a:r>
            <a:r>
              <a:rPr lang="hr-HR" sz="2000" dirty="0" err="1"/>
              <a:t>devijantima</a:t>
            </a:r>
            <a:r>
              <a:rPr lang="hr-HR" sz="2000" dirty="0"/>
              <a:t> </a:t>
            </a:r>
            <a:r>
              <a:rPr lang="hr-HR" sz="2000" dirty="0" smtClean="0"/>
              <a:t>u smislu odstupanja od standardnih normi društva</a:t>
            </a:r>
          </a:p>
          <a:p>
            <a:r>
              <a:rPr lang="hr-HR" sz="2000" dirty="0" smtClean="0"/>
              <a:t>Povezuje se sa „slikom o sebi”, </a:t>
            </a:r>
            <a:r>
              <a:rPr lang="hr-HR" sz="2000" dirty="0" err="1" smtClean="0"/>
              <a:t>samoispunjavajućim</a:t>
            </a:r>
            <a:r>
              <a:rPr lang="hr-HR" sz="2000" dirty="0" smtClean="0"/>
              <a:t> proročanstvom te stereotipima</a:t>
            </a:r>
          </a:p>
          <a:p>
            <a:r>
              <a:rPr lang="hr-HR" sz="2000" dirty="0" smtClean="0"/>
              <a:t>Način na koji društvo percipira ponašanja pojedinca stvara sliku pojedinca o samom sebi – pojedinac se vremenom počinje ponašati u skladu s etiketom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594908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hr-HR" dirty="0" smtClean="0"/>
              <a:t>Definiranje </a:t>
            </a:r>
            <a:r>
              <a:rPr lang="hr-HR" dirty="0" smtClean="0"/>
              <a:t>kriminal(</a:t>
            </a:r>
            <a:r>
              <a:rPr lang="hr-HR" dirty="0" err="1" smtClean="0"/>
              <a:t>iteta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5069160"/>
          </a:xfrm>
        </p:spPr>
        <p:txBody>
          <a:bodyPr>
            <a:normAutofit fontScale="85000" lnSpcReduction="10000"/>
          </a:bodyPr>
          <a:lstStyle/>
          <a:p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Hrvatski jezični portal: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Kriminal = </a:t>
            </a:r>
            <a:r>
              <a:rPr lang="hr-HR" sz="20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pravn</a:t>
            </a:r>
            <a:r>
              <a:rPr lang="hr-HR" sz="20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.,</a:t>
            </a:r>
            <a:r>
              <a:rPr lang="hr-HR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hr-H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izvođenje protuzakonitih i opasnih radnji (prisvajanje imovine, povreda fizičkog integriteta druge osobe i sl.); zločin</a:t>
            </a:r>
          </a:p>
          <a:p>
            <a:r>
              <a:rPr lang="hr-HR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Zločin </a:t>
            </a:r>
            <a:r>
              <a:rPr lang="hr-H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= </a:t>
            </a:r>
            <a:r>
              <a:rPr lang="hr-HR" sz="20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pravn</a:t>
            </a:r>
            <a:r>
              <a:rPr lang="hr-HR" sz="20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.,</a:t>
            </a:r>
            <a:r>
              <a:rPr lang="hr-HR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hr-H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najteže kazneno djelo (npr. ubojstvo, veleizdaja i sl</a:t>
            </a:r>
            <a:r>
              <a:rPr lang="hr-HR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Kriminalitet (Singer, 1994:24) = ukupnost svih delikata koji se u određenom razdoblju dogode na nekom </a:t>
            </a:r>
            <a:r>
              <a:rPr lang="hr-HR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području; heterogeni </a:t>
            </a:r>
            <a:r>
              <a:rPr lang="hr-H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zbroj pojedinačnih </a:t>
            </a:r>
            <a:r>
              <a:rPr lang="hr-HR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delikata;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Delikt (Singer, 1994:23) = ponašanje čovjeka koje je, bez obzira na to je li obuhvaćeno kaznenim zakonom, u suprotnosti s ponašanjem koje određeno društvo očekuje od svog člana. </a:t>
            </a:r>
            <a:endParaRPr lang="hr-HR" sz="2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= može </a:t>
            </a:r>
            <a:r>
              <a:rPr lang="hr-H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se shvatiti samo </a:t>
            </a:r>
            <a:r>
              <a:rPr lang="hr-HR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relativno, </a:t>
            </a:r>
            <a:r>
              <a:rPr lang="hr-H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tj., kao određeni akt u relaciji prema društvu, njegovim normama i kulturi u kojoj se zbiva. </a:t>
            </a:r>
            <a:endParaRPr lang="hr-HR" sz="2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Upravo </a:t>
            </a:r>
            <a:r>
              <a:rPr lang="hr-H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je odjek na koji djelo pojedinca nailazi u društvu ili skupini značajan kriterij za utvrđenje njegova zločinačkog </a:t>
            </a:r>
            <a:r>
              <a:rPr lang="hr-HR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karaktera </a:t>
            </a:r>
            <a:r>
              <a:rPr lang="hr-H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= kršenje norme date kulture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4717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4800" cy="508918"/>
          </a:xfrm>
        </p:spPr>
        <p:txBody>
          <a:bodyPr/>
          <a:lstStyle/>
          <a:p>
            <a:r>
              <a:rPr lang="hr-HR" dirty="0" smtClean="0"/>
              <a:t>Teorije napetosti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764704"/>
            <a:ext cx="7924800" cy="5976664"/>
          </a:xfrm>
        </p:spPr>
        <p:txBody>
          <a:bodyPr>
            <a:normAutofit/>
          </a:bodyPr>
          <a:lstStyle/>
          <a:p>
            <a:r>
              <a:rPr lang="hr-HR" sz="1900" dirty="0" smtClean="0"/>
              <a:t>Kriminalitet = rezultat ekonomske i socijalne deprivacije određenih dijelova društva</a:t>
            </a:r>
          </a:p>
          <a:p>
            <a:r>
              <a:rPr lang="hr-HR" sz="1900" dirty="0" smtClean="0"/>
              <a:t>Povezanost s motivacijom za činjenjem kaznenih djela = deprivirani članovi društva osjećaju se zakinutima te nalaze opravdanje za činjenje kaznenih djela; osjećaj ljutnje i frustriranosti</a:t>
            </a:r>
          </a:p>
          <a:p>
            <a:r>
              <a:rPr lang="hr-HR" sz="2800" dirty="0" smtClean="0">
                <a:solidFill>
                  <a:srgbClr val="FF0000"/>
                </a:solidFill>
              </a:rPr>
              <a:t>Temelj teorije = koncept anomije</a:t>
            </a:r>
          </a:p>
          <a:p>
            <a:r>
              <a:rPr lang="hr-HR" sz="2800" dirty="0" err="1" smtClean="0">
                <a:solidFill>
                  <a:srgbClr val="FF0000"/>
                </a:solidFill>
              </a:rPr>
              <a:t>Durkheim</a:t>
            </a:r>
            <a:r>
              <a:rPr lang="hr-HR" sz="2800" dirty="0" smtClean="0">
                <a:solidFill>
                  <a:srgbClr val="FF0000"/>
                </a:solidFill>
              </a:rPr>
              <a:t> = ne postoji društvo u kojem se određeni pojedinci ne razlikuju od kolektiva = kriminalitet je normalna pojava unutar društva</a:t>
            </a:r>
          </a:p>
          <a:p>
            <a:r>
              <a:rPr lang="hr-HR" sz="2800" dirty="0" smtClean="0">
                <a:solidFill>
                  <a:srgbClr val="FF0000"/>
                </a:solidFill>
              </a:rPr>
              <a:t>Teorija </a:t>
            </a:r>
            <a:r>
              <a:rPr lang="hr-HR" sz="2800" dirty="0" err="1" smtClean="0">
                <a:solidFill>
                  <a:srgbClr val="FF0000"/>
                </a:solidFill>
              </a:rPr>
              <a:t>subkultura</a:t>
            </a:r>
            <a:r>
              <a:rPr lang="hr-HR" sz="2800" dirty="0" smtClean="0">
                <a:solidFill>
                  <a:srgbClr val="FF0000"/>
                </a:solidFill>
              </a:rPr>
              <a:t> = </a:t>
            </a:r>
            <a:r>
              <a:rPr lang="hr-HR" sz="2800" dirty="0" smtClean="0"/>
              <a:t>stvaranje neovisnih supkultura s posebnim normama i pravilima (devijantne </a:t>
            </a:r>
            <a:r>
              <a:rPr lang="hr-HR" sz="2800" dirty="0" err="1" smtClean="0"/>
              <a:t>subkulture</a:t>
            </a:r>
            <a:r>
              <a:rPr lang="hr-HR" sz="2800" dirty="0" smtClean="0"/>
              <a:t>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812653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580926"/>
          </a:xfrm>
        </p:spPr>
        <p:txBody>
          <a:bodyPr/>
          <a:lstStyle/>
          <a:p>
            <a:r>
              <a:rPr lang="hr-HR" dirty="0" smtClean="0"/>
              <a:t>Robert </a:t>
            </a:r>
            <a:r>
              <a:rPr lang="hr-HR" dirty="0" err="1" smtClean="0"/>
              <a:t>merton</a:t>
            </a:r>
            <a:r>
              <a:rPr lang="hr-HR" dirty="0" smtClean="0"/>
              <a:t> – </a:t>
            </a:r>
            <a:r>
              <a:rPr lang="hr-HR" dirty="0" smtClean="0"/>
              <a:t>teorija  </a:t>
            </a:r>
            <a:r>
              <a:rPr lang="hr-HR" dirty="0" smtClean="0"/>
              <a:t>anomije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" y="1988840"/>
            <a:ext cx="8771166" cy="46805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764704"/>
            <a:ext cx="7924800" cy="1368152"/>
          </a:xfrm>
        </p:spPr>
        <p:txBody>
          <a:bodyPr/>
          <a:lstStyle/>
          <a:p>
            <a:r>
              <a:rPr lang="hr-HR" sz="2400" dirty="0"/>
              <a:t>dva elementa društva interakcijom </a:t>
            </a:r>
            <a:r>
              <a:rPr lang="hr-HR" sz="2400" dirty="0" smtClean="0"/>
              <a:t>proizvode </a:t>
            </a:r>
            <a:r>
              <a:rPr lang="hr-HR" sz="2400" dirty="0"/>
              <a:t>potencijalno </a:t>
            </a:r>
            <a:r>
              <a:rPr lang="hr-HR" sz="2400" dirty="0" err="1"/>
              <a:t>anomičke</a:t>
            </a:r>
            <a:r>
              <a:rPr lang="hr-HR" sz="2400" dirty="0"/>
              <a:t> uvjete: kulturološki </a:t>
            </a:r>
            <a:r>
              <a:rPr lang="hr-HR" sz="2400" dirty="0" smtClean="0"/>
              <a:t>definirani ciljevi </a:t>
            </a:r>
            <a:r>
              <a:rPr lang="hr-HR" sz="2400" dirty="0"/>
              <a:t>i društveno </a:t>
            </a:r>
            <a:r>
              <a:rPr lang="hr-HR" sz="2400" dirty="0" smtClean="0"/>
              <a:t>odobreni </a:t>
            </a:r>
            <a:r>
              <a:rPr lang="hr-HR" sz="2400" dirty="0"/>
              <a:t>načini za njihovo </a:t>
            </a:r>
            <a:r>
              <a:rPr lang="hr-HR" sz="2400" dirty="0" smtClean="0"/>
              <a:t>dobivanje („Američki san”)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62733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924800" cy="580926"/>
          </a:xfrm>
        </p:spPr>
        <p:txBody>
          <a:bodyPr/>
          <a:lstStyle/>
          <a:p>
            <a:r>
              <a:rPr lang="hr-HR" dirty="0" smtClean="0"/>
              <a:t>Teorije socijalne kontrole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836712"/>
            <a:ext cx="7924800" cy="576064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Temelje se na postavci kako svi ljudi imaju </a:t>
            </a:r>
            <a:r>
              <a:rPr lang="hr-HR" sz="2400" dirty="0" smtClean="0"/>
              <a:t>potencijal </a:t>
            </a:r>
            <a:r>
              <a:rPr lang="hr-HR" sz="2400" dirty="0" smtClean="0"/>
              <a:t>činiti kaznena djela te da moderno društvo nudi niz prilika za njihovo činjenje. </a:t>
            </a:r>
          </a:p>
          <a:p>
            <a:pPr marL="0" indent="0" algn="ctr">
              <a:buNone/>
            </a:pPr>
            <a:r>
              <a:rPr lang="hr-HR" sz="2800" dirty="0" smtClean="0">
                <a:solidFill>
                  <a:srgbClr val="FF0000"/>
                </a:solidFill>
              </a:rPr>
              <a:t>Glavno </a:t>
            </a:r>
            <a:r>
              <a:rPr lang="hr-HR" sz="2800" dirty="0" smtClean="0">
                <a:solidFill>
                  <a:srgbClr val="FF0000"/>
                </a:solidFill>
              </a:rPr>
              <a:t>pitanje = ZAŠTO NEKI NE ČINE KAZNENA DJELA?</a:t>
            </a:r>
          </a:p>
          <a:p>
            <a:r>
              <a:rPr lang="hr-HR" sz="2800" dirty="0" smtClean="0"/>
              <a:t>Strah od kazne;</a:t>
            </a:r>
            <a:r>
              <a:rPr lang="hr-HR" sz="2800" dirty="0" smtClean="0">
                <a:solidFill>
                  <a:srgbClr val="FF0000"/>
                </a:solidFill>
              </a:rPr>
              <a:t> </a:t>
            </a:r>
            <a:r>
              <a:rPr lang="hr-HR" sz="2800" dirty="0" smtClean="0"/>
              <a:t>kontrola od strane unutarnjih i vanjskih čimbenika</a:t>
            </a:r>
          </a:p>
          <a:p>
            <a:r>
              <a:rPr lang="hr-HR" sz="2800" dirty="0"/>
              <a:t>ponašanje ljudi, uključujući i kriminalne aktivnosti, </a:t>
            </a:r>
            <a:r>
              <a:rPr lang="hr-HR" sz="2800" dirty="0" smtClean="0"/>
              <a:t>pod </a:t>
            </a:r>
            <a:r>
              <a:rPr lang="hr-HR" sz="2800" dirty="0"/>
              <a:t>kontrolom </a:t>
            </a:r>
            <a:r>
              <a:rPr lang="hr-HR" sz="2800" dirty="0" smtClean="0"/>
              <a:t>je njihove </a:t>
            </a:r>
            <a:r>
              <a:rPr lang="hr-HR" sz="2800" dirty="0"/>
              <a:t>povezanosti i predanosti konvencionalnim institucijama, pojedincima i </a:t>
            </a:r>
            <a:r>
              <a:rPr lang="hr-HR" sz="2800" dirty="0" smtClean="0"/>
              <a:t>procesima (Teorija socijalne povezanosti – </a:t>
            </a:r>
            <a:r>
              <a:rPr lang="hr-HR" sz="2800" dirty="0" err="1" smtClean="0"/>
              <a:t>Hirschi</a:t>
            </a:r>
            <a:r>
              <a:rPr lang="hr-HR" sz="2800" dirty="0" smtClean="0"/>
              <a:t>)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3026612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24800" cy="652934"/>
          </a:xfrm>
        </p:spPr>
        <p:txBody>
          <a:bodyPr/>
          <a:lstStyle/>
          <a:p>
            <a:r>
              <a:rPr lang="hr-HR" dirty="0" smtClean="0"/>
              <a:t>Razvojne teorije kriminaliteta</a:t>
            </a:r>
            <a:endParaRPr lang="hr-HR" dirty="0"/>
          </a:p>
        </p:txBody>
      </p:sp>
      <p:pic>
        <p:nvPicPr>
          <p:cNvPr id="4" name="Picture 3" descr="evolutionwh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88840"/>
            <a:ext cx="8115422" cy="268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514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LT i DLC teorije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24064012"/>
              </p:ext>
            </p:extLst>
          </p:nvPr>
        </p:nvGraphicFramePr>
        <p:xfrm>
          <a:off x="609600" y="16002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05063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11560" y="404664"/>
            <a:ext cx="7924800" cy="6192688"/>
          </a:xfrm>
        </p:spPr>
        <p:txBody>
          <a:bodyPr/>
          <a:lstStyle/>
          <a:p>
            <a:pPr algn="just"/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većina teorija kriminaliteta traži poveznicu između kriminaliteta te bio-psiho-soc. čimbenika koji imaju utjecaj na počinitelja neovisno o njihovim godinama </a:t>
            </a:r>
          </a:p>
          <a:p>
            <a:pPr algn="just"/>
            <a:r>
              <a:rPr lang="hr-H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Razvojne teorije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– pretpostavljaju kako različiti čimbenici mogu imati različite učinke na počinitelje </a:t>
            </a:r>
            <a:r>
              <a:rPr lang="hr-HR" sz="2400" dirty="0" err="1">
                <a:latin typeface="Times New Roman" pitchFamily="18" charset="0"/>
                <a:cs typeface="Times New Roman" pitchFamily="18" charset="0"/>
              </a:rPr>
              <a:t>k.d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.-a različitih dobi</a:t>
            </a:r>
          </a:p>
          <a:p>
            <a:pPr algn="just"/>
            <a:r>
              <a:rPr lang="hr-H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Kriminalitet prema DLC teorijama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 – dinamičan proces pod utjecajem osobnih (karakter, inteligencija), socijalnih (lokalna zajednica, plaća), socijalizacijskih (brak, posao), kognitivnih (procesuiranje informacija) te situacijskih čimbenika (prilika za činjenje </a:t>
            </a:r>
            <a:r>
              <a:rPr lang="hr-HR" sz="2400" dirty="0" err="1">
                <a:latin typeface="Times New Roman" pitchFamily="18" charset="0"/>
                <a:cs typeface="Times New Roman" pitchFamily="18" charset="0"/>
              </a:rPr>
              <a:t>k.d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.-a). Čimbenici koji su bili značajni u jednom vremenskom razdoblju ne moraju imati jednaku važnost u nekom drugom razdoblju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38640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75256157"/>
              </p:ext>
            </p:extLst>
          </p:nvPr>
        </p:nvGraphicFramePr>
        <p:xfrm>
          <a:off x="683568" y="548680"/>
          <a:ext cx="79248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64927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604" y="188640"/>
            <a:ext cx="7924800" cy="940966"/>
          </a:xfrm>
        </p:spPr>
        <p:txBody>
          <a:bodyPr/>
          <a:lstStyle/>
          <a:p>
            <a:pPr algn="ctr"/>
            <a:r>
              <a:rPr lang="hr-HR" dirty="0" smtClean="0"/>
              <a:t>General </a:t>
            </a:r>
            <a:r>
              <a:rPr lang="hr-HR" dirty="0" err="1" smtClean="0"/>
              <a:t>theory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crime</a:t>
            </a:r>
            <a:r>
              <a:rPr lang="hr-HR" dirty="0" smtClean="0"/>
              <a:t> </a:t>
            </a:r>
            <a:br>
              <a:rPr lang="hr-HR" dirty="0" smtClean="0"/>
            </a:br>
            <a:r>
              <a:rPr lang="hr-HR" dirty="0" smtClean="0"/>
              <a:t>(</a:t>
            </a:r>
            <a:r>
              <a:rPr lang="hr-HR" dirty="0" err="1" smtClean="0"/>
              <a:t>hirschi</a:t>
            </a:r>
            <a:r>
              <a:rPr lang="hr-HR" dirty="0" smtClean="0"/>
              <a:t> i </a:t>
            </a:r>
            <a:r>
              <a:rPr lang="hr-HR" dirty="0" err="1" smtClean="0"/>
              <a:t>gottfredson</a:t>
            </a:r>
            <a:r>
              <a:rPr lang="hr-HR" dirty="0" smtClean="0"/>
              <a:t>)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2973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Teorija (kriminalnog) životnog stila (1990)</a:t>
            </a:r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56084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6336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6874" cy="580926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Strukturalni model – 3C</a:t>
            </a:r>
            <a:endParaRPr lang="hr-HR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55870132"/>
              </p:ext>
            </p:extLst>
          </p:nvPr>
        </p:nvGraphicFramePr>
        <p:xfrm>
          <a:off x="214282" y="836712"/>
          <a:ext cx="8715436" cy="5859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241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924800" cy="508918"/>
          </a:xfrm>
        </p:spPr>
        <p:txBody>
          <a:bodyPr/>
          <a:lstStyle/>
          <a:p>
            <a:r>
              <a:rPr lang="hr-HR" dirty="0" smtClean="0"/>
              <a:t>Kriminologija 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692696"/>
            <a:ext cx="7924800" cy="5904656"/>
          </a:xfrm>
        </p:spPr>
        <p:txBody>
          <a:bodyPr>
            <a:normAutofit fontScale="92500" lnSpcReduction="20000"/>
          </a:bodyPr>
          <a:lstStyle/>
          <a:p>
            <a:r>
              <a:rPr lang="hr-HR" sz="2000" dirty="0" smtClean="0"/>
              <a:t>= akademska </a:t>
            </a:r>
            <a:r>
              <a:rPr lang="hr-HR" sz="2000" dirty="0"/>
              <a:t>disciplina koja koristi znanstvenu metodu za proučavanje prirode, rasprostranjenosti, </a:t>
            </a:r>
            <a:r>
              <a:rPr lang="hr-HR" sz="2000" dirty="0" smtClean="0"/>
              <a:t>uzroka te </a:t>
            </a:r>
            <a:r>
              <a:rPr lang="hr-HR" sz="2000" dirty="0"/>
              <a:t>načine </a:t>
            </a:r>
            <a:r>
              <a:rPr lang="hr-HR" sz="2000" dirty="0" smtClean="0"/>
              <a:t>kontrole kriminalnog ponašanja (</a:t>
            </a:r>
            <a:r>
              <a:rPr lang="hr-HR" sz="2000" dirty="0" err="1" smtClean="0"/>
              <a:t>Siegel</a:t>
            </a:r>
            <a:r>
              <a:rPr lang="hr-HR" sz="2000" dirty="0" smtClean="0"/>
              <a:t>, 2011:4)</a:t>
            </a:r>
          </a:p>
          <a:p>
            <a:r>
              <a:rPr lang="hr-HR" sz="2000" dirty="0" smtClean="0"/>
              <a:t>= ukupnost svih činjenica o deliktu kao individualnoj i kriminalitetu kao društvenoj pojavi te sve činjenice koje se odnose na sprječavanje i suzbijanje kriminaliteta (Singer, 1998:23)</a:t>
            </a:r>
          </a:p>
          <a:p>
            <a:r>
              <a:rPr lang="hr-HR" sz="2000" dirty="0" smtClean="0">
                <a:solidFill>
                  <a:srgbClr val="FF0000"/>
                </a:solidFill>
              </a:rPr>
              <a:t>Predmet kriminologije: </a:t>
            </a:r>
            <a:r>
              <a:rPr lang="hr-HR" sz="2000" dirty="0" smtClean="0"/>
              <a:t>delikt, počinitelj, sredina, žrtva te kriminalitet kao masovna pojava</a:t>
            </a:r>
          </a:p>
          <a:p>
            <a:r>
              <a:rPr lang="hr-HR" sz="2000" dirty="0" smtClean="0">
                <a:solidFill>
                  <a:srgbClr val="FF0000"/>
                </a:solidFill>
              </a:rPr>
              <a:t>Metode</a:t>
            </a:r>
            <a:r>
              <a:rPr lang="hr-HR" sz="2000" dirty="0" smtClean="0"/>
              <a:t> = proučavanje individualnih slučajeva („</a:t>
            </a:r>
            <a:r>
              <a:rPr lang="hr-HR" sz="2000" dirty="0" err="1" smtClean="0"/>
              <a:t>case</a:t>
            </a:r>
            <a:r>
              <a:rPr lang="hr-HR" sz="2000" dirty="0" smtClean="0"/>
              <a:t> </a:t>
            </a:r>
            <a:r>
              <a:rPr lang="hr-HR" sz="2000" dirty="0" err="1" smtClean="0"/>
              <a:t>study</a:t>
            </a:r>
            <a:r>
              <a:rPr lang="hr-HR" sz="2000" dirty="0" smtClean="0"/>
              <a:t>”); klinička metoda (izrada kriminološke prognoze); statistička analiza podataka; eksperimentalno proučavanje u raznim prirodno postojećim ili za tu svrhu stvorenim uvjetima; izrada „kriminoloških mapa”, </a:t>
            </a:r>
            <a:r>
              <a:rPr lang="hr-HR" sz="2000" dirty="0" err="1" smtClean="0"/>
              <a:t>samoiskaz</a:t>
            </a:r>
            <a:r>
              <a:rPr lang="hr-HR" sz="2000" dirty="0" smtClean="0"/>
              <a:t> </a:t>
            </a:r>
            <a:r>
              <a:rPr lang="hr-HR" sz="2000" dirty="0"/>
              <a:t>o počinjenu kaznenih djela, iskazi o osobnoj viktimiziranosti, izravno promatranje (počinjenja kaznenog djela) te podaci dobiveni od strane drugih osoba </a:t>
            </a:r>
            <a:endParaRPr lang="hr-HR" sz="2000" dirty="0" smtClean="0"/>
          </a:p>
          <a:p>
            <a:r>
              <a:rPr lang="hr-HR" sz="2000" dirty="0" smtClean="0">
                <a:solidFill>
                  <a:srgbClr val="FF0000"/>
                </a:solidFill>
              </a:rPr>
              <a:t>Stopa </a:t>
            </a:r>
            <a:r>
              <a:rPr lang="hr-HR" sz="2000" dirty="0" smtClean="0">
                <a:solidFill>
                  <a:srgbClr val="FF0000"/>
                </a:solidFill>
              </a:rPr>
              <a:t>kriminaliteta (stopa otkrivenih počinitelja </a:t>
            </a:r>
            <a:r>
              <a:rPr lang="hr-HR" sz="2000" dirty="0" err="1" smtClean="0">
                <a:solidFill>
                  <a:srgbClr val="FF0000"/>
                </a:solidFill>
              </a:rPr>
              <a:t>k.d</a:t>
            </a:r>
            <a:r>
              <a:rPr lang="hr-HR" sz="2000" dirty="0" smtClean="0">
                <a:solidFill>
                  <a:srgbClr val="FF0000"/>
                </a:solidFill>
              </a:rPr>
              <a:t>.) </a:t>
            </a:r>
            <a:r>
              <a:rPr lang="hr-HR" sz="2000" dirty="0" smtClean="0"/>
              <a:t>= broj počinitelja na 100.000 stanovnika</a:t>
            </a:r>
          </a:p>
          <a:p>
            <a:r>
              <a:rPr lang="hr-HR" sz="2000" dirty="0" smtClean="0">
                <a:solidFill>
                  <a:srgbClr val="FF0000"/>
                </a:solidFill>
              </a:rPr>
              <a:t>Tamna brojka kriminaliteta </a:t>
            </a:r>
            <a:r>
              <a:rPr lang="hr-HR" sz="2000" dirty="0" smtClean="0"/>
              <a:t>= djela koja ne samo da nisu prijavljena, nego su uopće ostala nepoznata</a:t>
            </a:r>
          </a:p>
          <a:p>
            <a:pPr algn="ctr"/>
            <a:r>
              <a:rPr lang="hr-HR" sz="2000" dirty="0" smtClean="0">
                <a:solidFill>
                  <a:srgbClr val="FF0000"/>
                </a:solidFill>
              </a:rPr>
              <a:t>VAŽNO = OPSEG, KRETANJE I STRUKTURA KRIMINALITETA!!!!!!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524075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12168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Strukturalni model – 4R</a:t>
            </a:r>
            <a:endParaRPr lang="hr-HR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441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Životni stil</a:t>
            </a:r>
            <a:endParaRPr lang="hr-HR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414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8187"/>
            <a:ext cx="7924800" cy="508918"/>
          </a:xfrm>
        </p:spPr>
        <p:txBody>
          <a:bodyPr/>
          <a:lstStyle/>
          <a:p>
            <a:r>
              <a:rPr lang="hr-HR" dirty="0" smtClean="0"/>
              <a:t>Kriminalni životni stil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3568" y="620688"/>
            <a:ext cx="7924800" cy="6120680"/>
          </a:xfrm>
        </p:spPr>
        <p:txBody>
          <a:bodyPr>
            <a:normAutofit fontScale="85000" lnSpcReduction="20000"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4 ponašajne karakteristike </a:t>
            </a:r>
            <a:r>
              <a:rPr lang="hr-HR" dirty="0" smtClean="0"/>
              <a:t>= </a:t>
            </a:r>
            <a:r>
              <a:rPr lang="hr-HR" altLang="sr-Latn-RS" sz="2600" b="1" i="1" dirty="0" smtClean="0"/>
              <a:t>neodgovornost</a:t>
            </a:r>
            <a:r>
              <a:rPr lang="hr-HR" altLang="sr-Latn-RS" sz="2600" dirty="0" smtClean="0"/>
              <a:t>, </a:t>
            </a:r>
            <a:r>
              <a:rPr lang="hr-HR" altLang="sr-Latn-RS" sz="2600" b="1" i="1" dirty="0" smtClean="0"/>
              <a:t>hedonistički </a:t>
            </a:r>
            <a:r>
              <a:rPr lang="hr-HR" altLang="sr-Latn-RS" sz="2600" b="1" i="1" dirty="0"/>
              <a:t>i </a:t>
            </a:r>
            <a:r>
              <a:rPr lang="hr-HR" altLang="sr-Latn-RS" sz="2600" b="1" i="1" dirty="0" err="1" smtClean="0"/>
              <a:t>samougađajući</a:t>
            </a:r>
            <a:r>
              <a:rPr lang="hr-HR" altLang="sr-Latn-RS" sz="2600" b="1" i="1" dirty="0" smtClean="0"/>
              <a:t> interesi</a:t>
            </a:r>
            <a:r>
              <a:rPr lang="hr-HR" altLang="sr-Latn-RS" sz="2600" dirty="0" smtClean="0"/>
              <a:t>, </a:t>
            </a:r>
            <a:r>
              <a:rPr lang="hr-HR" altLang="sr-Latn-RS" sz="2600" b="1" i="1" dirty="0" err="1" smtClean="0"/>
              <a:t>intruzivno</a:t>
            </a:r>
            <a:r>
              <a:rPr lang="hr-HR" altLang="sr-Latn-RS" sz="2600" b="1" i="1" dirty="0" smtClean="0"/>
              <a:t> ponašanje </a:t>
            </a:r>
            <a:r>
              <a:rPr lang="hr-HR" altLang="sr-Latn-RS" sz="2600" b="1" i="1" dirty="0"/>
              <a:t>u </a:t>
            </a:r>
            <a:r>
              <a:rPr lang="hr-HR" altLang="sr-Latn-RS" sz="2600" b="1" i="1" dirty="0" err="1"/>
              <a:t>interpersonalnim</a:t>
            </a:r>
            <a:r>
              <a:rPr lang="hr-HR" altLang="sr-Latn-RS" sz="2600" b="1" i="1" dirty="0"/>
              <a:t> odnosima</a:t>
            </a:r>
            <a:r>
              <a:rPr lang="hr-HR" altLang="sr-Latn-RS" sz="2600" dirty="0"/>
              <a:t> te </a:t>
            </a:r>
            <a:r>
              <a:rPr lang="hr-HR" altLang="sr-Latn-RS" sz="2600" dirty="0" smtClean="0"/>
              <a:t>uzastopno </a:t>
            </a:r>
            <a:r>
              <a:rPr lang="hr-HR" altLang="sr-Latn-RS" sz="2600" b="1" i="1" dirty="0" smtClean="0"/>
              <a:t>kršenje </a:t>
            </a:r>
            <a:r>
              <a:rPr lang="hr-HR" altLang="sr-Latn-RS" sz="2600" b="1" i="1" dirty="0"/>
              <a:t>socijalnih i društvenih pravila i </a:t>
            </a:r>
            <a:r>
              <a:rPr lang="hr-HR" altLang="sr-Latn-RS" sz="2600" b="1" i="1" dirty="0" smtClean="0"/>
              <a:t>normi</a:t>
            </a:r>
          </a:p>
          <a:p>
            <a:r>
              <a:rPr lang="hr-HR" altLang="sr-Latn-RS" sz="2400" b="1" i="1" dirty="0" smtClean="0">
                <a:solidFill>
                  <a:srgbClr val="FF0000"/>
                </a:solidFill>
              </a:rPr>
              <a:t>8 karakterističnih stilova razmišljanja </a:t>
            </a:r>
            <a:r>
              <a:rPr lang="hr-HR" altLang="sr-Latn-RS" b="1" i="1" dirty="0" smtClean="0"/>
              <a:t>= </a:t>
            </a:r>
            <a:r>
              <a:rPr lang="hr-HR" altLang="sr-Latn-RS" sz="2600" b="1" i="1" dirty="0" smtClean="0"/>
              <a:t>Opravdavanje</a:t>
            </a:r>
            <a:r>
              <a:rPr lang="hr-HR" altLang="sr-Latn-RS" sz="2600" b="1" i="1" dirty="0"/>
              <a:t>, rezanje, ovlaštenje, orijentacija ka moći, sentimentalnost, </a:t>
            </a:r>
            <a:r>
              <a:rPr lang="hr-HR" altLang="sr-Latn-RS" sz="2600" b="1" i="1" dirty="0" err="1"/>
              <a:t>superoptimizam</a:t>
            </a:r>
            <a:r>
              <a:rPr lang="hr-HR" altLang="sr-Latn-RS" sz="2600" b="1" i="1" dirty="0"/>
              <a:t>, kognitivna indolencija, </a:t>
            </a:r>
            <a:r>
              <a:rPr lang="hr-HR" altLang="sr-Latn-RS" sz="2600" b="1" i="1" dirty="0" smtClean="0"/>
              <a:t>diskontinuitet</a:t>
            </a:r>
          </a:p>
          <a:p>
            <a:r>
              <a:rPr lang="hr-HR" altLang="sr-Latn-RS" sz="3000" b="1" dirty="0">
                <a:solidFill>
                  <a:srgbClr val="FF0000"/>
                </a:solidFill>
              </a:rPr>
              <a:t>Motivacija</a:t>
            </a:r>
            <a:r>
              <a:rPr lang="hr-HR" altLang="sr-Latn-RS" b="1" dirty="0"/>
              <a:t> </a:t>
            </a:r>
            <a:r>
              <a:rPr lang="hr-HR" altLang="sr-Latn-RS" sz="2600" b="1" dirty="0"/>
              <a:t>za specifičan događaj dolazi od procesa validacije koji se sastoji od glavnog motiva (strah) te četiri sekundarna motiva (ljutnja/pobuna, moć/kontrola, uzbuđenje/užitak, pohlepa/lijenost</a:t>
            </a:r>
            <a:endParaRPr lang="hr-HR" altLang="sr-Latn-RS" sz="2600" dirty="0"/>
          </a:p>
          <a:p>
            <a:pPr marL="0" indent="0">
              <a:buNone/>
            </a:pPr>
            <a:endParaRPr lang="hr-HR" b="1" i="1" dirty="0" smtClean="0"/>
          </a:p>
          <a:p>
            <a:pPr marL="0" indent="0" algn="ctr">
              <a:buNone/>
            </a:pPr>
            <a:r>
              <a:rPr lang="hr-HR" sz="2900" dirty="0" smtClean="0">
                <a:solidFill>
                  <a:srgbClr val="FF0000"/>
                </a:solidFill>
              </a:rPr>
              <a:t>Kriminalni čin </a:t>
            </a:r>
            <a:r>
              <a:rPr lang="hr-HR" sz="2900" dirty="0" smtClean="0"/>
              <a:t>= </a:t>
            </a:r>
            <a:r>
              <a:rPr lang="hr-HR" altLang="sr-Latn-RS" sz="2900" b="1" dirty="0"/>
              <a:t>mogu se prikazati i razumjeti kao međusobno povezan skup </a:t>
            </a:r>
            <a:r>
              <a:rPr lang="hr-HR" altLang="sr-Latn-RS" sz="2900" b="1" dirty="0" smtClean="0"/>
              <a:t>ponašanja, misli i motiva</a:t>
            </a:r>
          </a:p>
          <a:p>
            <a:r>
              <a:rPr lang="hr-HR" altLang="sr-Latn-RS" sz="1800" dirty="0" smtClean="0"/>
              <a:t>Kršenje </a:t>
            </a:r>
            <a:r>
              <a:rPr lang="hr-HR" altLang="sr-Latn-RS" sz="1800" dirty="0"/>
              <a:t>socijalnih pravila – opravdavanje i rezanje – ljutnja/pobuna</a:t>
            </a:r>
          </a:p>
          <a:p>
            <a:pPr>
              <a:lnSpc>
                <a:spcPct val="90000"/>
              </a:lnSpc>
            </a:pPr>
            <a:r>
              <a:rPr lang="hr-HR" altLang="sr-Latn-RS" sz="1800" dirty="0" err="1"/>
              <a:t>Intruzivno</a:t>
            </a:r>
            <a:r>
              <a:rPr lang="hr-HR" altLang="sr-Latn-RS" sz="1800" dirty="0"/>
              <a:t> ponašanje u </a:t>
            </a:r>
            <a:r>
              <a:rPr lang="hr-HR" altLang="sr-Latn-RS" sz="1800" dirty="0" err="1"/>
              <a:t>interpersonalnim</a:t>
            </a:r>
            <a:r>
              <a:rPr lang="hr-HR" altLang="sr-Latn-RS" sz="1800" dirty="0"/>
              <a:t> </a:t>
            </a:r>
            <a:r>
              <a:rPr lang="hr-HR" altLang="sr-Latn-RS" sz="1800" dirty="0" err="1"/>
              <a:t>odnostima</a:t>
            </a:r>
            <a:r>
              <a:rPr lang="hr-HR" altLang="sr-Latn-RS" sz="1800" dirty="0"/>
              <a:t> – ovlaštenje i orijentacija ka moći – moć/kontrola</a:t>
            </a:r>
          </a:p>
          <a:p>
            <a:pPr>
              <a:lnSpc>
                <a:spcPct val="90000"/>
              </a:lnSpc>
            </a:pPr>
            <a:r>
              <a:rPr lang="hr-HR" altLang="sr-Latn-RS" sz="1800" dirty="0" err="1"/>
              <a:t>Samoudovoljavanje</a:t>
            </a:r>
            <a:r>
              <a:rPr lang="hr-HR" altLang="sr-Latn-RS" sz="1800" dirty="0"/>
              <a:t> – sentimentalnost i </a:t>
            </a:r>
            <a:r>
              <a:rPr lang="hr-HR" altLang="sr-Latn-RS" sz="1800" dirty="0" err="1"/>
              <a:t>superoptimizam</a:t>
            </a:r>
            <a:r>
              <a:rPr lang="hr-HR" altLang="sr-Latn-RS" sz="1800" dirty="0"/>
              <a:t> – uzbuđenje/zadovoljstvo</a:t>
            </a:r>
          </a:p>
          <a:p>
            <a:pPr>
              <a:lnSpc>
                <a:spcPct val="90000"/>
              </a:lnSpc>
            </a:pPr>
            <a:r>
              <a:rPr lang="hr-HR" altLang="sr-Latn-RS" sz="1800" dirty="0"/>
              <a:t>Neodgovornost – kognitivna indolencija i diskontinuitet – pohlepa/lijenost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2592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4800" cy="580926"/>
          </a:xfrm>
        </p:spPr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Kriminalna karijera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908720"/>
            <a:ext cx="7924800" cy="5616624"/>
          </a:xfrm>
        </p:spPr>
        <p:txBody>
          <a:bodyPr/>
          <a:lstStyle/>
          <a:p>
            <a:r>
              <a:rPr lang="hr-HR" sz="2000" dirty="0"/>
              <a:t>= longitudinalni niz uočljivih </a:t>
            </a:r>
            <a:r>
              <a:rPr lang="hr-HR" sz="2000" dirty="0" smtClean="0"/>
              <a:t>kaznenih </a:t>
            </a:r>
            <a:r>
              <a:rPr lang="hr-HR" sz="2000" dirty="0"/>
              <a:t>djela počinjenih od strane neke osobe u nekom razdoblju (</a:t>
            </a:r>
            <a:r>
              <a:rPr lang="hr-HR" sz="2000" dirty="0" err="1"/>
              <a:t>Blumstein</a:t>
            </a:r>
            <a:r>
              <a:rPr lang="hr-HR" sz="2000" dirty="0"/>
              <a:t> i sur., 1986; </a:t>
            </a:r>
            <a:r>
              <a:rPr lang="hr-HR" sz="2000" dirty="0" err="1"/>
              <a:t>Blumstein</a:t>
            </a:r>
            <a:r>
              <a:rPr lang="hr-HR" sz="2000" dirty="0"/>
              <a:t>, Cohen i </a:t>
            </a:r>
            <a:r>
              <a:rPr lang="hr-HR" sz="2000" dirty="0" err="1"/>
              <a:t>Farrington</a:t>
            </a:r>
            <a:r>
              <a:rPr lang="hr-HR" sz="2000" dirty="0"/>
              <a:t>, 1988; </a:t>
            </a:r>
            <a:r>
              <a:rPr lang="hr-HR" sz="2000" dirty="0" err="1"/>
              <a:t>Brame</a:t>
            </a:r>
            <a:r>
              <a:rPr lang="hr-HR" sz="2000" dirty="0"/>
              <a:t>, </a:t>
            </a:r>
            <a:r>
              <a:rPr lang="hr-HR" sz="2000" dirty="0" err="1"/>
              <a:t>Bushway</a:t>
            </a:r>
            <a:r>
              <a:rPr lang="hr-HR" sz="2000" dirty="0"/>
              <a:t> i </a:t>
            </a:r>
            <a:r>
              <a:rPr lang="hr-HR" sz="2000" dirty="0" err="1"/>
              <a:t>Paternoster</a:t>
            </a:r>
            <a:r>
              <a:rPr lang="hr-HR" sz="2000" dirty="0"/>
              <a:t>, 2003; </a:t>
            </a:r>
            <a:r>
              <a:rPr lang="hr-HR" sz="2000" dirty="0" err="1"/>
              <a:t>Brame</a:t>
            </a:r>
            <a:r>
              <a:rPr lang="hr-HR" sz="2000" dirty="0"/>
              <a:t>, </a:t>
            </a:r>
            <a:r>
              <a:rPr lang="hr-HR" sz="2000" dirty="0" err="1"/>
              <a:t>Paternoster</a:t>
            </a:r>
            <a:r>
              <a:rPr lang="hr-HR" sz="2000" dirty="0"/>
              <a:t> i </a:t>
            </a:r>
            <a:r>
              <a:rPr lang="hr-HR" sz="2000" dirty="0" err="1"/>
              <a:t>Bushway</a:t>
            </a:r>
            <a:r>
              <a:rPr lang="hr-HR" sz="2000" dirty="0"/>
              <a:t>, 2004; </a:t>
            </a:r>
            <a:r>
              <a:rPr lang="hr-HR" sz="2000" dirty="0" err="1"/>
              <a:t>Mallillin</a:t>
            </a:r>
            <a:r>
              <a:rPr lang="hr-HR" sz="2000" dirty="0"/>
              <a:t>, 2006; </a:t>
            </a:r>
            <a:r>
              <a:rPr lang="hr-HR" sz="2000" dirty="0" err="1"/>
              <a:t>Piquero</a:t>
            </a:r>
            <a:r>
              <a:rPr lang="hr-HR" sz="2000" dirty="0"/>
              <a:t>, </a:t>
            </a:r>
            <a:r>
              <a:rPr lang="hr-HR" sz="2000" dirty="0" err="1"/>
              <a:t>Farrington</a:t>
            </a:r>
            <a:r>
              <a:rPr lang="hr-HR" sz="2000" dirty="0"/>
              <a:t> i </a:t>
            </a:r>
            <a:r>
              <a:rPr lang="hr-HR" sz="2000" dirty="0" err="1"/>
              <a:t>Blumstein</a:t>
            </a:r>
            <a:r>
              <a:rPr lang="hr-HR" sz="2000" dirty="0"/>
              <a:t>, 2007; </a:t>
            </a:r>
            <a:r>
              <a:rPr lang="hr-HR" sz="2000" dirty="0" err="1"/>
              <a:t>Kazemian</a:t>
            </a:r>
            <a:r>
              <a:rPr lang="hr-HR" sz="2000" dirty="0"/>
              <a:t>, 2007</a:t>
            </a:r>
            <a:r>
              <a:rPr lang="hr-HR" sz="2000" dirty="0" smtClean="0"/>
              <a:t>)</a:t>
            </a:r>
          </a:p>
          <a:p>
            <a:pPr marL="0" indent="0">
              <a:buNone/>
            </a:pPr>
            <a:endParaRPr lang="hr-HR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Dimenzije kriminalne karijere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Participacija </a:t>
            </a:r>
            <a:r>
              <a:rPr lang="hr-H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 činjenju kaznenih djela</a:t>
            </a:r>
            <a:r>
              <a:rPr lang="hr-HR" sz="2800" dirty="0"/>
              <a:t> </a:t>
            </a:r>
            <a:endParaRPr lang="hr-HR" sz="2800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Učestalost </a:t>
            </a:r>
            <a:r>
              <a:rPr lang="hr-H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činjenja kaznenih djela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Težina počinjenih kaznenih djela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Duljina kriminalne karijere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992842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953000" y="2590800"/>
            <a:ext cx="1981200" cy="3200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r-Latn-RS" altLang="sr-Latn-RS" sz="2400" smtClean="0">
              <a:solidFill>
                <a:prstClr val="black"/>
              </a:solidFill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altLang="sr-Latn-RS" smtClean="0">
              <a:solidFill>
                <a:prstClr val="black"/>
              </a:solidFill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altLang="sr-Latn-RS" smtClean="0">
              <a:solidFill>
                <a:prstClr val="black"/>
              </a:solidFill>
            </a:endParaRP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143000" y="762000"/>
            <a:ext cx="0" cy="502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143000" y="5791200"/>
            <a:ext cx="7086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V="1">
            <a:off x="2590800" y="3124200"/>
            <a:ext cx="0" cy="266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2590800" y="312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6400800" y="3124200"/>
            <a:ext cx="0" cy="266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1814513" y="6218238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sr-Latn-RS" sz="2000" smtClean="0">
                <a:solidFill>
                  <a:prstClr val="black"/>
                </a:solidFill>
              </a:rPr>
              <a:t>In</a:t>
            </a:r>
            <a:r>
              <a:rPr lang="hr-HR" altLang="sr-Latn-RS" sz="2000" smtClean="0">
                <a:solidFill>
                  <a:prstClr val="black"/>
                </a:solidFill>
              </a:rPr>
              <a:t>icijacija</a:t>
            </a:r>
            <a:endParaRPr lang="en-US" altLang="sr-Latn-RS" sz="2000" smtClean="0">
              <a:solidFill>
                <a:prstClr val="black"/>
              </a:solidFill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5929313" y="6172200"/>
            <a:ext cx="1684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sr-Latn-RS" sz="2000" smtClean="0">
                <a:solidFill>
                  <a:prstClr val="black"/>
                </a:solidFill>
              </a:rPr>
              <a:t>Ter</a:t>
            </a:r>
            <a:r>
              <a:rPr lang="hr-HR" altLang="sr-Latn-RS" sz="2000" smtClean="0">
                <a:solidFill>
                  <a:prstClr val="black"/>
                </a:solidFill>
              </a:rPr>
              <a:t>minacija</a:t>
            </a:r>
            <a:endParaRPr lang="en-US" altLang="sr-Latn-RS" sz="2000" smtClean="0">
              <a:solidFill>
                <a:prstClr val="black"/>
              </a:solidFill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8215313" y="5548313"/>
            <a:ext cx="83343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altLang="sr-Latn-RS" sz="2400" smtClean="0">
                <a:solidFill>
                  <a:prstClr val="black"/>
                </a:solidFill>
              </a:rPr>
              <a:t>DOB</a:t>
            </a:r>
            <a:endParaRPr lang="en-US" altLang="sr-Latn-RS" sz="2400" smtClean="0">
              <a:solidFill>
                <a:prstClr val="black"/>
              </a:solidFill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366713" y="214313"/>
            <a:ext cx="508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sr-Latn-RS" sz="3600" smtClean="0">
                <a:solidFill>
                  <a:prstClr val="black"/>
                </a:solidFill>
                <a:latin typeface="Symbol" pitchFamily="18" charset="2"/>
              </a:rPr>
              <a:t>l</a:t>
            </a:r>
            <a:r>
              <a:rPr lang="en-US" altLang="sr-Latn-RS" sz="240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1600200" y="533400"/>
            <a:ext cx="73914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altLang="sr-Latn-RS" sz="3200" smtClean="0">
                <a:solidFill>
                  <a:prstClr val="black"/>
                </a:solidFill>
              </a:rPr>
              <a:t>Kriminalna karijera sa S godina zatvora s </a:t>
            </a:r>
            <a:endParaRPr lang="en-US" altLang="sr-Latn-RS" sz="3200" smtClean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altLang="sr-Latn-RS" sz="3200" smtClean="0">
                <a:solidFill>
                  <a:prstClr val="black"/>
                </a:solidFill>
              </a:rPr>
              <a:t>K</a:t>
            </a:r>
            <a:r>
              <a:rPr lang="en-US" altLang="sr-Latn-RS" sz="3200" smtClean="0">
                <a:solidFill>
                  <a:prstClr val="black"/>
                </a:solidFill>
              </a:rPr>
              <a:t>riminaliza</a:t>
            </a:r>
            <a:r>
              <a:rPr lang="hr-HR" altLang="sr-Latn-RS" sz="3200" smtClean="0">
                <a:solidFill>
                  <a:prstClr val="black"/>
                </a:solidFill>
              </a:rPr>
              <a:t>c</a:t>
            </a:r>
            <a:r>
              <a:rPr lang="en-US" altLang="sr-Latn-RS" sz="3200" smtClean="0">
                <a:solidFill>
                  <a:prstClr val="black"/>
                </a:solidFill>
              </a:rPr>
              <a:t>i</a:t>
            </a:r>
            <a:r>
              <a:rPr lang="hr-HR" altLang="sr-Latn-RS" sz="3200" smtClean="0">
                <a:solidFill>
                  <a:prstClr val="black"/>
                </a:solidFill>
              </a:rPr>
              <a:t>j</a:t>
            </a:r>
            <a:r>
              <a:rPr lang="en-US" altLang="sr-Latn-RS" sz="3200" smtClean="0">
                <a:solidFill>
                  <a:prstClr val="black"/>
                </a:solidFill>
              </a:rPr>
              <a:t>o</a:t>
            </a:r>
            <a:r>
              <a:rPr lang="hr-HR" altLang="sr-Latn-RS" sz="3200" smtClean="0">
                <a:solidFill>
                  <a:prstClr val="black"/>
                </a:solidFill>
              </a:rPr>
              <a:t>m</a:t>
            </a:r>
            <a:r>
              <a:rPr lang="en-US" altLang="sr-Latn-RS" sz="3200" smtClean="0">
                <a:solidFill>
                  <a:prstClr val="black"/>
                </a:solidFill>
              </a:rPr>
              <a:t> </a:t>
            </a:r>
            <a:r>
              <a:rPr lang="hr-HR" altLang="sr-Latn-RS" sz="3200" smtClean="0">
                <a:solidFill>
                  <a:prstClr val="black"/>
                </a:solidFill>
              </a:rPr>
              <a:t>i</a:t>
            </a:r>
            <a:r>
              <a:rPr lang="en-US" altLang="sr-Latn-RS" sz="3200" smtClean="0">
                <a:solidFill>
                  <a:prstClr val="black"/>
                </a:solidFill>
              </a:rPr>
              <a:t> Rehabilita</a:t>
            </a:r>
            <a:r>
              <a:rPr lang="hr-HR" altLang="sr-Latn-RS" sz="3200" smtClean="0">
                <a:solidFill>
                  <a:prstClr val="black"/>
                </a:solidFill>
              </a:rPr>
              <a:t>cijom</a:t>
            </a:r>
            <a:endParaRPr lang="en-US" altLang="sr-Latn-RS" sz="3200" smtClean="0">
              <a:solidFill>
                <a:prstClr val="black"/>
              </a:solidFill>
            </a:endParaRPr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990600" y="31242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5029200" y="3124200"/>
            <a:ext cx="0" cy="266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3795713" y="2500313"/>
            <a:ext cx="1268412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</a:t>
            </a:r>
            <a:r>
              <a:rPr lang="hr-HR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godina</a:t>
            </a: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3810000" y="3124200"/>
            <a:ext cx="0" cy="266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3733800" y="3124200"/>
            <a:ext cx="1219200" cy="2667000"/>
          </a:xfrm>
          <a:prstGeom prst="rect">
            <a:avLst/>
          </a:prstGeom>
          <a:solidFill>
            <a:srgbClr val="33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r-Latn-RS" altLang="sr-Latn-RS" sz="2400" smtClean="0">
              <a:solidFill>
                <a:prstClr val="black"/>
              </a:solidFill>
            </a:endParaRP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4953000" y="3124200"/>
            <a:ext cx="1447800" cy="2667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altLang="sr-Latn-RS" smtClean="0">
              <a:solidFill>
                <a:prstClr val="black"/>
              </a:solidFill>
            </a:endParaRPr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381000" y="2895600"/>
            <a:ext cx="457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l</a:t>
            </a:r>
            <a:r>
              <a:rPr lang="en-US" sz="2400" baseline="-250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i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1371600" y="2057400"/>
            <a:ext cx="1003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altLang="sr-Latn-RS" sz="2400" smtClean="0">
                <a:solidFill>
                  <a:srgbClr val="3399FF"/>
                </a:solidFill>
              </a:rPr>
              <a:t>Zatvor</a:t>
            </a:r>
            <a:endParaRPr lang="en-US" altLang="sr-Latn-RS" sz="2400" smtClean="0">
              <a:solidFill>
                <a:srgbClr val="3399FF"/>
              </a:solidFill>
            </a:endParaRPr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3124200" y="2438400"/>
            <a:ext cx="99060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5394325" y="1870075"/>
            <a:ext cx="32924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hr-HR" sz="2400" dirty="0">
                <a:ln>
                  <a:solidFill>
                    <a:srgbClr val="FF0000"/>
                  </a:solidFill>
                </a:ln>
                <a:solidFill>
                  <a:srgbClr val="CC9900"/>
                </a:solidFill>
              </a:rPr>
              <a:t>Kriminalizacija</a:t>
            </a:r>
            <a:endParaRPr lang="en-US" sz="2400" dirty="0">
              <a:ln>
                <a:solidFill>
                  <a:srgbClr val="FF0000"/>
                </a:solidFill>
              </a:ln>
              <a:solidFill>
                <a:srgbClr val="CC9900"/>
              </a:solidFill>
            </a:endParaRPr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 flipH="1">
            <a:off x="6248400" y="2286000"/>
            <a:ext cx="1143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>
            <a:off x="3733800" y="2590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4953000" y="3581400"/>
            <a:ext cx="1066800" cy="2209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>
              <a:solidFill>
                <a:prstClr val="black"/>
              </a:solidFill>
            </a:endParaRPr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7086600" y="3394075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sr-Latn-RS" sz="2400" smtClean="0">
                <a:solidFill>
                  <a:srgbClr val="009900"/>
                </a:solidFill>
              </a:rPr>
              <a:t>Re</a:t>
            </a:r>
            <a:r>
              <a:rPr lang="hr-HR" altLang="sr-Latn-RS" sz="2400" smtClean="0">
                <a:solidFill>
                  <a:srgbClr val="009900"/>
                </a:solidFill>
              </a:rPr>
              <a:t>habilitacija</a:t>
            </a:r>
            <a:endParaRPr lang="en-US" altLang="sr-Latn-RS" sz="2400" smtClean="0">
              <a:solidFill>
                <a:srgbClr val="009900"/>
              </a:solidFill>
            </a:endParaRPr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 flipH="1">
            <a:off x="6172200" y="3810000"/>
            <a:ext cx="14478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438" name="AutoShape 30"/>
          <p:cNvSpPr>
            <a:spLocks noChangeArrowheads="1"/>
          </p:cNvSpPr>
          <p:nvPr/>
        </p:nvSpPr>
        <p:spPr bwMode="auto">
          <a:xfrm>
            <a:off x="2357438" y="5786438"/>
            <a:ext cx="452437" cy="28575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altLang="sr-Latn-RS" smtClean="0">
              <a:solidFill>
                <a:prstClr val="black"/>
              </a:solidFill>
            </a:endParaRPr>
          </a:p>
        </p:txBody>
      </p:sp>
      <p:sp>
        <p:nvSpPr>
          <p:cNvPr id="17439" name="AutoShape 31"/>
          <p:cNvSpPr>
            <a:spLocks noChangeArrowheads="1"/>
          </p:cNvSpPr>
          <p:nvPr/>
        </p:nvSpPr>
        <p:spPr bwMode="auto">
          <a:xfrm>
            <a:off x="6715125" y="5786438"/>
            <a:ext cx="457200" cy="28575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altLang="sr-Latn-R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533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7924800" cy="436910"/>
          </a:xfrm>
        </p:spPr>
        <p:txBody>
          <a:bodyPr/>
          <a:lstStyle/>
          <a:p>
            <a:r>
              <a:rPr lang="hr-HR" dirty="0" smtClean="0"/>
              <a:t>Rizični i zaštitni čimbenici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-26145" y="548680"/>
            <a:ext cx="9170145" cy="2664296"/>
          </a:xfrm>
        </p:spPr>
        <p:txBody>
          <a:bodyPr>
            <a:noAutofit/>
          </a:bodyPr>
          <a:lstStyle/>
          <a:p>
            <a:r>
              <a:rPr lang="hr-HR" sz="2000" dirty="0"/>
              <a:t>rizični i zaštitni čimbenici su aspekti osoba (ili skupina</a:t>
            </a:r>
            <a:r>
              <a:rPr lang="hr-HR" sz="2000" dirty="0" smtClean="0"/>
              <a:t>), </a:t>
            </a:r>
            <a:r>
              <a:rPr lang="hr-HR" sz="2000" dirty="0"/>
              <a:t>okoliša i životnih iskustava koji </a:t>
            </a:r>
            <a:r>
              <a:rPr lang="hr-HR" sz="2000" dirty="0" smtClean="0"/>
              <a:t>povećavaju (</a:t>
            </a:r>
            <a:r>
              <a:rPr lang="hr-HR" sz="2000" dirty="0"/>
              <a:t>čimbenici rizika) ili smanjuju (zaštitni čimbenici) </a:t>
            </a:r>
            <a:r>
              <a:rPr lang="hr-HR" sz="2000" dirty="0" smtClean="0"/>
              <a:t>vjerojatnost kako </a:t>
            </a:r>
            <a:r>
              <a:rPr lang="hr-HR" sz="2000" dirty="0"/>
              <a:t>će ljudi razviti neki problem ili postići željeni </a:t>
            </a:r>
            <a:r>
              <a:rPr lang="hr-HR" sz="2000" dirty="0" smtClean="0"/>
              <a:t>rezultat</a:t>
            </a:r>
          </a:p>
          <a:p>
            <a:r>
              <a:rPr lang="hr-HR" sz="2000" dirty="0" smtClean="0"/>
              <a:t>Koncept se temelji na ideji kako određeni čimbenici (osobni i </a:t>
            </a:r>
            <a:r>
              <a:rPr lang="hr-HR" sz="2000" dirty="0" err="1" smtClean="0"/>
              <a:t>okolinski</a:t>
            </a:r>
            <a:r>
              <a:rPr lang="hr-HR" sz="2000" dirty="0" smtClean="0"/>
              <a:t>) utječu na ishod ponašanja = utjecajem na njih možemo utjecati na ishod ponašanja</a:t>
            </a:r>
          </a:p>
          <a:p>
            <a:r>
              <a:rPr lang="hr-HR" sz="2000" dirty="0" smtClean="0">
                <a:solidFill>
                  <a:srgbClr val="FF0000"/>
                </a:solidFill>
              </a:rPr>
              <a:t>Koncept otpornosti </a:t>
            </a:r>
            <a:r>
              <a:rPr lang="hr-HR" sz="2000" dirty="0" smtClean="0"/>
              <a:t>= osobna ili grupna = sposobnost </a:t>
            </a:r>
            <a:r>
              <a:rPr lang="hr-HR" sz="2000" dirty="0" err="1" smtClean="0"/>
              <a:t>preveniranja</a:t>
            </a:r>
            <a:r>
              <a:rPr lang="hr-HR" sz="2000" dirty="0" smtClean="0"/>
              <a:t>, umanjivanja ili svladavanja poteškoća/problema/štetnih utjecaja unatoč mnogobrojnim rizičnim čimbenicima</a:t>
            </a:r>
            <a:endParaRPr lang="hr-HR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177" y="3284984"/>
            <a:ext cx="4746823" cy="3556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45" y="3284984"/>
            <a:ext cx="4182257" cy="356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349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15287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REAKCIJA DRUŠTVA NA KRIMINALITET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02079"/>
            <a:ext cx="5760640" cy="532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312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hr-HR" sz="3200" dirty="0" smtClean="0">
                <a:solidFill>
                  <a:srgbClr val="FF0000"/>
                </a:solidFill>
              </a:rPr>
              <a:t>PENOLOGIJA</a:t>
            </a:r>
            <a:endParaRPr lang="hr-HR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692696"/>
            <a:ext cx="8784976" cy="6048672"/>
          </a:xfrm>
        </p:spPr>
        <p:txBody>
          <a:bodyPr/>
          <a:lstStyle/>
          <a:p>
            <a:r>
              <a:rPr lang="hr-HR" sz="2200" dirty="0" smtClean="0"/>
              <a:t>Lat., Poena, -</a:t>
            </a:r>
            <a:r>
              <a:rPr lang="hr-HR" sz="2200" dirty="0" err="1" smtClean="0"/>
              <a:t>ae</a:t>
            </a:r>
            <a:r>
              <a:rPr lang="hr-HR" sz="2200" dirty="0" smtClean="0"/>
              <a:t> = kazna i grč., </a:t>
            </a:r>
            <a:r>
              <a:rPr lang="hr-HR" sz="2200" dirty="0" err="1" smtClean="0"/>
              <a:t>logos</a:t>
            </a:r>
            <a:r>
              <a:rPr lang="hr-HR" sz="2200" dirty="0" smtClean="0"/>
              <a:t> = znanost</a:t>
            </a:r>
          </a:p>
          <a:p>
            <a:r>
              <a:rPr lang="hr-HR" sz="2200" dirty="0" smtClean="0"/>
              <a:t>= u najširem smislu znanost koja se bavi mnogim dimenzijama kažnjavanja (Knežević, 2008)</a:t>
            </a:r>
          </a:p>
          <a:p>
            <a:r>
              <a:rPr lang="hr-HR" sz="2200" dirty="0" smtClean="0"/>
              <a:t>Kao posebna znanstvena disciplina pojavljuje se tek krajem 18.st., a ime je dobila u 19.st. = iskustvena i realna znanost koja obuhvaća cjelokupni represivni sustav (</a:t>
            </a:r>
            <a:r>
              <a:rPr lang="hr-HR" sz="2200" dirty="0" err="1" smtClean="0"/>
              <a:t>Samson</a:t>
            </a:r>
            <a:r>
              <a:rPr lang="hr-HR" sz="2200" dirty="0" smtClean="0"/>
              <a:t>, 1996, prema </a:t>
            </a:r>
            <a:r>
              <a:rPr lang="hr-HR" sz="2200" dirty="0" smtClean="0"/>
              <a:t>Knežević</a:t>
            </a:r>
            <a:r>
              <a:rPr lang="hr-HR" sz="2200" dirty="0" smtClean="0"/>
              <a:t>, 2008)</a:t>
            </a:r>
          </a:p>
          <a:p>
            <a:r>
              <a:rPr lang="hr-HR" sz="2200" dirty="0" smtClean="0"/>
              <a:t>Drugi naziv </a:t>
            </a:r>
            <a:r>
              <a:rPr lang="hr-HR" sz="2200" dirty="0" smtClean="0">
                <a:solidFill>
                  <a:srgbClr val="FF0000"/>
                </a:solidFill>
              </a:rPr>
              <a:t>„kriminalna higijena” </a:t>
            </a:r>
            <a:r>
              <a:rPr lang="hr-HR" sz="2200" dirty="0" smtClean="0"/>
              <a:t>= zadatak je „očistiti” društvo od „kriminalnih elemenata” (</a:t>
            </a:r>
            <a:r>
              <a:rPr lang="hr-HR" sz="2200" dirty="0" err="1" smtClean="0"/>
              <a:t>Bloomberg</a:t>
            </a:r>
            <a:r>
              <a:rPr lang="hr-HR" sz="2200" dirty="0" smtClean="0"/>
              <a:t>, 2000)</a:t>
            </a:r>
          </a:p>
          <a:p>
            <a:r>
              <a:rPr lang="hr-HR" sz="2200" dirty="0" smtClean="0"/>
              <a:t>Funkcije penologije</a:t>
            </a:r>
          </a:p>
          <a:p>
            <a:r>
              <a:rPr lang="hr-HR" sz="2200" dirty="0" smtClean="0"/>
              <a:t>1. Upravna – različitost </a:t>
            </a:r>
            <a:r>
              <a:rPr lang="hr-HR" sz="2200" dirty="0" err="1" smtClean="0"/>
              <a:t>penalnih</a:t>
            </a:r>
            <a:r>
              <a:rPr lang="hr-HR" sz="2200" dirty="0" smtClean="0"/>
              <a:t> sustava različitih kazneno pravnih sustava</a:t>
            </a:r>
          </a:p>
          <a:p>
            <a:r>
              <a:rPr lang="hr-HR" sz="2200" dirty="0" smtClean="0"/>
              <a:t>2. Analitička – uvid u sustav izvršenja kaznenih sankcija u nekom kazneno-pravnom sustavu</a:t>
            </a:r>
          </a:p>
          <a:p>
            <a:r>
              <a:rPr lang="hr-HR" sz="2200" dirty="0" smtClean="0"/>
              <a:t>3</a:t>
            </a:r>
            <a:r>
              <a:rPr lang="hr-HR" sz="2200" dirty="0" smtClean="0"/>
              <a:t>. Znanstvena </a:t>
            </a:r>
            <a:endParaRPr lang="hr-HR" sz="2200" dirty="0" smtClean="0"/>
          </a:p>
          <a:p>
            <a:r>
              <a:rPr lang="hr-HR" sz="2200" dirty="0" smtClean="0"/>
              <a:t>4.Akademska – širenje znanja</a:t>
            </a: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25226507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20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dirty="0">
                <a:solidFill>
                  <a:srgbClr val="FF0000"/>
                </a:solidFill>
              </a:rPr>
              <a:t>Razdoblje privatne reakcije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892480" cy="5760640"/>
          </a:xfrm>
        </p:spPr>
        <p:txBody>
          <a:bodyPr/>
          <a:lstStyle/>
          <a:p>
            <a:r>
              <a:rPr lang="hr-HR" sz="2400" dirty="0" smtClean="0"/>
              <a:t>– </a:t>
            </a:r>
            <a:r>
              <a:rPr lang="hr-HR" sz="2400" dirty="0" err="1" smtClean="0"/>
              <a:t>preddržavna</a:t>
            </a:r>
            <a:r>
              <a:rPr lang="hr-HR" sz="2400" dirty="0" smtClean="0"/>
              <a:t> društva; informacije kroz putopise i antropološke studije</a:t>
            </a:r>
          </a:p>
          <a:p>
            <a:r>
              <a:rPr lang="hr-HR" sz="2400" dirty="0" smtClean="0"/>
              <a:t>Karakteristika = strah od natprirodnog, kažnjavanje u svrhu udobrovoljavanja bogova</a:t>
            </a:r>
          </a:p>
          <a:p>
            <a:r>
              <a:rPr lang="hr-HR" sz="2400" dirty="0" smtClean="0">
                <a:solidFill>
                  <a:srgbClr val="FF0000"/>
                </a:solidFill>
              </a:rPr>
              <a:t>Javni ili plemenski zločini </a:t>
            </a:r>
            <a:r>
              <a:rPr lang="hr-HR" sz="2400" dirty="0" smtClean="0"/>
              <a:t>– kršenje tabua i plemenska izdaja = zločin protiv zajednice kao cjeline</a:t>
            </a:r>
          </a:p>
          <a:p>
            <a:r>
              <a:rPr lang="hr-HR" sz="2400" dirty="0" smtClean="0">
                <a:solidFill>
                  <a:srgbClr val="FF0000"/>
                </a:solidFill>
              </a:rPr>
              <a:t>Zločini protiv pojedinaca ili „privatni zločini”</a:t>
            </a:r>
            <a:r>
              <a:rPr lang="hr-HR" sz="2400" dirty="0" smtClean="0"/>
              <a:t> – kažnjavanje pojedinaca, a ne zajednice</a:t>
            </a:r>
          </a:p>
          <a:p>
            <a:r>
              <a:rPr lang="hr-HR" sz="2400" dirty="0" smtClean="0"/>
              <a:t>Kazne = osveta (nesrazmjera i osobna, „</a:t>
            </a:r>
            <a:r>
              <a:rPr lang="hr-HR" sz="2400" dirty="0" err="1" smtClean="0"/>
              <a:t>lex</a:t>
            </a:r>
            <a:r>
              <a:rPr lang="hr-HR" sz="2400" dirty="0" smtClean="0"/>
              <a:t> </a:t>
            </a:r>
            <a:r>
              <a:rPr lang="hr-HR" sz="2400" dirty="0" err="1" smtClean="0"/>
              <a:t>talionis</a:t>
            </a:r>
            <a:r>
              <a:rPr lang="hr-HR" sz="2400" dirty="0" smtClean="0"/>
              <a:t>”) i nagodba (otkupnina, krvarina)</a:t>
            </a:r>
          </a:p>
          <a:p>
            <a:r>
              <a:rPr lang="hr-HR" sz="2400" dirty="0" smtClean="0"/>
              <a:t>Uvođenje sudaca</a:t>
            </a:r>
          </a:p>
          <a:p>
            <a:r>
              <a:rPr lang="hr-HR" sz="2400" dirty="0" smtClean="0"/>
              <a:t>Državna reguliranost kažnjavanja</a:t>
            </a:r>
          </a:p>
          <a:p>
            <a:r>
              <a:rPr lang="hr-HR" sz="2400" dirty="0" smtClean="0"/>
              <a:t>„Božji sud” – dokazi o nečijoj krivnji uz posredništvo Boga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2938473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207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Razdoblje javne reakcije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712968" cy="5832648"/>
          </a:xfrm>
        </p:spPr>
        <p:txBody>
          <a:bodyPr>
            <a:normAutofit/>
          </a:bodyPr>
          <a:lstStyle/>
          <a:p>
            <a:pPr algn="just"/>
            <a:r>
              <a:rPr lang="hr-HR" dirty="0" smtClean="0"/>
              <a:t>Pojavom državne vlasti koja preuzima funkcije održavanja reda, poštivanje utvrđenih pravila, otkrivanje počinitelja te izricanje i izvršavanje kazni</a:t>
            </a:r>
          </a:p>
          <a:p>
            <a:pPr algn="just"/>
            <a:r>
              <a:rPr lang="hr-HR" dirty="0" err="1" smtClean="0">
                <a:solidFill>
                  <a:srgbClr val="FF0000"/>
                </a:solidFill>
              </a:rPr>
              <a:t>Preddržavni</a:t>
            </a:r>
            <a:r>
              <a:rPr lang="hr-HR" dirty="0" smtClean="0">
                <a:solidFill>
                  <a:srgbClr val="FF0000"/>
                </a:solidFill>
              </a:rPr>
              <a:t> period </a:t>
            </a:r>
            <a:r>
              <a:rPr lang="hr-HR" dirty="0" smtClean="0"/>
              <a:t>– ispaštanje i zastrašivanje (</a:t>
            </a:r>
            <a:r>
              <a:rPr lang="hr-HR" dirty="0" err="1" smtClean="0"/>
              <a:t>Hamurabijev</a:t>
            </a:r>
            <a:r>
              <a:rPr lang="hr-HR" dirty="0" smtClean="0"/>
              <a:t> zakonik) većinom </a:t>
            </a:r>
            <a:r>
              <a:rPr lang="hr-HR" dirty="0" err="1" smtClean="0"/>
              <a:t>talionsko</a:t>
            </a:r>
            <a:r>
              <a:rPr lang="hr-HR" dirty="0" smtClean="0"/>
              <a:t> načelo</a:t>
            </a:r>
          </a:p>
          <a:p>
            <a:pPr algn="just"/>
            <a:r>
              <a:rPr lang="hr-HR" dirty="0" smtClean="0"/>
              <a:t>Helenistika = kažnjavanje privatna stvar obitelji i žrtve; Drakonovi zakoni (621 pr. Kr.): </a:t>
            </a:r>
            <a:r>
              <a:rPr lang="hr-HR" dirty="0" err="1" smtClean="0"/>
              <a:t>Solonove</a:t>
            </a:r>
            <a:r>
              <a:rPr lang="hr-HR" dirty="0" smtClean="0"/>
              <a:t> reforme (ukidanje dužničkog ropstva i abolicija smrtne kazne)</a:t>
            </a:r>
          </a:p>
          <a:p>
            <a:pPr algn="just"/>
            <a:r>
              <a:rPr lang="hr-HR" dirty="0" smtClean="0"/>
              <a:t>Stari Rim = Zakonik 12 ploča – </a:t>
            </a:r>
            <a:r>
              <a:rPr lang="hr-HR" dirty="0" err="1" smtClean="0"/>
              <a:t>talionsko</a:t>
            </a:r>
            <a:r>
              <a:rPr lang="hr-HR" dirty="0" smtClean="0"/>
              <a:t> načelo</a:t>
            </a:r>
          </a:p>
          <a:p>
            <a:pPr algn="just"/>
            <a:r>
              <a:rPr lang="hr-HR" dirty="0" smtClean="0"/>
              <a:t>Srednji vijek = Sv. Toma Akvinski, Inkvizicija – smrtna kazna je kazna za najveći broj djela</a:t>
            </a: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73613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24"/>
            <a:ext cx="5580112" cy="3054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990356"/>
              </p:ext>
            </p:extLst>
          </p:nvPr>
        </p:nvGraphicFramePr>
        <p:xfrm>
          <a:off x="1907704" y="3140969"/>
          <a:ext cx="7221819" cy="3696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92614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652934"/>
          </a:xfrm>
          <a:solidFill>
            <a:srgbClr val="92D050"/>
          </a:solidFill>
        </p:spPr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Razdoblje državne reakcije I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340768"/>
            <a:ext cx="7772400" cy="4968552"/>
          </a:xfrm>
        </p:spPr>
        <p:txBody>
          <a:bodyPr/>
          <a:lstStyle/>
          <a:p>
            <a:r>
              <a:rPr lang="hr-HR" dirty="0" smtClean="0"/>
              <a:t>Jednakost, zakonitost i humanizacija - renesansa</a:t>
            </a:r>
          </a:p>
          <a:p>
            <a:r>
              <a:rPr lang="hr-HR" dirty="0" smtClean="0"/>
              <a:t>Zagovaranje ukidanja smrtne kazne i okrutnog tjelesnog kažnjavanja</a:t>
            </a:r>
          </a:p>
          <a:p>
            <a:r>
              <a:rPr lang="hr-HR" dirty="0" smtClean="0"/>
              <a:t>Apsolutna sloboda čovjekove volje, jednaka kaznena odgovornost; apsolutna moralna pravda; kategorički imperativ svaki zločin mora biti kažnjen; princip određenih kazni – klasična škola kriminaliteta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275562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724942"/>
          </a:xfrm>
          <a:solidFill>
            <a:srgbClr val="92D050"/>
          </a:solidFill>
        </p:spPr>
        <p:txBody>
          <a:bodyPr/>
          <a:lstStyle/>
          <a:p>
            <a:r>
              <a:rPr lang="hr-HR" sz="3600" dirty="0" smtClean="0">
                <a:solidFill>
                  <a:srgbClr val="FF0000"/>
                </a:solidFill>
              </a:rPr>
              <a:t>Razdoblje državne reakcije II</a:t>
            </a:r>
            <a:endParaRPr lang="hr-HR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99592" y="1196752"/>
            <a:ext cx="7772400" cy="4572000"/>
          </a:xfrm>
        </p:spPr>
        <p:txBody>
          <a:bodyPr/>
          <a:lstStyle/>
          <a:p>
            <a:r>
              <a:rPr lang="hr-HR" sz="2800" dirty="0"/>
              <a:t>individualizacija i resocijalizacija</a:t>
            </a:r>
          </a:p>
          <a:p>
            <a:r>
              <a:rPr lang="hr-HR" dirty="0" smtClean="0"/>
              <a:t>Fokus je interes počinitelja kaznenog djela – pozitivizam</a:t>
            </a:r>
          </a:p>
          <a:p>
            <a:r>
              <a:rPr lang="hr-HR" dirty="0" smtClean="0"/>
              <a:t>Analiziranje osobnosti počinitelja i njegovih kriminoloških osobina s ciljem individualizacije sankcije (tretmana) = povratak u društvo</a:t>
            </a:r>
          </a:p>
          <a:p>
            <a:r>
              <a:rPr lang="hr-HR" dirty="0" smtClean="0"/>
              <a:t>Preodgoj; Individualizacija cjelokupnog kaznenog postupka; Humanizacija pristupa; Suradnja različitih društvenih čimbenika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714710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724942"/>
          </a:xfrm>
          <a:solidFill>
            <a:srgbClr val="002060"/>
          </a:solidFill>
        </p:spPr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ELEMENTI KAZNE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99592" y="1052736"/>
            <a:ext cx="7772400" cy="3133328"/>
          </a:xfrm>
        </p:spPr>
        <p:txBody>
          <a:bodyPr/>
          <a:lstStyle/>
          <a:p>
            <a:r>
              <a:rPr lang="hr-HR" dirty="0" smtClean="0"/>
              <a:t>OPĆI = mjera kojom se zaštićuju vrijednosti društva; mora biti propisana zakonom; mora biti povezana s počinjenim kaznenim djelom; kaznu može izricati samo sud</a:t>
            </a:r>
          </a:p>
          <a:p>
            <a:r>
              <a:rPr lang="hr-HR" dirty="0" smtClean="0"/>
              <a:t>POSEBNI = osobna; čovječna; mora odgovarati društvenoj opasnosti kaznenog djela; mora biti opoziva; djeljiva – princip individualizacije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307" y="4077072"/>
            <a:ext cx="3539885" cy="2654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35750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hr-HR" dirty="0" smtClean="0">
                <a:solidFill>
                  <a:srgbClr val="FFFF00"/>
                </a:solidFill>
              </a:rPr>
              <a:t>KRIMINALNA POLITIKA</a:t>
            </a:r>
            <a:endParaRPr lang="hr-HR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24" y="1556792"/>
            <a:ext cx="7842221" cy="482453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21560"/>
          </a:xfrm>
        </p:spPr>
        <p:txBody>
          <a:bodyPr/>
          <a:lstStyle/>
          <a:p>
            <a:r>
              <a:rPr lang="hr-HR" dirty="0" smtClean="0"/>
              <a:t>Teoretska i praktična disciplina  koja se bavi sprječavanjem i suzbijanjem kriminaliteta (Singer, 1998:343)</a:t>
            </a:r>
          </a:p>
          <a:p>
            <a:r>
              <a:rPr lang="hr-HR" sz="2400" dirty="0" smtClean="0">
                <a:solidFill>
                  <a:srgbClr val="FF0000"/>
                </a:solidFill>
              </a:rPr>
              <a:t>Oblici</a:t>
            </a:r>
            <a:r>
              <a:rPr lang="hr-HR" sz="2400" dirty="0" smtClean="0"/>
              <a:t> (prema </a:t>
            </a:r>
            <a:r>
              <a:rPr lang="hr-HR" sz="2400" dirty="0" err="1" smtClean="0"/>
              <a:t>Kenežević</a:t>
            </a:r>
            <a:r>
              <a:rPr lang="hr-HR" sz="2400" dirty="0" smtClean="0"/>
              <a:t>, 2008)</a:t>
            </a:r>
          </a:p>
          <a:p>
            <a:r>
              <a:rPr lang="hr-HR" sz="2400" dirty="0" smtClean="0"/>
              <a:t>Osveta ili odmazda</a:t>
            </a:r>
          </a:p>
          <a:p>
            <a:r>
              <a:rPr lang="hr-HR" sz="2400" dirty="0" smtClean="0"/>
              <a:t>Retribucija</a:t>
            </a:r>
          </a:p>
          <a:p>
            <a:r>
              <a:rPr lang="hr-HR" sz="2400" dirty="0" smtClean="0"/>
              <a:t>Onemogućavanje (</a:t>
            </a:r>
            <a:r>
              <a:rPr lang="hr-HR" sz="2400" dirty="0" err="1" smtClean="0"/>
              <a:t>inkapacitacija</a:t>
            </a:r>
            <a:r>
              <a:rPr lang="hr-HR" sz="2400" dirty="0" smtClean="0"/>
              <a:t>)</a:t>
            </a:r>
          </a:p>
          <a:p>
            <a:r>
              <a:rPr lang="hr-HR" sz="2400" dirty="0" smtClean="0"/>
              <a:t>Rehabilitacija (tretman)</a:t>
            </a:r>
          </a:p>
          <a:p>
            <a:r>
              <a:rPr lang="hr-HR" sz="2400" dirty="0" smtClean="0"/>
              <a:t>Zastrašivanje</a:t>
            </a:r>
          </a:p>
          <a:p>
            <a:r>
              <a:rPr lang="hr-HR" sz="2400" dirty="0" smtClean="0"/>
              <a:t>Popravljanje</a:t>
            </a:r>
          </a:p>
          <a:p>
            <a:r>
              <a:rPr lang="hr-HR" sz="2400" dirty="0" smtClean="0"/>
              <a:t>Restoracija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3713626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hr-HR" dirty="0" smtClean="0">
                <a:solidFill>
                  <a:srgbClr val="FFFF00"/>
                </a:solidFill>
              </a:rPr>
              <a:t>OSVETA I RETRIBUCIJA</a:t>
            </a:r>
            <a:endParaRPr lang="hr-HR" dirty="0">
              <a:solidFill>
                <a:srgbClr val="FFFF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79285243"/>
              </p:ext>
            </p:extLst>
          </p:nvPr>
        </p:nvGraphicFramePr>
        <p:xfrm>
          <a:off x="251520" y="1556792"/>
          <a:ext cx="856895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0032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792088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Onemogućavanje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856984" cy="5832648"/>
          </a:xfrm>
        </p:spPr>
        <p:txBody>
          <a:bodyPr>
            <a:normAutofit/>
          </a:bodyPr>
          <a:lstStyle/>
          <a:p>
            <a:r>
              <a:rPr lang="hr-HR" dirty="0" smtClean="0"/>
              <a:t>= postupak kojima se počinitelje kaznenih djela drži izvan „opticaja” kako ne bi bili kažnjavani (</a:t>
            </a:r>
            <a:r>
              <a:rPr lang="hr-HR" dirty="0" err="1" smtClean="0"/>
              <a:t>Cavadino</a:t>
            </a:r>
            <a:r>
              <a:rPr lang="hr-HR" dirty="0" smtClean="0"/>
              <a:t> i </a:t>
            </a:r>
            <a:r>
              <a:rPr lang="hr-HR" dirty="0" err="1" smtClean="0"/>
              <a:t>Dignan</a:t>
            </a:r>
            <a:r>
              <a:rPr lang="hr-HR" dirty="0" smtClean="0"/>
              <a:t>, 1997, prema Knežević, 2008:76)</a:t>
            </a:r>
          </a:p>
          <a:p>
            <a:r>
              <a:rPr lang="hr-HR" dirty="0" smtClean="0"/>
              <a:t>Ustanove gdje ih se čuva = zatvori</a:t>
            </a:r>
          </a:p>
          <a:p>
            <a:r>
              <a:rPr lang="hr-HR" dirty="0" smtClean="0"/>
              <a:t>„Nova penologija” podrazumijeva dva pola „zaštitnog kontinuuma” – kaznionice za najopasnije skupine i najjeftinije alternativne sankcije za skupine najnižeg rizika</a:t>
            </a:r>
          </a:p>
          <a:p>
            <a:r>
              <a:rPr lang="hr-HR" dirty="0" smtClean="0"/>
              <a:t>Kolektiva </a:t>
            </a:r>
            <a:r>
              <a:rPr lang="hr-HR" dirty="0" err="1" smtClean="0"/>
              <a:t>inkapacitacija</a:t>
            </a:r>
            <a:r>
              <a:rPr lang="hr-HR" dirty="0" smtClean="0"/>
              <a:t> = lakša kaznena djela </a:t>
            </a:r>
          </a:p>
          <a:p>
            <a:r>
              <a:rPr lang="hr-HR" dirty="0" smtClean="0"/>
              <a:t>Selektivna </a:t>
            </a:r>
            <a:r>
              <a:rPr lang="hr-HR" dirty="0" err="1" smtClean="0"/>
              <a:t>inkapacitacija</a:t>
            </a:r>
            <a:r>
              <a:rPr lang="hr-HR" dirty="0" smtClean="0"/>
              <a:t> = za posebno opasne (teža kaznena djela, recidivisti)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237439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580926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Rehabilitacija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99592" y="836712"/>
            <a:ext cx="7772400" cy="5904656"/>
          </a:xfrm>
        </p:spPr>
        <p:txBody>
          <a:bodyPr>
            <a:normAutofit fontScale="92500"/>
          </a:bodyPr>
          <a:lstStyle/>
          <a:p>
            <a:r>
              <a:rPr lang="hr-HR" sz="2400" dirty="0" smtClean="0"/>
              <a:t>Konačna svrha kazne</a:t>
            </a:r>
          </a:p>
          <a:p>
            <a:r>
              <a:rPr lang="hr-HR" sz="2400" dirty="0" err="1" smtClean="0">
                <a:solidFill>
                  <a:srgbClr val="FF0000"/>
                </a:solidFill>
              </a:rPr>
              <a:t>Cid</a:t>
            </a:r>
            <a:r>
              <a:rPr lang="hr-HR" sz="2400" dirty="0" smtClean="0">
                <a:solidFill>
                  <a:srgbClr val="FF0000"/>
                </a:solidFill>
              </a:rPr>
              <a:t> (2005): </a:t>
            </a:r>
            <a:r>
              <a:rPr lang="hr-HR" sz="2400" dirty="0" smtClean="0"/>
              <a:t>proces usmjeren na uklanjanje uzroka delinkventnog ponašanja i prevenciju recidivizma s ciljem reintegracije u društvo (još za vrijeme izdržavanja kazne)</a:t>
            </a:r>
          </a:p>
          <a:p>
            <a:r>
              <a:rPr lang="hr-HR" sz="2400" dirty="0" smtClean="0"/>
              <a:t>Utemeljena na karakteristikama osobnosti, obiteljskom nasljeđu, nasljednim osobinama bitnima za čovjekov razvoj, pripadnosti </a:t>
            </a:r>
            <a:r>
              <a:rPr lang="hr-HR" sz="2400" dirty="0" err="1" smtClean="0"/>
              <a:t>socio</a:t>
            </a:r>
            <a:r>
              <a:rPr lang="hr-HR" sz="2400" dirty="0" smtClean="0"/>
              <a:t>-ekonomskoj skupini, obrazovanju, povijesti zapošljavanja, psihološkim osobinama, ranijoj delinkventnoj aktivnosti…</a:t>
            </a:r>
          </a:p>
          <a:p>
            <a:r>
              <a:rPr lang="hr-HR" sz="2400" dirty="0" err="1" smtClean="0">
                <a:solidFill>
                  <a:srgbClr val="FF0000"/>
                </a:solidFill>
              </a:rPr>
              <a:t>Cavadino</a:t>
            </a:r>
            <a:r>
              <a:rPr lang="hr-HR" sz="2400" dirty="0" smtClean="0">
                <a:solidFill>
                  <a:srgbClr val="FF0000"/>
                </a:solidFill>
              </a:rPr>
              <a:t> i </a:t>
            </a:r>
            <a:r>
              <a:rPr lang="hr-HR" sz="2400" dirty="0" err="1" smtClean="0">
                <a:solidFill>
                  <a:srgbClr val="FF0000"/>
                </a:solidFill>
              </a:rPr>
              <a:t>Dignan</a:t>
            </a:r>
            <a:r>
              <a:rPr lang="hr-HR" sz="2400" dirty="0" smtClean="0">
                <a:solidFill>
                  <a:srgbClr val="FF0000"/>
                </a:solidFill>
              </a:rPr>
              <a:t>, 1997 </a:t>
            </a:r>
            <a:r>
              <a:rPr lang="hr-HR" sz="2400" dirty="0" smtClean="0"/>
              <a:t>= idealni zatvorenik = onaj koji je stječući nova iskustva tijekom izdržavanja kazne zatvora u zatvoru u toj mjeri promijenio svoj odnos prema sebi samome i okolini u kojoj živi da mu kazneno djelo postaje moralno neprihvatljiv oblik komunikacije s okolinom.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2333120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936104"/>
          </a:xfrm>
          <a:solidFill>
            <a:srgbClr val="00B0F0"/>
          </a:solidFill>
        </p:spPr>
        <p:txBody>
          <a:bodyPr/>
          <a:lstStyle/>
          <a:p>
            <a:r>
              <a:rPr lang="hr-HR" dirty="0" smtClean="0">
                <a:solidFill>
                  <a:srgbClr val="FFFF00"/>
                </a:solidFill>
              </a:rPr>
              <a:t>Restoracija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196752"/>
            <a:ext cx="8784976" cy="5832648"/>
          </a:xfrm>
        </p:spPr>
        <p:txBody>
          <a:bodyPr>
            <a:normAutofit/>
          </a:bodyPr>
          <a:lstStyle/>
          <a:p>
            <a:r>
              <a:rPr lang="hr-HR" dirty="0" smtClean="0"/>
              <a:t>Kriminalni čin usmjeren prije svega na pojedinca ili neku društvenu zajednicu, a ne državu</a:t>
            </a:r>
          </a:p>
          <a:p>
            <a:r>
              <a:rPr lang="hr-HR" dirty="0" smtClean="0"/>
              <a:t>usredotočuje </a:t>
            </a:r>
            <a:r>
              <a:rPr lang="hr-HR" dirty="0"/>
              <a:t>se na potrebe </a:t>
            </a:r>
            <a:r>
              <a:rPr lang="hr-HR" dirty="0" smtClean="0"/>
              <a:t>žrtava (viktimologija) </a:t>
            </a:r>
            <a:r>
              <a:rPr lang="hr-HR" dirty="0"/>
              <a:t>i počinitelja, kao i zajednice, umjesto zadovoljavanja apstraktnih pravnih načela ili kažnjavanja </a:t>
            </a:r>
            <a:r>
              <a:rPr lang="hr-HR" dirty="0" smtClean="0"/>
              <a:t>počinitelja</a:t>
            </a:r>
          </a:p>
          <a:p>
            <a:r>
              <a:rPr lang="hr-HR" dirty="0"/>
              <a:t>Žrtve preuzimaju aktivnu ulogu u procesu, dok se počinitelji potiču da preuzmu odgovornost za svoje </a:t>
            </a:r>
            <a:r>
              <a:rPr lang="hr-HR" dirty="0" smtClean="0"/>
              <a:t>postupke</a:t>
            </a:r>
          </a:p>
          <a:p>
            <a:r>
              <a:rPr lang="hr-HR" dirty="0" smtClean="0"/>
              <a:t>Usmjerena je na popravljanje štete nanesene kaznenim djelom; dijalog i pregovaranje između uključenih strana; uključivanje pojedinaca i organizacija iz lokalne zajednice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339608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hr-HR" dirty="0" smtClean="0">
                <a:solidFill>
                  <a:srgbClr val="FFFF00"/>
                </a:solidFill>
              </a:rPr>
              <a:t>ALTERNATIVNE SANKCIJE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Kritički osvrt na izvršavanje kazne zatvora u institucionalnim uvjetima – nedjelotvornost u pogledu ciljeva i ekonomske „neisplativosti”; prenapučenost zatvorskog sustava</a:t>
            </a:r>
          </a:p>
          <a:p>
            <a:r>
              <a:rPr lang="hr-HR" dirty="0" err="1" smtClean="0"/>
              <a:t>Tot</a:t>
            </a:r>
            <a:r>
              <a:rPr lang="hr-HR" dirty="0" smtClean="0"/>
              <a:t> (:25) = sankcije kojima </a:t>
            </a:r>
            <a:r>
              <a:rPr lang="hr-HR" dirty="0"/>
              <a:t>se izbjegava zatvaranje, a djelotvorno kažnjavaju počinitelji </a:t>
            </a:r>
            <a:r>
              <a:rPr lang="hr-HR" dirty="0" smtClean="0"/>
              <a:t>kaznenih djela</a:t>
            </a:r>
            <a:r>
              <a:rPr lang="hr-HR" dirty="0"/>
              <a:t>, dok se postižu ciljevi zastrašivanja, </a:t>
            </a:r>
            <a:r>
              <a:rPr lang="hr-HR" dirty="0" smtClean="0"/>
              <a:t>rehabilitacije, </a:t>
            </a:r>
            <a:r>
              <a:rPr lang="hr-HR" dirty="0" err="1" smtClean="0"/>
              <a:t>retribucije</a:t>
            </a:r>
            <a:r>
              <a:rPr lang="hr-HR" dirty="0" smtClean="0"/>
              <a:t> </a:t>
            </a:r>
            <a:r>
              <a:rPr lang="hr-HR" dirty="0"/>
              <a:t>i </a:t>
            </a:r>
            <a:r>
              <a:rPr lang="hr-HR" dirty="0" smtClean="0"/>
              <a:t>pravde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643982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652934"/>
          </a:xfrm>
          <a:solidFill>
            <a:srgbClr val="00B050"/>
          </a:solidFill>
        </p:spPr>
        <p:txBody>
          <a:bodyPr/>
          <a:lstStyle/>
          <a:p>
            <a:r>
              <a:rPr lang="hr-HR" dirty="0" smtClean="0">
                <a:solidFill>
                  <a:srgbClr val="FFFF00"/>
                </a:solidFill>
              </a:rPr>
              <a:t>Šeparović (2003, prema </a:t>
            </a:r>
            <a:r>
              <a:rPr lang="hr-HR" dirty="0" err="1" smtClean="0">
                <a:solidFill>
                  <a:srgbClr val="FFFF00"/>
                </a:solidFill>
              </a:rPr>
              <a:t>Tot</a:t>
            </a:r>
            <a:r>
              <a:rPr lang="hr-HR" dirty="0" smtClean="0">
                <a:solidFill>
                  <a:srgbClr val="FFFF00"/>
                </a:solidFill>
              </a:rPr>
              <a:t>, :25)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233" y="1385392"/>
            <a:ext cx="8892480" cy="5472608"/>
          </a:xfrm>
        </p:spPr>
        <p:txBody>
          <a:bodyPr>
            <a:normAutofit/>
          </a:bodyPr>
          <a:lstStyle/>
          <a:p>
            <a:pPr algn="just"/>
            <a:r>
              <a:rPr lang="hr-HR" sz="2800" dirty="0" smtClean="0"/>
              <a:t>1. mjere </a:t>
            </a:r>
            <a:r>
              <a:rPr lang="hr-HR" sz="2800" dirty="0"/>
              <a:t>koje se tiču izvršenja zatvorskih kazni (</a:t>
            </a:r>
            <a:r>
              <a:rPr lang="hr-HR" sz="2800" dirty="0" err="1"/>
              <a:t>polusloboda</a:t>
            </a:r>
            <a:r>
              <a:rPr lang="hr-HR" sz="2800" dirty="0"/>
              <a:t>, otpuštanje na </a:t>
            </a:r>
            <a:r>
              <a:rPr lang="hr-HR" sz="2800" dirty="0" smtClean="0"/>
              <a:t>posao</a:t>
            </a:r>
            <a:r>
              <a:rPr lang="hr-HR" sz="2800" dirty="0"/>
              <a:t>, zadržavanje za vrijeme vikenda, kućni zatvor, izdržavanje kazne u </a:t>
            </a:r>
            <a:r>
              <a:rPr lang="hr-HR" sz="2800" dirty="0" smtClean="0"/>
              <a:t>nekoj vanjskoj </a:t>
            </a:r>
            <a:r>
              <a:rPr lang="hr-HR" sz="2800" dirty="0"/>
              <a:t>instituciji)</a:t>
            </a:r>
          </a:p>
          <a:p>
            <a:pPr algn="just"/>
            <a:r>
              <a:rPr lang="hr-HR" sz="2800" dirty="0"/>
              <a:t>2. </a:t>
            </a:r>
            <a:r>
              <a:rPr lang="hr-HR" sz="2800" dirty="0" err="1"/>
              <a:t>nezatvorske</a:t>
            </a:r>
            <a:r>
              <a:rPr lang="hr-HR" sz="2800" dirty="0"/>
              <a:t> kazne/sankcije (novčana kazna; sankcije kojom se ograničavaju </a:t>
            </a:r>
            <a:r>
              <a:rPr lang="hr-HR" sz="2800" dirty="0" smtClean="0"/>
              <a:t>ili oduzimaju </a:t>
            </a:r>
            <a:r>
              <a:rPr lang="hr-HR" sz="2800" dirty="0"/>
              <a:t>neka prava: zabrana upravljanja vozilom, sloboda pod </a:t>
            </a:r>
            <a:r>
              <a:rPr lang="hr-HR" sz="2800" dirty="0" smtClean="0"/>
              <a:t>nadzorom, mjere </a:t>
            </a:r>
            <a:r>
              <a:rPr lang="hr-HR" sz="2800" dirty="0" err="1"/>
              <a:t>prokušavanja</a:t>
            </a:r>
            <a:r>
              <a:rPr lang="hr-HR" sz="2800" dirty="0"/>
              <a:t> – </a:t>
            </a:r>
            <a:r>
              <a:rPr lang="hr-HR" sz="2800" dirty="0" err="1"/>
              <a:t>probacija</a:t>
            </a:r>
            <a:r>
              <a:rPr lang="hr-HR" sz="2800" dirty="0"/>
              <a:t> ili zaštitni nadzor, mjere društveno </a:t>
            </a:r>
            <a:r>
              <a:rPr lang="hr-HR" sz="2800" dirty="0" smtClean="0"/>
              <a:t>korisnog rada </a:t>
            </a:r>
            <a:r>
              <a:rPr lang="hr-HR" sz="2800" dirty="0"/>
              <a:t>– </a:t>
            </a:r>
            <a:r>
              <a:rPr lang="hr-HR" sz="2800" i="1" dirty="0" err="1"/>
              <a:t>community</a:t>
            </a:r>
            <a:r>
              <a:rPr lang="hr-HR" sz="2800" i="1" dirty="0"/>
              <a:t> </a:t>
            </a:r>
            <a:r>
              <a:rPr lang="hr-HR" sz="2800" i="1" dirty="0" err="1"/>
              <a:t>service</a:t>
            </a:r>
            <a:r>
              <a:rPr lang="hr-HR" sz="2800" dirty="0"/>
              <a:t>; restitucija)</a:t>
            </a:r>
          </a:p>
          <a:p>
            <a:pPr algn="just"/>
            <a:r>
              <a:rPr lang="vi-VN" sz="2800" dirty="0"/>
              <a:t>3. mjere kojima se izbjegava izricanje kazne (oslobađanje od kazne i </a:t>
            </a:r>
            <a:r>
              <a:rPr lang="vi-VN" sz="2800" dirty="0" smtClean="0"/>
              <a:t>odgađanje</a:t>
            </a:r>
            <a:r>
              <a:rPr lang="hr-HR" sz="2800" dirty="0" smtClean="0"/>
              <a:t> izvršenja </a:t>
            </a:r>
            <a:r>
              <a:rPr lang="hr-HR" sz="2800" dirty="0"/>
              <a:t>kazne).</a:t>
            </a:r>
          </a:p>
        </p:txBody>
      </p:sp>
    </p:spTree>
    <p:extLst>
      <p:ext uri="{BB962C8B-B14F-4D97-AF65-F5344CB8AC3E}">
        <p14:creationId xmlns:p14="http://schemas.microsoft.com/office/powerpoint/2010/main" val="2762589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0277"/>
            <a:ext cx="7924800" cy="1143000"/>
          </a:xfrm>
        </p:spPr>
        <p:txBody>
          <a:bodyPr/>
          <a:lstStyle/>
          <a:p>
            <a:pPr algn="ctr"/>
            <a:r>
              <a:rPr lang="hr-HR" dirty="0" smtClean="0"/>
              <a:t>Uzroci kriminaliteta – srednji vijek</a:t>
            </a:r>
            <a:br>
              <a:rPr lang="hr-HR" dirty="0" smtClean="0"/>
            </a:br>
            <a:r>
              <a:rPr lang="hr-HR" dirty="0" smtClean="0"/>
              <a:t>(Sv. Toma </a:t>
            </a:r>
            <a:r>
              <a:rPr lang="hr-HR" dirty="0" smtClean="0"/>
              <a:t> Akvinski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11560" y="1124744"/>
            <a:ext cx="7924800" cy="5544616"/>
          </a:xfrm>
        </p:spPr>
        <p:txBody>
          <a:bodyPr>
            <a:noAutofit/>
          </a:bodyPr>
          <a:lstStyle/>
          <a:p>
            <a:r>
              <a:rPr lang="hr-HR" sz="2400" dirty="0" smtClean="0"/>
              <a:t>Spiritualistički pristup</a:t>
            </a:r>
          </a:p>
          <a:p>
            <a:r>
              <a:rPr lang="hr-HR" sz="2400" dirty="0" smtClean="0"/>
              <a:t>Sv. Toma Akvinski </a:t>
            </a:r>
            <a:r>
              <a:rPr lang="hr-HR" sz="2400" dirty="0"/>
              <a:t>= Bogom dani "prirodni zakon</a:t>
            </a:r>
            <a:r>
              <a:rPr lang="hr-HR" sz="2400" dirty="0" smtClean="0"/>
              <a:t>" </a:t>
            </a:r>
            <a:r>
              <a:rPr lang="hr-HR" sz="2400" dirty="0"/>
              <a:t>koji je temeljen na prirodnoj sklonosti ljudi da čine dobro. </a:t>
            </a:r>
          </a:p>
          <a:p>
            <a:r>
              <a:rPr lang="hr-HR" sz="2400" dirty="0" smtClean="0"/>
              <a:t>„Prirodni zakon” reflektiran je u kaznenom zakonu stoga ljudi koji čine kaznena djela krše kazneni, tj., „prirodni zakon”</a:t>
            </a:r>
          </a:p>
          <a:p>
            <a:r>
              <a:rPr lang="hr-HR" sz="2400" dirty="0" smtClean="0"/>
              <a:t>Zločin je identificiran s „grijehom” – država ima moralno pravo kazniti počinitelje jer država djeluje „u ime Boga”; zločinac je „vrag”</a:t>
            </a:r>
          </a:p>
          <a:p>
            <a:r>
              <a:rPr lang="hr-HR" sz="2400" dirty="0" err="1" smtClean="0"/>
              <a:t>Thomas</a:t>
            </a:r>
            <a:r>
              <a:rPr lang="hr-HR" sz="2400" dirty="0"/>
              <a:t> Hobbes (1558-1678) = ljudi prirodno slijede svoje vlastite samo-interese, bez brige o tome hoće li oni povrijediti bilo koga </a:t>
            </a:r>
            <a:r>
              <a:rPr lang="hr-HR" sz="2400" dirty="0" smtClean="0"/>
              <a:t>drugoga (osnova „socijalnog ugovora”)</a:t>
            </a:r>
          </a:p>
          <a:p>
            <a:pPr algn="ctr"/>
            <a:r>
              <a:rPr lang="hr-HR" sz="2400" dirty="0"/>
              <a:t> </a:t>
            </a:r>
            <a:r>
              <a:rPr lang="hr-HR" sz="2400" b="1" dirty="0" smtClean="0">
                <a:solidFill>
                  <a:srgbClr val="FF0000"/>
                </a:solidFill>
              </a:rPr>
              <a:t>= uvođenje racionalne osnove za činjenje kaznenih djela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6401960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Platon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Svrha kazne nije negirati zločin - što je jednom učinjeno ne može se </a:t>
            </a:r>
            <a:r>
              <a:rPr lang="hr-HR" dirty="0" smtClean="0"/>
              <a:t>poništiti- nego dovesti </a:t>
            </a:r>
            <a:r>
              <a:rPr lang="hr-HR" dirty="0"/>
              <a:t>kriminalca i sve one koji su svjedočili njegovoj kazni </a:t>
            </a:r>
            <a:r>
              <a:rPr lang="hr-HR" dirty="0" smtClean="0"/>
              <a:t>da se u odreknu od činjenja takvih djela </a:t>
            </a:r>
            <a:r>
              <a:rPr lang="hr-HR" dirty="0"/>
              <a:t>ili </a:t>
            </a:r>
            <a:r>
              <a:rPr lang="hr-HR" dirty="0" smtClean="0"/>
              <a:t>se barem djelomično oporave od tog </a:t>
            </a:r>
            <a:r>
              <a:rPr lang="hr-HR" dirty="0"/>
              <a:t>užasnog </a:t>
            </a:r>
            <a:r>
              <a:rPr lang="hr-HR" dirty="0" smtClean="0"/>
              <a:t>stanja</a:t>
            </a:r>
          </a:p>
          <a:p>
            <a:r>
              <a:rPr lang="hr-HR" dirty="0"/>
              <a:t>Kazna je poduzeta radi počinitelja, kao dio lijeka za nepravdu </a:t>
            </a:r>
            <a:r>
              <a:rPr lang="hr-HR" dirty="0" smtClean="0"/>
              <a:t>koju je „bolest” nanijela duši (psihe)</a:t>
            </a:r>
          </a:p>
          <a:p>
            <a:endParaRPr lang="hr-HR" dirty="0" smtClean="0"/>
          </a:p>
          <a:p>
            <a:pPr algn="ctr"/>
            <a:r>
              <a:rPr lang="hr-HR" sz="2400" dirty="0" smtClean="0"/>
              <a:t>Budući </a:t>
            </a:r>
            <a:r>
              <a:rPr lang="hr-HR" sz="2400" dirty="0"/>
              <a:t>da kriminalitet šteti počinitelju čak i više nego žrtvi, a budući da </a:t>
            </a:r>
            <a:r>
              <a:rPr lang="hr-HR" sz="2400" dirty="0" smtClean="0"/>
              <a:t>osoba </a:t>
            </a:r>
            <a:r>
              <a:rPr lang="hr-HR" sz="2400" dirty="0"/>
              <a:t>nikada ne bi svjesno povrijedila sebe, zločini se ne mogu strogo shvatiti kao dobrovoljni</a:t>
            </a:r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4607750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72200"/>
            <a:ext cx="6687381" cy="301757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4800" cy="508918"/>
          </a:xfrm>
        </p:spPr>
        <p:txBody>
          <a:bodyPr/>
          <a:lstStyle/>
          <a:p>
            <a:pPr algn="ctr"/>
            <a:r>
              <a:rPr lang="hr-HR" dirty="0" smtClean="0"/>
              <a:t>HVALA NA PAŽNJI</a:t>
            </a:r>
            <a:endParaRPr lang="hr-HR" dirty="0"/>
          </a:p>
        </p:txBody>
      </p:sp>
      <p:sp>
        <p:nvSpPr>
          <p:cNvPr id="2" name="TekstniOkvir 1"/>
          <p:cNvSpPr txBox="1"/>
          <p:nvPr/>
        </p:nvSpPr>
        <p:spPr>
          <a:xfrm>
            <a:off x="3707904" y="4725144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i="1" dirty="0" err="1" smtClean="0"/>
              <a:t>The</a:t>
            </a:r>
            <a:r>
              <a:rPr lang="hr-HR" sz="3600" i="1" dirty="0" smtClean="0"/>
              <a:t> </a:t>
            </a:r>
            <a:r>
              <a:rPr lang="hr-HR" sz="3600" i="1" dirty="0" err="1" smtClean="0"/>
              <a:t>man</a:t>
            </a:r>
            <a:r>
              <a:rPr lang="hr-HR" sz="3600" i="1" dirty="0" smtClean="0"/>
              <a:t> </a:t>
            </a:r>
            <a:r>
              <a:rPr lang="hr-HR" sz="3600" i="1" dirty="0" err="1" smtClean="0"/>
              <a:t>who</a:t>
            </a:r>
            <a:r>
              <a:rPr lang="hr-HR" sz="3600" i="1" dirty="0" smtClean="0"/>
              <a:t> </a:t>
            </a:r>
            <a:r>
              <a:rPr lang="hr-HR" sz="3600" i="1" dirty="0" err="1" smtClean="0"/>
              <a:t>punishest</a:t>
            </a:r>
            <a:r>
              <a:rPr lang="hr-HR" sz="3600" i="1" dirty="0" smtClean="0"/>
              <a:t> </a:t>
            </a:r>
            <a:r>
              <a:rPr lang="hr-HR" sz="3600" i="1" dirty="0" err="1" smtClean="0"/>
              <a:t>rightly</a:t>
            </a:r>
            <a:r>
              <a:rPr lang="hr-HR" sz="3600" i="1" dirty="0" smtClean="0"/>
              <a:t>, </a:t>
            </a:r>
            <a:r>
              <a:rPr lang="hr-HR" sz="3600" i="1" dirty="0" err="1" smtClean="0"/>
              <a:t>punishes</a:t>
            </a:r>
            <a:r>
              <a:rPr lang="hr-HR" sz="3600" i="1" dirty="0" smtClean="0"/>
              <a:t> </a:t>
            </a:r>
            <a:r>
              <a:rPr lang="hr-HR" sz="3600" i="1" dirty="0" err="1" smtClean="0"/>
              <a:t>justly</a:t>
            </a:r>
            <a:r>
              <a:rPr lang="hr-HR" sz="3600" dirty="0" smtClean="0"/>
              <a:t> - Plato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4221157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4800" cy="508918"/>
          </a:xfrm>
        </p:spPr>
        <p:txBody>
          <a:bodyPr/>
          <a:lstStyle/>
          <a:p>
            <a:r>
              <a:rPr lang="hr-HR" dirty="0" smtClean="0"/>
              <a:t>Frenološka objašnjenja kriminaliteta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552" y="612074"/>
            <a:ext cx="7924800" cy="3392990"/>
          </a:xfrm>
        </p:spPr>
        <p:txBody>
          <a:bodyPr>
            <a:normAutofit/>
          </a:bodyPr>
          <a:lstStyle/>
          <a:p>
            <a:r>
              <a:rPr lang="hr-HR" sz="2000" dirty="0" err="1"/>
              <a:t>Franz</a:t>
            </a:r>
            <a:r>
              <a:rPr lang="hr-HR" sz="2000" dirty="0"/>
              <a:t> </a:t>
            </a:r>
            <a:r>
              <a:rPr lang="hr-HR" sz="2000" dirty="0" err="1"/>
              <a:t>Gall</a:t>
            </a:r>
            <a:r>
              <a:rPr lang="hr-HR" sz="2000" dirty="0"/>
              <a:t> (1758-1828</a:t>
            </a:r>
            <a:r>
              <a:rPr lang="hr-HR" sz="2000" dirty="0" smtClean="0"/>
              <a:t>) i </a:t>
            </a:r>
            <a:r>
              <a:rPr lang="hr-HR" sz="2000" dirty="0">
                <a:latin typeface="MeridienLTStd-Roman"/>
              </a:rPr>
              <a:t>J. K. </a:t>
            </a:r>
            <a:r>
              <a:rPr lang="hr-HR" sz="2000" dirty="0" err="1" smtClean="0">
                <a:latin typeface="MeridienLTStd-Roman"/>
              </a:rPr>
              <a:t>Lavater</a:t>
            </a:r>
            <a:r>
              <a:rPr lang="hr-HR" sz="2000" dirty="0" smtClean="0">
                <a:latin typeface="MeridienLTStd-Roman"/>
              </a:rPr>
              <a:t> (1741–1801</a:t>
            </a:r>
            <a:r>
              <a:rPr lang="hr-HR" sz="2000" dirty="0">
                <a:latin typeface="MeridienLTStd-Roman"/>
              </a:rPr>
              <a:t>)</a:t>
            </a:r>
            <a:endParaRPr lang="hr-HR" sz="2000" dirty="0" smtClean="0"/>
          </a:p>
          <a:p>
            <a:pPr algn="just"/>
            <a:r>
              <a:rPr lang="hr-HR" sz="2000" dirty="0"/>
              <a:t>Frenologija = je </a:t>
            </a:r>
            <a:r>
              <a:rPr lang="hr-HR" sz="2000" dirty="0" err="1"/>
              <a:t>pseudoznanost</a:t>
            </a:r>
            <a:r>
              <a:rPr lang="hr-HR" sz="2000" dirty="0"/>
              <a:t> prvenstveno usmjerena na mjerenja ljudske </a:t>
            </a:r>
            <a:r>
              <a:rPr lang="hr-HR" sz="2000" dirty="0" smtClean="0"/>
              <a:t>lubanje </a:t>
            </a:r>
            <a:r>
              <a:rPr lang="hr-HR" sz="2000" dirty="0"/>
              <a:t>temeljena na konceptu kako je mozak organ </a:t>
            </a:r>
            <a:r>
              <a:rPr lang="hr-HR" sz="2000" dirty="0" smtClean="0"/>
              <a:t>uma </a:t>
            </a:r>
            <a:r>
              <a:rPr lang="hr-HR" sz="2000" dirty="0" smtClean="0"/>
              <a:t>gdje </a:t>
            </a:r>
            <a:r>
              <a:rPr lang="hr-HR" sz="2000" dirty="0"/>
              <a:t>su </a:t>
            </a:r>
            <a:r>
              <a:rPr lang="hr-HR" sz="2000" dirty="0" smtClean="0"/>
              <a:t>u određenim područjima </a:t>
            </a:r>
            <a:r>
              <a:rPr lang="hr-HR" sz="2000" dirty="0"/>
              <a:t>mozga </a:t>
            </a:r>
            <a:r>
              <a:rPr lang="hr-HR" sz="2000" dirty="0" smtClean="0"/>
              <a:t>lokalizirane </a:t>
            </a:r>
            <a:r>
              <a:rPr lang="hr-HR" sz="2000" dirty="0"/>
              <a:t>određene </a:t>
            </a:r>
            <a:r>
              <a:rPr lang="hr-HR" sz="2000" dirty="0" smtClean="0"/>
              <a:t>funkcije, tj., područja (27-38) koja su proporcionalna </a:t>
            </a:r>
            <a:r>
              <a:rPr lang="hr-HR" sz="2000" dirty="0"/>
              <a:t>sklonostima neke </a:t>
            </a:r>
            <a:r>
              <a:rPr lang="hr-HR" sz="2000" dirty="0" smtClean="0"/>
              <a:t>osobe</a:t>
            </a:r>
          </a:p>
          <a:p>
            <a:pPr algn="just"/>
            <a:r>
              <a:rPr lang="hr-HR" sz="2000" dirty="0" smtClean="0"/>
              <a:t>Veće područje = veća upotreba = veći utjecaj na karakter</a:t>
            </a:r>
          </a:p>
          <a:p>
            <a:pPr algn="just"/>
            <a:r>
              <a:rPr lang="hr-HR" sz="2000" dirty="0" smtClean="0"/>
              <a:t>Metoda – mjerenje lubanje prstima, metrom ili </a:t>
            </a:r>
            <a:r>
              <a:rPr lang="hr-HR" sz="2000" dirty="0" err="1"/>
              <a:t>k</a:t>
            </a:r>
            <a:r>
              <a:rPr lang="hr-HR" sz="2000" dirty="0" err="1" smtClean="0"/>
              <a:t>raniometrom</a:t>
            </a:r>
            <a:r>
              <a:rPr lang="hr-HR" sz="2000" dirty="0" smtClean="0"/>
              <a:t> </a:t>
            </a:r>
          </a:p>
          <a:p>
            <a:pPr algn="just"/>
            <a:r>
              <a:rPr lang="hr-HR" sz="2000" dirty="0" smtClean="0"/>
              <a:t>Rezultat = topografska slika „karaktera” neke osobe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744375"/>
            <a:ext cx="3312368" cy="31136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784995"/>
            <a:ext cx="2839533" cy="307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72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44624"/>
            <a:ext cx="7924800" cy="594320"/>
          </a:xfrm>
        </p:spPr>
        <p:txBody>
          <a:bodyPr/>
          <a:lstStyle/>
          <a:p>
            <a:r>
              <a:rPr lang="hr-HR" dirty="0" smtClean="0"/>
              <a:t>Frenološki nalaz i mišljenje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92696"/>
            <a:ext cx="5184576" cy="5911210"/>
          </a:xfrm>
        </p:spPr>
      </p:pic>
    </p:spTree>
    <p:extLst>
      <p:ext uri="{BB962C8B-B14F-4D97-AF65-F5344CB8AC3E}">
        <p14:creationId xmlns:p14="http://schemas.microsoft.com/office/powerpoint/2010/main" val="2731791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4800" cy="1143000"/>
          </a:xfrm>
        </p:spPr>
        <p:txBody>
          <a:bodyPr/>
          <a:lstStyle/>
          <a:p>
            <a:r>
              <a:rPr lang="hr-HR" sz="2800" dirty="0" smtClean="0"/>
              <a:t>Klasična kriminologija (Klasična škola kriminaliteta)</a:t>
            </a:r>
            <a:endParaRPr lang="hr-H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474" y="3645024"/>
            <a:ext cx="2894262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1154426"/>
            <a:ext cx="7924800" cy="5442926"/>
          </a:xfrm>
        </p:spPr>
        <p:txBody>
          <a:bodyPr>
            <a:noAutofit/>
          </a:bodyPr>
          <a:lstStyle/>
          <a:p>
            <a:r>
              <a:rPr lang="hr-HR" sz="1800" dirty="0" smtClean="0"/>
              <a:t>Cesare </a:t>
            </a:r>
            <a:r>
              <a:rPr lang="hr-HR" sz="1800" dirty="0" err="1" smtClean="0"/>
              <a:t>Beccaria</a:t>
            </a:r>
            <a:r>
              <a:rPr lang="hr-HR" sz="1800" dirty="0" smtClean="0"/>
              <a:t> (1738-1794)</a:t>
            </a:r>
          </a:p>
          <a:p>
            <a:r>
              <a:rPr lang="hr-HR" sz="1800" dirty="0" smtClean="0"/>
              <a:t>Odgovor na spiritualistički (deterministički) koncept zločina</a:t>
            </a:r>
          </a:p>
          <a:p>
            <a:r>
              <a:rPr lang="hr-HR" sz="1800" dirty="0" smtClean="0"/>
              <a:t>Uvodi se PRINCIP SLOBODNE VOLJE na temelju principa „socijalnog ugovora”</a:t>
            </a:r>
          </a:p>
          <a:p>
            <a:r>
              <a:rPr lang="hr-HR" sz="1800" dirty="0" smtClean="0"/>
              <a:t>Ljudsko ponašanje rezultat „dobrih pogodbi” = osobe racionalno procjenjuju relativnu bol i užitak djela i  posljedica tih djela</a:t>
            </a:r>
          </a:p>
          <a:p>
            <a:r>
              <a:rPr lang="hr-HR" sz="1800" dirty="0" smtClean="0"/>
              <a:t>Glavni </a:t>
            </a:r>
            <a:r>
              <a:rPr lang="hr-HR" sz="1800" dirty="0"/>
              <a:t>instrument kontrole ljudskog ponašanja jest strah, pogotovo strah od boli.</a:t>
            </a:r>
            <a:endParaRPr lang="hr-HR" sz="1800" dirty="0" smtClean="0"/>
          </a:p>
          <a:p>
            <a:r>
              <a:rPr lang="hr-HR" sz="1800" dirty="0"/>
              <a:t>Zločin je </a:t>
            </a:r>
            <a:r>
              <a:rPr lang="hr-HR" sz="1800" dirty="0" smtClean="0"/>
              <a:t>atraktivan kada </a:t>
            </a:r>
            <a:r>
              <a:rPr lang="hr-HR" sz="1800" dirty="0"/>
              <a:t>obećava </a:t>
            </a:r>
            <a:r>
              <a:rPr lang="hr-HR" sz="1800" dirty="0" smtClean="0"/>
              <a:t>veliku korist za malo truda</a:t>
            </a:r>
          </a:p>
          <a:p>
            <a:r>
              <a:rPr lang="hr-HR" sz="1800" dirty="0"/>
              <a:t>Zločin može biti kontroliran strahom od </a:t>
            </a:r>
            <a:r>
              <a:rPr lang="hr-HR" sz="1800" dirty="0" smtClean="0"/>
              <a:t>kazne</a:t>
            </a:r>
          </a:p>
          <a:p>
            <a:r>
              <a:rPr lang="hr-HR" sz="1800" dirty="0"/>
              <a:t>Kazna koja jest ili se percipira kao jaka, </a:t>
            </a:r>
            <a:r>
              <a:rPr lang="hr-HR" sz="1800" dirty="0" smtClean="0"/>
              <a:t>sigurna </a:t>
            </a:r>
            <a:r>
              <a:rPr lang="hr-HR" sz="1800" dirty="0"/>
              <a:t>i brza </a:t>
            </a:r>
            <a:r>
              <a:rPr lang="hr-HR" sz="1800" dirty="0" smtClean="0"/>
              <a:t>odvratiti će druge od kriminalnog ponašanja.</a:t>
            </a:r>
          </a:p>
          <a:p>
            <a:r>
              <a:rPr lang="hr-HR" sz="1800" dirty="0"/>
              <a:t>Kazna bi trebala odgovarati </a:t>
            </a:r>
            <a:r>
              <a:rPr lang="hr-HR" sz="1800" dirty="0" smtClean="0"/>
              <a:t>težini počinjenog kaznenog djela </a:t>
            </a:r>
            <a:r>
              <a:rPr lang="hr-HR" sz="1800" dirty="0"/>
              <a:t>i ne može se koristiti za rehabilitaciju </a:t>
            </a:r>
            <a:r>
              <a:rPr lang="hr-HR" sz="1800" dirty="0" smtClean="0"/>
              <a:t>počinitelja</a:t>
            </a:r>
          </a:p>
          <a:p>
            <a:r>
              <a:rPr lang="hr-HR" sz="1800" dirty="0"/>
              <a:t>Primjena zakona trebala bi biti ograničena i treba se pridržavati propisanog </a:t>
            </a:r>
            <a:r>
              <a:rPr lang="hr-HR" sz="1800" dirty="0" smtClean="0"/>
              <a:t>kaznenog postupka</a:t>
            </a:r>
          </a:p>
        </p:txBody>
      </p:sp>
    </p:spTree>
    <p:extLst>
      <p:ext uri="{BB962C8B-B14F-4D97-AF65-F5344CB8AC3E}">
        <p14:creationId xmlns:p14="http://schemas.microsoft.com/office/powerpoint/2010/main" val="120938301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rađanski">
  <a:themeElements>
    <a:clrScheme name="Građan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Građan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rađan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1653</TotalTime>
  <Words>4505</Words>
  <Application>Microsoft Office PowerPoint</Application>
  <PresentationFormat>Prikaz na zaslonu (4:3)</PresentationFormat>
  <Paragraphs>353</Paragraphs>
  <Slides>61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Naslovi slajdova</vt:lpstr>
      </vt:variant>
      <vt:variant>
        <vt:i4>61</vt:i4>
      </vt:variant>
    </vt:vector>
  </HeadingPairs>
  <TitlesOfParts>
    <vt:vector size="64" baseType="lpstr">
      <vt:lpstr>Horizon</vt:lpstr>
      <vt:lpstr>1_Equity</vt:lpstr>
      <vt:lpstr>Građanski</vt:lpstr>
      <vt:lpstr>Kriminalitet  i  društvo</vt:lpstr>
      <vt:lpstr>Fenomen kriminaliteta</vt:lpstr>
      <vt:lpstr>Definiranje kriminal(iteta)</vt:lpstr>
      <vt:lpstr>Kriminologija  </vt:lpstr>
      <vt:lpstr>PowerPointova prezentacija</vt:lpstr>
      <vt:lpstr>Uzroci kriminaliteta – srednji vijek (Sv. Toma  Akvinski)</vt:lpstr>
      <vt:lpstr>Frenološka objašnjenja kriminaliteta</vt:lpstr>
      <vt:lpstr>Frenološki nalaz i mišljenje</vt:lpstr>
      <vt:lpstr>Klasična kriminologija (Klasična škola kriminaliteta)</vt:lpstr>
      <vt:lpstr>KRITIKE Klasične škole</vt:lpstr>
      <vt:lpstr>pozitivizam</vt:lpstr>
      <vt:lpstr>Cesare lombroso (1835-1909) – biološki determinizam</vt:lpstr>
      <vt:lpstr>Tipični zločinac (Singer, 1998:37)</vt:lpstr>
      <vt:lpstr>Vrste kriminalaca/zločinaca (Vold, bernard i snipes, 2002)</vt:lpstr>
      <vt:lpstr>PowerPointova prezentacija</vt:lpstr>
      <vt:lpstr>Enrico Ferry (1856 –1929) </vt:lpstr>
      <vt:lpstr>Raffaele garofalo </vt:lpstr>
      <vt:lpstr>Biološke teorije kriminaliteta (biosociološke) prijelaz 19/20 st</vt:lpstr>
      <vt:lpstr>Kriminalitet = somatska i psihička bolest</vt:lpstr>
      <vt:lpstr>Psihološke teorije kriminaliteta</vt:lpstr>
      <vt:lpstr>IQ i kriminalitet</vt:lpstr>
      <vt:lpstr>Osobnost i kriminalitet (kriminalna ličnost)</vt:lpstr>
      <vt:lpstr>Sociološke škole kriminaliteta</vt:lpstr>
      <vt:lpstr>Ekonomski aspekt kriminaliteta</vt:lpstr>
      <vt:lpstr>Čikaška škola kriminaliteta</vt:lpstr>
      <vt:lpstr>Chicago</vt:lpstr>
      <vt:lpstr>Povezane teorije – teorije socijalnog učenja</vt:lpstr>
      <vt:lpstr>Škola socijalne ekologije (1980)</vt:lpstr>
      <vt:lpstr>Teorija etiketiranja (1938 Tannenbaum) </vt:lpstr>
      <vt:lpstr>Teorije napetosti</vt:lpstr>
      <vt:lpstr>Robert merton – teorija  anomije</vt:lpstr>
      <vt:lpstr>Teorije socijalne kontrole</vt:lpstr>
      <vt:lpstr>Razvojne teorije kriminaliteta</vt:lpstr>
      <vt:lpstr>LT i DLC teorije</vt:lpstr>
      <vt:lpstr>PowerPointova prezentacija</vt:lpstr>
      <vt:lpstr>PowerPointova prezentacija</vt:lpstr>
      <vt:lpstr>General theory of crime  (hirschi i gottfredson)</vt:lpstr>
      <vt:lpstr>Teorija (kriminalnog) životnog stila (1990)</vt:lpstr>
      <vt:lpstr>Strukturalni model – 3C</vt:lpstr>
      <vt:lpstr>Strukturalni model – 4R</vt:lpstr>
      <vt:lpstr>Životni stil</vt:lpstr>
      <vt:lpstr>Kriminalni životni stil</vt:lpstr>
      <vt:lpstr>Kriminalna karijera</vt:lpstr>
      <vt:lpstr>PowerPointova prezentacija</vt:lpstr>
      <vt:lpstr>Rizični i zaštitni čimbenici</vt:lpstr>
      <vt:lpstr>REAKCIJA DRUŠTVA NA KRIMINALITET</vt:lpstr>
      <vt:lpstr>PENOLOGIJA</vt:lpstr>
      <vt:lpstr>Razdoblje privatne reakcije </vt:lpstr>
      <vt:lpstr>Razdoblje javne reakcije</vt:lpstr>
      <vt:lpstr>Razdoblje državne reakcije I</vt:lpstr>
      <vt:lpstr>Razdoblje državne reakcije II</vt:lpstr>
      <vt:lpstr>ELEMENTI KAZNE</vt:lpstr>
      <vt:lpstr>KRIMINALNA POLITIKA</vt:lpstr>
      <vt:lpstr>OSVETA I RETRIBUCIJA</vt:lpstr>
      <vt:lpstr>Onemogućavanje</vt:lpstr>
      <vt:lpstr>Rehabilitacija</vt:lpstr>
      <vt:lpstr>Restoracija</vt:lpstr>
      <vt:lpstr>ALTERNATIVNE SANKCIJE</vt:lpstr>
      <vt:lpstr>Šeparović (2003, prema Tot, :25)</vt:lpstr>
      <vt:lpstr>Platon</vt:lpstr>
      <vt:lpstr>HVALA NA PAŽNJI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Kriminalitet i društvo</dc:title>
  <dc:creator>Dalibor Dolezal</dc:creator>
  <cp:lastModifiedBy>Dalibor Doležal</cp:lastModifiedBy>
  <cp:revision>104</cp:revision>
  <dcterms:created xsi:type="dcterms:W3CDTF">2014-09-30T14:18:21Z</dcterms:created>
  <dcterms:modified xsi:type="dcterms:W3CDTF">2014-10-06T10:55:04Z</dcterms:modified>
</cp:coreProperties>
</file>