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60" r:id="rId3"/>
    <p:sldId id="281" r:id="rId4"/>
    <p:sldId id="285" r:id="rId5"/>
    <p:sldId id="282" r:id="rId6"/>
    <p:sldId id="286" r:id="rId7"/>
    <p:sldId id="257" r:id="rId8"/>
    <p:sldId id="259" r:id="rId9"/>
    <p:sldId id="258" r:id="rId10"/>
    <p:sldId id="287" r:id="rId11"/>
    <p:sldId id="276" r:id="rId12"/>
    <p:sldId id="277" r:id="rId13"/>
    <p:sldId id="283" r:id="rId14"/>
    <p:sldId id="284" r:id="rId15"/>
    <p:sldId id="272" r:id="rId16"/>
    <p:sldId id="273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1" autoAdjust="0"/>
  </p:normalViewPr>
  <p:slideViewPr>
    <p:cSldViewPr>
      <p:cViewPr>
        <p:scale>
          <a:sx n="100" d="100"/>
          <a:sy n="100" d="100"/>
        </p:scale>
        <p:origin x="-1848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2F483-EAF9-43ED-A135-139D7F805B98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AD4DA-03A7-4A7F-B8B6-DE9DCFFA3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75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B3BA19D-CA24-4042-AB26-8442C9A88CAE}" type="datetime1">
              <a:rPr lang="hr-HR" smtClean="0"/>
              <a:t>1.2.2016.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59AA-4526-4CA4-85C3-5DF638EAAFFB}" type="datetime1">
              <a:rPr lang="hr-HR" smtClean="0"/>
              <a:t>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E0E0-725D-453B-AAB0-2D48CDBA48C7}" type="datetime1">
              <a:rPr lang="hr-HR" smtClean="0"/>
              <a:t>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88FD019-4798-41F7-81CB-BF1CF452187C}" type="datetime1">
              <a:rPr lang="hr-HR" smtClean="0"/>
              <a:t>1.2.2016.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0E40AE-08B5-4755-8AC3-B89B6BE73502}" type="datetime1">
              <a:rPr lang="hr-HR" smtClean="0"/>
              <a:t>1.2.2016.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9AC08-C656-4AC2-9809-7E846BBB1F88}" type="datetime1">
              <a:rPr lang="hr-HR" smtClean="0"/>
              <a:t>1.2.2016.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1FC6-A6C5-418A-AA59-7337843055D1}" type="datetime1">
              <a:rPr lang="hr-HR" smtClean="0"/>
              <a:t>1.2.2016.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6973B5-FE49-4E53-9802-43EAB7720C27}" type="datetime1">
              <a:rPr lang="hr-HR" smtClean="0"/>
              <a:t>1.2.2016.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515C-B57E-45AB-AB26-38CA976C28E6}" type="datetime1">
              <a:rPr lang="hr-HR" smtClean="0"/>
              <a:t>1.2.2016.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1C0DBB-8B74-4246-B7D5-A6978FA21B1C}" type="datetime1">
              <a:rPr lang="hr-HR" smtClean="0"/>
              <a:t>1.2.2016.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ECFAAE-BF88-4EF6-B30C-6C79408511B0}" type="datetime1">
              <a:rPr lang="hr-HR" smtClean="0"/>
              <a:t>1.2.2016.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6C0F0D-E1E4-4ACB-A50A-BA9828CEE905}" type="datetime1">
              <a:rPr lang="hr-HR" smtClean="0"/>
              <a:t>1.2.2016.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D847C5-0274-4363-9DCC-98E36C4503E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360940" cy="3240360"/>
          </a:xfrm>
        </p:spPr>
        <p:txBody>
          <a:bodyPr>
            <a:normAutofit/>
          </a:bodyPr>
          <a:lstStyle/>
          <a:p>
            <a:pPr algn="ctr"/>
            <a:r>
              <a:rPr lang="hr-HR" sz="3400" b="1" i="1" dirty="0" smtClean="0"/>
              <a:t>Financiranje visokog obrazovanja - primjer Ekonomskog fakulteta Sveučilišta u Rijeci*</a:t>
            </a:r>
            <a:br>
              <a:rPr lang="hr-HR" sz="3400" b="1" i="1" dirty="0" smtClean="0"/>
            </a:br>
            <a:endParaRPr lang="hr-HR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84" y="4365104"/>
            <a:ext cx="6400800" cy="1473200"/>
          </a:xfrm>
        </p:spPr>
        <p:txBody>
          <a:bodyPr>
            <a:normAutofit/>
          </a:bodyPr>
          <a:lstStyle/>
          <a:p>
            <a:r>
              <a:rPr lang="hr-HR" sz="2400" b="1" dirty="0" smtClean="0"/>
              <a:t>Doc. </a:t>
            </a:r>
            <a:r>
              <a:rPr lang="hr-HR" sz="2400" b="1" dirty="0" err="1" smtClean="0"/>
              <a:t>dr.sc</a:t>
            </a:r>
            <a:r>
              <a:rPr lang="hr-HR" sz="2400" b="1" dirty="0"/>
              <a:t>. Bojana </a:t>
            </a:r>
            <a:r>
              <a:rPr lang="hr-HR" sz="2400" b="1" dirty="0" err="1"/>
              <a:t>Olgić</a:t>
            </a:r>
            <a:r>
              <a:rPr lang="hr-HR" sz="2400" b="1" dirty="0"/>
              <a:t> </a:t>
            </a:r>
            <a:r>
              <a:rPr lang="hr-HR" sz="2400" b="1" dirty="0" smtClean="0"/>
              <a:t>Draženović</a:t>
            </a:r>
          </a:p>
          <a:p>
            <a:r>
              <a:rPr lang="hr-HR" sz="2400" dirty="0" err="1" smtClean="0"/>
              <a:t>Dr.sc</a:t>
            </a:r>
            <a:r>
              <a:rPr lang="hr-HR" sz="2400" dirty="0" smtClean="0"/>
              <a:t>. Maja Grdinić</a:t>
            </a:r>
          </a:p>
          <a:p>
            <a:r>
              <a:rPr lang="hr-HR" sz="2400" b="1" dirty="0" smtClean="0"/>
              <a:t>Ana Marija </a:t>
            </a:r>
            <a:r>
              <a:rPr lang="hr-HR" sz="2400" b="1" dirty="0" err="1" smtClean="0"/>
              <a:t>Sikirić</a:t>
            </a:r>
            <a:r>
              <a:rPr lang="hr-HR" sz="2400" b="1" dirty="0" smtClean="0"/>
              <a:t>, </a:t>
            </a:r>
            <a:r>
              <a:rPr lang="hr-HR" sz="2400" b="1" dirty="0" err="1" smtClean="0"/>
              <a:t>mag.oec</a:t>
            </a:r>
            <a:r>
              <a:rPr lang="hr-HR" sz="2400" b="1" dirty="0" smtClean="0"/>
              <a:t>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8568952" cy="86409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hr-HR" sz="3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620688"/>
            <a:ext cx="8576964" cy="936104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00"/>
              </a:spcBef>
            </a:pPr>
            <a:r>
              <a:rPr lang="hr-HR" sz="1600" b="0" i="1" cap="none" dirty="0" smtClean="0"/>
              <a:t>Okrugli stol</a:t>
            </a:r>
          </a:p>
          <a:p>
            <a:pPr algn="ctr">
              <a:spcBef>
                <a:spcPts val="600"/>
              </a:spcBef>
            </a:pPr>
            <a:r>
              <a:rPr lang="hr-HR" sz="1600" b="0" i="1" cap="none" dirty="0" smtClean="0"/>
              <a:t> </a:t>
            </a:r>
            <a:r>
              <a:rPr lang="de-DE" sz="1600" i="1" cap="none" dirty="0" smtClean="0"/>
              <a:t>„</a:t>
            </a:r>
            <a:r>
              <a:rPr lang="de-DE" sz="1600" i="1" cap="none" dirty="0" err="1" smtClean="0"/>
              <a:t>Rasprav</a:t>
            </a:r>
            <a:r>
              <a:rPr lang="hr-HR" sz="1600" i="1" cap="none" dirty="0" smtClean="0"/>
              <a:t>a</a:t>
            </a:r>
            <a:r>
              <a:rPr lang="de-DE" sz="1600" i="1" cap="none" dirty="0" smtClean="0"/>
              <a:t> </a:t>
            </a:r>
            <a:r>
              <a:rPr lang="de-DE" sz="1600" i="1" cap="none" dirty="0"/>
              <a:t>u </a:t>
            </a:r>
            <a:r>
              <a:rPr lang="de-DE" sz="1600" i="1" cap="none" dirty="0" err="1"/>
              <a:t>vezi</a:t>
            </a:r>
            <a:r>
              <a:rPr lang="de-DE" sz="1600" i="1" cap="none" dirty="0"/>
              <a:t> </a:t>
            </a:r>
            <a:r>
              <a:rPr lang="de-DE" sz="1600" i="1" cap="none" dirty="0" err="1"/>
              <a:t>sa</a:t>
            </a:r>
            <a:r>
              <a:rPr lang="de-DE" sz="1600" i="1" cap="none" dirty="0"/>
              <a:t> </a:t>
            </a:r>
            <a:r>
              <a:rPr lang="de-DE" sz="1600" i="1" cap="none" dirty="0" err="1"/>
              <a:t>stvarnim</a:t>
            </a:r>
            <a:r>
              <a:rPr lang="de-DE" sz="1600" i="1" cap="none" dirty="0"/>
              <a:t> </a:t>
            </a:r>
            <a:r>
              <a:rPr lang="de-DE" sz="1600" i="1" cap="none" dirty="0" err="1"/>
              <a:t>stanjem</a:t>
            </a:r>
            <a:r>
              <a:rPr lang="de-DE" sz="1600" i="1" cap="none" dirty="0"/>
              <a:t> i </a:t>
            </a:r>
            <a:r>
              <a:rPr lang="de-DE" sz="1600" i="1" cap="none" dirty="0" err="1"/>
              <a:t>mogućim</a:t>
            </a:r>
            <a:r>
              <a:rPr lang="de-DE" sz="1600" i="1" cap="none" dirty="0"/>
              <a:t> </a:t>
            </a:r>
            <a:r>
              <a:rPr lang="de-DE" sz="1600" i="1" cap="none" dirty="0" err="1"/>
              <a:t>modelima</a:t>
            </a:r>
            <a:r>
              <a:rPr lang="de-DE" sz="1600" i="1" cap="none" dirty="0"/>
              <a:t> </a:t>
            </a:r>
            <a:r>
              <a:rPr lang="de-DE" sz="1600" i="1" cap="none" dirty="0" err="1"/>
              <a:t>finansiranja</a:t>
            </a:r>
            <a:r>
              <a:rPr lang="de-DE" sz="1600" i="1" cap="none" dirty="0"/>
              <a:t> </a:t>
            </a:r>
            <a:endParaRPr lang="hr-HR" sz="1600" i="1" cap="none" dirty="0" smtClean="0"/>
          </a:p>
          <a:p>
            <a:pPr algn="ctr">
              <a:spcBef>
                <a:spcPts val="600"/>
              </a:spcBef>
            </a:pPr>
            <a:r>
              <a:rPr lang="de-DE" sz="1600" i="1" cap="none" dirty="0" err="1" smtClean="0"/>
              <a:t>državnog</a:t>
            </a:r>
            <a:r>
              <a:rPr lang="de-DE" sz="1600" i="1" cap="none" dirty="0" smtClean="0"/>
              <a:t> </a:t>
            </a:r>
            <a:r>
              <a:rPr lang="de-DE" sz="1600" i="1" cap="none" dirty="0" err="1"/>
              <a:t>univerziteta</a:t>
            </a:r>
            <a:r>
              <a:rPr lang="de-DE" sz="1600" i="1" cap="none" dirty="0" smtClean="0"/>
              <a:t>“</a:t>
            </a:r>
            <a:r>
              <a:rPr lang="hr-HR" sz="1600" b="0" i="1" cap="none" dirty="0" smtClean="0"/>
              <a:t>, </a:t>
            </a:r>
          </a:p>
          <a:p>
            <a:pPr algn="ctr">
              <a:spcBef>
                <a:spcPts val="600"/>
              </a:spcBef>
            </a:pPr>
            <a:r>
              <a:rPr lang="hr-HR" sz="1600" b="0" i="1" cap="none" dirty="0" smtClean="0"/>
              <a:t>UNSA, Sarajevo, 25.-26.09.2015.</a:t>
            </a:r>
            <a:r>
              <a:rPr lang="hr-HR" sz="1400" i="1" dirty="0" smtClean="0"/>
              <a:t/>
            </a:r>
            <a:br>
              <a:rPr lang="hr-HR" sz="1400" i="1" dirty="0" smtClean="0"/>
            </a:br>
            <a:endParaRPr lang="hr-HR" sz="14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</a:t>
            </a:fld>
            <a:endParaRPr lang="hr-HR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7504" y="6321224"/>
            <a:ext cx="7128792" cy="368300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400" b="0" dirty="0" smtClean="0"/>
              <a:t>* Ovo </a:t>
            </a:r>
            <a:r>
              <a:rPr lang="pl-PL" sz="1400" b="0" dirty="0"/>
              <a:t>istraživanje je </a:t>
            </a:r>
            <a:r>
              <a:rPr lang="pl-PL" sz="1400" b="0" dirty="0" smtClean="0"/>
              <a:t>sufinanciralo  Sveučilište </a:t>
            </a:r>
            <a:r>
              <a:rPr lang="pl-PL" sz="1400" b="0" dirty="0"/>
              <a:t>u Rijeci u okviru projekta 13.02.1.2.02 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56323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r>
              <a:rPr lang="hr-HR" sz="2800" dirty="0"/>
              <a:t>FINANCIRANJE REDOVNE 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DJELATNOSTI (III)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4676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r-HR" sz="1800" dirty="0" smtClean="0"/>
          </a:p>
          <a:p>
            <a:pPr marL="0" indent="0">
              <a:buNone/>
            </a:pPr>
            <a:r>
              <a:rPr lang="hr-HR" sz="1800" u="sng" dirty="0" smtClean="0"/>
              <a:t>O</a:t>
            </a:r>
            <a:r>
              <a:rPr lang="en-US" sz="1800" u="sng" dirty="0" err="1" smtClean="0"/>
              <a:t>bvezni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ciljev</a:t>
            </a:r>
            <a:r>
              <a:rPr lang="hr-HR" sz="1800" u="sng" dirty="0" smtClean="0"/>
              <a:t>i:</a:t>
            </a:r>
            <a:endParaRPr lang="en-US" sz="1800" u="sng" dirty="0"/>
          </a:p>
          <a:p>
            <a:pPr marL="719138" lvl="0" indent="-177800"/>
            <a:r>
              <a:rPr lang="en-US" sz="1800" dirty="0" err="1"/>
              <a:t>stjecanje</a:t>
            </a:r>
            <a:r>
              <a:rPr lang="en-US" sz="1800" dirty="0"/>
              <a:t> </a:t>
            </a:r>
            <a:r>
              <a:rPr lang="en-US" sz="1800" dirty="0" err="1"/>
              <a:t>kvalifikacija</a:t>
            </a:r>
            <a:r>
              <a:rPr lang="en-US" sz="1800" dirty="0"/>
              <a:t> u </a:t>
            </a:r>
            <a:r>
              <a:rPr lang="en-US" sz="1800" dirty="0" err="1"/>
              <a:t>razdoblju</a:t>
            </a:r>
            <a:r>
              <a:rPr lang="en-US" sz="1800" dirty="0"/>
              <a:t> </a:t>
            </a:r>
            <a:r>
              <a:rPr lang="en-US" sz="1800" dirty="0" err="1"/>
              <a:t>predviđenome</a:t>
            </a:r>
            <a:r>
              <a:rPr lang="en-US" sz="1800" dirty="0"/>
              <a:t> </a:t>
            </a:r>
            <a:r>
              <a:rPr lang="en-US" sz="1800" dirty="0" err="1"/>
              <a:t>studijskim</a:t>
            </a:r>
            <a:r>
              <a:rPr lang="en-US" sz="1800" dirty="0"/>
              <a:t> </a:t>
            </a:r>
            <a:r>
              <a:rPr lang="en-US" sz="1800" dirty="0" err="1"/>
              <a:t>programom</a:t>
            </a:r>
            <a:r>
              <a:rPr lang="en-US" sz="1800" dirty="0"/>
              <a:t>, </a:t>
            </a:r>
          </a:p>
          <a:p>
            <a:pPr marL="719138" lvl="0" indent="-177800"/>
            <a:r>
              <a:rPr lang="en-US" sz="1800" dirty="0" err="1"/>
              <a:t>olakšanje</a:t>
            </a:r>
            <a:r>
              <a:rPr lang="en-US" sz="1800" dirty="0"/>
              <a:t> </a:t>
            </a:r>
            <a:r>
              <a:rPr lang="en-US" sz="1800" dirty="0" err="1"/>
              <a:t>pristupa</a:t>
            </a:r>
            <a:r>
              <a:rPr lang="en-US" sz="1800" dirty="0"/>
              <a:t> </a:t>
            </a:r>
            <a:r>
              <a:rPr lang="en-US" sz="1800" dirty="0" err="1"/>
              <a:t>studiju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potpora</a:t>
            </a:r>
            <a:r>
              <a:rPr lang="en-US" sz="1800" dirty="0"/>
              <a:t> </a:t>
            </a:r>
            <a:r>
              <a:rPr lang="en-US" sz="1800" dirty="0" err="1"/>
              <a:t>pri</a:t>
            </a:r>
            <a:r>
              <a:rPr lang="en-US" sz="1800" dirty="0"/>
              <a:t> </a:t>
            </a:r>
            <a:r>
              <a:rPr lang="en-US" sz="1800" dirty="0" err="1"/>
              <a:t>studiju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studente</a:t>
            </a:r>
            <a:r>
              <a:rPr lang="en-US" sz="1800" dirty="0"/>
              <a:t> </a:t>
            </a:r>
            <a:r>
              <a:rPr lang="en-US" sz="1800" dirty="0" err="1"/>
              <a:t>slabijega</a:t>
            </a:r>
            <a:r>
              <a:rPr lang="en-US" sz="1800" dirty="0"/>
              <a:t> </a:t>
            </a:r>
            <a:r>
              <a:rPr lang="en-US" sz="1800" dirty="0" err="1"/>
              <a:t>socijalno-ekonomskog</a:t>
            </a:r>
            <a:r>
              <a:rPr lang="en-US" sz="1800" dirty="0"/>
              <a:t> </a:t>
            </a:r>
            <a:r>
              <a:rPr lang="en-US" sz="1800" dirty="0" err="1"/>
              <a:t>statusa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studente</a:t>
            </a:r>
            <a:r>
              <a:rPr lang="en-US" sz="1800" dirty="0"/>
              <a:t> s </a:t>
            </a:r>
            <a:r>
              <a:rPr lang="en-US" sz="1800" dirty="0" err="1"/>
              <a:t>invaliditetom</a:t>
            </a:r>
            <a:r>
              <a:rPr lang="en-US" sz="1800" dirty="0"/>
              <a:t>, </a:t>
            </a:r>
          </a:p>
          <a:p>
            <a:pPr marL="719138" lvl="0" indent="-177800"/>
            <a:r>
              <a:rPr lang="en-US" sz="1800" dirty="0" err="1"/>
              <a:t>povećanje</a:t>
            </a:r>
            <a:r>
              <a:rPr lang="en-US" sz="1800" dirty="0"/>
              <a:t> </a:t>
            </a:r>
            <a:r>
              <a:rPr lang="en-US" sz="1800" dirty="0" err="1"/>
              <a:t>broja</a:t>
            </a:r>
            <a:r>
              <a:rPr lang="en-US" sz="1800" dirty="0"/>
              <a:t> </a:t>
            </a:r>
            <a:r>
              <a:rPr lang="en-US" sz="1800" dirty="0" err="1"/>
              <a:t>osoba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završenim</a:t>
            </a:r>
            <a:r>
              <a:rPr lang="en-US" sz="1800" dirty="0"/>
              <a:t> </a:t>
            </a:r>
            <a:r>
              <a:rPr lang="en-US" sz="1800" dirty="0" err="1"/>
              <a:t>studijem</a:t>
            </a:r>
            <a:r>
              <a:rPr lang="en-US" sz="1800" dirty="0"/>
              <a:t> u </a:t>
            </a:r>
            <a:r>
              <a:rPr lang="en-US" sz="1800" dirty="0" err="1"/>
              <a:t>tehničkim</a:t>
            </a:r>
            <a:r>
              <a:rPr lang="en-US" sz="1800" dirty="0"/>
              <a:t>, </a:t>
            </a:r>
            <a:r>
              <a:rPr lang="en-US" sz="1800" dirty="0" err="1"/>
              <a:t>biomedicinskim</a:t>
            </a:r>
            <a:r>
              <a:rPr lang="en-US" sz="1800" dirty="0"/>
              <a:t>, </a:t>
            </a:r>
            <a:r>
              <a:rPr lang="en-US" sz="1800" dirty="0" err="1"/>
              <a:t>biotehničkim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prirodnim</a:t>
            </a:r>
            <a:r>
              <a:rPr lang="en-US" sz="1800" dirty="0"/>
              <a:t> (STEM) </a:t>
            </a:r>
            <a:r>
              <a:rPr lang="en-US" sz="1800" dirty="0" err="1"/>
              <a:t>područjima</a:t>
            </a:r>
            <a:r>
              <a:rPr lang="en-US" sz="1800" dirty="0"/>
              <a:t> </a:t>
            </a:r>
            <a:r>
              <a:rPr lang="en-US" sz="1800" dirty="0" err="1"/>
              <a:t>te</a:t>
            </a:r>
            <a:r>
              <a:rPr lang="en-US" sz="1800" dirty="0"/>
              <a:t> u </a:t>
            </a:r>
            <a:r>
              <a:rPr lang="en-US" sz="1800" dirty="0" err="1"/>
              <a:t>informatičko-komunikacijskom</a:t>
            </a:r>
            <a:r>
              <a:rPr lang="en-US" sz="1800" dirty="0"/>
              <a:t> </a:t>
            </a:r>
            <a:r>
              <a:rPr lang="en-US" sz="1800" dirty="0" err="1"/>
              <a:t>području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u </a:t>
            </a:r>
            <a:r>
              <a:rPr lang="en-US" sz="1800" dirty="0" err="1"/>
              <a:t>interdisciplinarnim</a:t>
            </a:r>
            <a:r>
              <a:rPr lang="en-US" sz="1800" dirty="0"/>
              <a:t> </a:t>
            </a:r>
            <a:r>
              <a:rPr lang="en-US" sz="1800" dirty="0" err="1"/>
              <a:t>studijima</a:t>
            </a:r>
            <a:r>
              <a:rPr lang="en-US" sz="1800" dirty="0"/>
              <a:t> </a:t>
            </a:r>
            <a:r>
              <a:rPr lang="en-US" sz="1800" dirty="0" err="1"/>
              <a:t>vezanim</a:t>
            </a:r>
            <a:r>
              <a:rPr lang="en-US" sz="1800" dirty="0"/>
              <a:t> </a:t>
            </a:r>
            <a:r>
              <a:rPr lang="en-US" sz="1800" dirty="0" err="1"/>
              <a:t>uz</a:t>
            </a:r>
            <a:r>
              <a:rPr lang="en-US" sz="1800" dirty="0"/>
              <a:t> ova </a:t>
            </a:r>
            <a:r>
              <a:rPr lang="en-US" sz="1800" dirty="0" err="1"/>
              <a:t>područja</a:t>
            </a:r>
            <a:r>
              <a:rPr lang="en-US" sz="1800" dirty="0"/>
              <a:t>, </a:t>
            </a:r>
          </a:p>
          <a:p>
            <a:pPr marL="719138" lvl="0" indent="-177800"/>
            <a:r>
              <a:rPr lang="en-US" sz="1800" dirty="0" err="1"/>
              <a:t>unaprjeđenje</a:t>
            </a:r>
            <a:r>
              <a:rPr lang="en-US" sz="1800" dirty="0"/>
              <a:t> </a:t>
            </a:r>
            <a:r>
              <a:rPr lang="en-US" sz="1800" dirty="0" err="1"/>
              <a:t>suradnje</a:t>
            </a:r>
            <a:r>
              <a:rPr lang="en-US" sz="1800" dirty="0"/>
              <a:t> </a:t>
            </a:r>
            <a:r>
              <a:rPr lang="en-US" sz="1800" dirty="0" err="1"/>
              <a:t>između</a:t>
            </a:r>
            <a:r>
              <a:rPr lang="en-US" sz="1800" dirty="0"/>
              <a:t> </a:t>
            </a:r>
            <a:r>
              <a:rPr lang="en-US" sz="1800" dirty="0" err="1"/>
              <a:t>studenata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uprava</a:t>
            </a:r>
            <a:r>
              <a:rPr lang="en-US" sz="1800" dirty="0"/>
              <a:t> </a:t>
            </a:r>
            <a:r>
              <a:rPr lang="en-US" sz="1800" dirty="0" err="1"/>
              <a:t>visokih</a:t>
            </a:r>
            <a:r>
              <a:rPr lang="en-US" sz="1800" dirty="0"/>
              <a:t> </a:t>
            </a:r>
            <a:r>
              <a:rPr lang="en-US" sz="1800" dirty="0" err="1"/>
              <a:t>učilišta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hr-HR" sz="1800" dirty="0" smtClean="0"/>
              <a:t> </a:t>
            </a:r>
            <a:endParaRPr lang="hr-HR" sz="1800" dirty="0"/>
          </a:p>
          <a:p>
            <a:pPr marL="0" indent="0">
              <a:buNone/>
            </a:pPr>
            <a:r>
              <a:rPr lang="hr-HR" sz="1800" u="sng" dirty="0" smtClean="0"/>
              <a:t>Posebni ciljevi</a:t>
            </a:r>
            <a:r>
              <a:rPr lang="hr-HR" sz="1800" dirty="0" smtClean="0"/>
              <a:t>: </a:t>
            </a:r>
            <a:endParaRPr lang="hr-HR" sz="1800" dirty="0" smtClean="0"/>
          </a:p>
          <a:p>
            <a:pPr marL="273050" indent="269875"/>
            <a:r>
              <a:rPr lang="hr-HR" sz="1800" dirty="0" smtClean="0"/>
              <a:t>u </a:t>
            </a:r>
            <a:r>
              <a:rPr lang="hr-HR" sz="1800" dirty="0" smtClean="0"/>
              <a:t>ingerenciji pojedinih institucija</a:t>
            </a:r>
          </a:p>
          <a:p>
            <a:pPr marL="0" indent="0">
              <a:buNone/>
            </a:pPr>
            <a:endParaRPr lang="hr-HR" sz="1600" b="1" dirty="0" smtClean="0"/>
          </a:p>
          <a:p>
            <a:pPr marL="0" indent="0">
              <a:buNone/>
            </a:pPr>
            <a:endParaRPr lang="hr-HR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01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FINANCIRANJE REDOVNE DJELATNOSTI </a:t>
            </a:r>
            <a:r>
              <a:rPr lang="hr-HR" sz="2800" dirty="0" smtClean="0"/>
              <a:t>(IV)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300" dirty="0" err="1" smtClean="0"/>
              <a:t>Ugovorima</a:t>
            </a:r>
            <a:r>
              <a:rPr lang="en-US" sz="2300" dirty="0" smtClean="0"/>
              <a:t> </a:t>
            </a:r>
            <a:r>
              <a:rPr lang="en-US" sz="2300" dirty="0"/>
              <a:t>je </a:t>
            </a:r>
            <a:r>
              <a:rPr lang="en-US" sz="2300" dirty="0" err="1"/>
              <a:t>propisan</a:t>
            </a:r>
            <a:r>
              <a:rPr lang="en-US" sz="2300" dirty="0"/>
              <a:t> </a:t>
            </a:r>
            <a:r>
              <a:rPr lang="en-US" sz="2300" dirty="0" err="1"/>
              <a:t>iznos</a:t>
            </a:r>
            <a:r>
              <a:rPr lang="en-US" sz="2300" dirty="0"/>
              <a:t> od 3.650,00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  <a:r>
              <a:rPr lang="en-US" sz="2300" dirty="0" err="1"/>
              <a:t>po</a:t>
            </a:r>
            <a:r>
              <a:rPr lang="en-US" sz="2300" dirty="0"/>
              <a:t> </a:t>
            </a:r>
            <a:r>
              <a:rPr lang="en-US" sz="2300" dirty="0" err="1" smtClean="0"/>
              <a:t>studentu</a:t>
            </a:r>
            <a:r>
              <a:rPr lang="hr-HR" sz="2300" dirty="0"/>
              <a:t> </a:t>
            </a:r>
            <a:endParaRPr lang="hr-HR" sz="23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hr-HR" sz="2300" dirty="0" smtClean="0"/>
              <a:t>(</a:t>
            </a:r>
            <a:r>
              <a:rPr lang="hr-HR" sz="2300" dirty="0" smtClean="0"/>
              <a:t>MZOS       </a:t>
            </a:r>
            <a:r>
              <a:rPr lang="hr-HR" sz="2300" dirty="0" smtClean="0"/>
              <a:t>   Sveučilišta </a:t>
            </a:r>
            <a:r>
              <a:rPr lang="hr-HR" sz="2300" dirty="0" smtClean="0"/>
              <a:t>RH)   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 </a:t>
            </a:r>
            <a:endParaRPr lang="hr-HR" sz="2300" dirty="0" smtClean="0"/>
          </a:p>
          <a:p>
            <a:pPr marL="0" indent="0">
              <a:buNone/>
            </a:pPr>
            <a:r>
              <a:rPr lang="hr-HR" sz="2300" u="sng" dirty="0" smtClean="0"/>
              <a:t>UNIRI  - propisana umanjenja po Sastavnicama</a:t>
            </a:r>
          </a:p>
          <a:p>
            <a:pPr marL="0" indent="0">
              <a:buNone/>
            </a:pPr>
            <a:endParaRPr lang="en-US" sz="2300" dirty="0" smtClean="0"/>
          </a:p>
          <a:p>
            <a:r>
              <a:rPr lang="hr-HR" sz="2300" dirty="0" smtClean="0"/>
              <a:t>Subvencija po sastavnici</a:t>
            </a:r>
          </a:p>
          <a:p>
            <a:pPr marL="714375" indent="0">
              <a:buNone/>
            </a:pPr>
            <a:r>
              <a:rPr lang="en-US" sz="2300" dirty="0" smtClean="0"/>
              <a:t>50</a:t>
            </a:r>
            <a:r>
              <a:rPr lang="en-US" sz="2300" dirty="0"/>
              <a:t>% </a:t>
            </a:r>
            <a:r>
              <a:rPr lang="hr-HR" sz="2300" dirty="0" smtClean="0"/>
              <a:t>iznosa </a:t>
            </a:r>
            <a:r>
              <a:rPr lang="en-US" sz="2300" dirty="0" err="1" smtClean="0"/>
              <a:t>školarin</a:t>
            </a:r>
            <a:r>
              <a:rPr lang="hr-HR" sz="2300" dirty="0" smtClean="0"/>
              <a:t>a </a:t>
            </a:r>
            <a:r>
              <a:rPr lang="en-US" sz="2300" dirty="0" err="1" smtClean="0"/>
              <a:t>umanjen</a:t>
            </a:r>
            <a:r>
              <a:rPr lang="hr-HR" sz="2300" dirty="0" smtClean="0"/>
              <a:t> </a:t>
            </a:r>
            <a:r>
              <a:rPr lang="en-US" sz="2300" dirty="0" err="1" smtClean="0"/>
              <a:t>za</a:t>
            </a:r>
            <a:r>
              <a:rPr lang="en-US" sz="2300" dirty="0" smtClean="0"/>
              <a:t> </a:t>
            </a:r>
            <a:r>
              <a:rPr lang="en-US" sz="2300" dirty="0"/>
              <a:t>15% </a:t>
            </a:r>
            <a:endParaRPr lang="hr-HR" sz="2300" dirty="0" smtClean="0"/>
          </a:p>
          <a:p>
            <a:pPr marL="714375" indent="0">
              <a:buNone/>
            </a:pPr>
            <a:r>
              <a:rPr lang="hr-HR" sz="2300" dirty="0" smtClean="0"/>
              <a:t>(</a:t>
            </a:r>
            <a:r>
              <a:rPr lang="hr-HR" sz="2300" dirty="0" smtClean="0"/>
              <a:t>s</a:t>
            </a:r>
            <a:r>
              <a:rPr lang="en-US" sz="2300" dirty="0" err="1" smtClean="0"/>
              <a:t>redstva</a:t>
            </a:r>
            <a:r>
              <a:rPr lang="en-US" sz="2300" dirty="0" smtClean="0"/>
              <a:t> </a:t>
            </a:r>
            <a:r>
              <a:rPr lang="en-US" sz="2300" dirty="0" err="1"/>
              <a:t>predviđena</a:t>
            </a:r>
            <a:r>
              <a:rPr lang="en-US" sz="2300" dirty="0"/>
              <a:t> </a:t>
            </a:r>
            <a:r>
              <a:rPr lang="en-US" sz="2300" dirty="0" err="1"/>
              <a:t>za</a:t>
            </a:r>
            <a:r>
              <a:rPr lang="en-US" sz="2300" dirty="0"/>
              <a:t> </a:t>
            </a:r>
            <a:r>
              <a:rPr lang="en-US" sz="2300" dirty="0" err="1" smtClean="0"/>
              <a:t>projekte</a:t>
            </a:r>
            <a:r>
              <a:rPr lang="en-US" sz="2300" dirty="0" smtClean="0"/>
              <a:t> </a:t>
            </a:r>
            <a:r>
              <a:rPr lang="hr-HR" sz="2300" dirty="0" smtClean="0"/>
              <a:t>UNIRI)</a:t>
            </a:r>
          </a:p>
          <a:p>
            <a:pPr marL="0" indent="0">
              <a:buNone/>
            </a:pPr>
            <a:endParaRPr lang="hr-HR" sz="2300" dirty="0"/>
          </a:p>
          <a:p>
            <a:r>
              <a:rPr lang="hr-HR" sz="2300" dirty="0" smtClean="0"/>
              <a:t>UNIRI       EFRI </a:t>
            </a:r>
          </a:p>
          <a:p>
            <a:pPr marL="0" indent="0">
              <a:buNone/>
            </a:pPr>
            <a:r>
              <a:rPr lang="hr-HR" sz="2300" dirty="0" smtClean="0"/>
              <a:t>5.500,00 kn x 0,5 = </a:t>
            </a:r>
            <a:r>
              <a:rPr lang="en-US" sz="2300" dirty="0" smtClean="0"/>
              <a:t>2.750,00</a:t>
            </a:r>
            <a:r>
              <a:rPr lang="en-US" sz="2300" dirty="0"/>
              <a:t>  </a:t>
            </a:r>
            <a:r>
              <a:rPr lang="hr-HR" sz="2300" dirty="0" smtClean="0"/>
              <a:t>kn</a:t>
            </a:r>
          </a:p>
          <a:p>
            <a:pPr marL="0" indent="0">
              <a:buNone/>
            </a:pPr>
            <a:r>
              <a:rPr lang="hr-HR" sz="2300" dirty="0" smtClean="0"/>
              <a:t>2.750,00</a:t>
            </a:r>
            <a:r>
              <a:rPr lang="en-US" sz="2300" dirty="0" smtClean="0"/>
              <a:t> </a:t>
            </a:r>
            <a:r>
              <a:rPr lang="hr-HR" sz="2300" dirty="0" smtClean="0"/>
              <a:t>x 0,1</a:t>
            </a:r>
            <a:r>
              <a:rPr lang="en-US" sz="2300" dirty="0" smtClean="0"/>
              <a:t>5</a:t>
            </a:r>
            <a:r>
              <a:rPr lang="en-US" sz="2300" dirty="0"/>
              <a:t>%  = 2.337,50 </a:t>
            </a:r>
            <a:r>
              <a:rPr lang="en-US" sz="2300" dirty="0" err="1" smtClean="0"/>
              <a:t>kn</a:t>
            </a:r>
            <a:endParaRPr lang="hr-HR" sz="2300" dirty="0" smtClean="0"/>
          </a:p>
          <a:p>
            <a:pPr marL="0" indent="0">
              <a:buNone/>
            </a:pPr>
            <a:endParaRPr lang="hr-HR" sz="2300" dirty="0"/>
          </a:p>
          <a:p>
            <a:pPr marL="0" indent="0">
              <a:buNone/>
            </a:pPr>
            <a:r>
              <a:rPr lang="en-US" sz="2300" dirty="0" err="1" smtClean="0"/>
              <a:t>Smanjenjem</a:t>
            </a:r>
            <a:r>
              <a:rPr lang="en-US" sz="2300" dirty="0" smtClean="0"/>
              <a:t> </a:t>
            </a:r>
            <a:r>
              <a:rPr lang="en-US" sz="2300" dirty="0" err="1"/>
              <a:t>broja</a:t>
            </a:r>
            <a:r>
              <a:rPr lang="en-US" sz="2300" dirty="0"/>
              <a:t> </a:t>
            </a:r>
            <a:r>
              <a:rPr lang="en-US" sz="2300" dirty="0" err="1"/>
              <a:t>upisanih</a:t>
            </a:r>
            <a:r>
              <a:rPr lang="en-US" sz="2300" dirty="0"/>
              <a:t> </a:t>
            </a:r>
            <a:r>
              <a:rPr lang="en-US" sz="2300" dirty="0" err="1"/>
              <a:t>redovnih</a:t>
            </a:r>
            <a:r>
              <a:rPr lang="en-US" sz="2300" dirty="0"/>
              <a:t> </a:t>
            </a:r>
            <a:r>
              <a:rPr lang="en-US" sz="2300" dirty="0" err="1" smtClean="0"/>
              <a:t>studenata</a:t>
            </a:r>
            <a:r>
              <a:rPr lang="hr-HR" sz="2300" dirty="0" smtClean="0"/>
              <a:t>, </a:t>
            </a:r>
            <a:r>
              <a:rPr lang="hr-HR" sz="2300" dirty="0" smtClean="0"/>
              <a:t>smanjuju </a:t>
            </a:r>
            <a:r>
              <a:rPr lang="hr-HR" sz="2300" dirty="0" smtClean="0"/>
              <a:t>se ukupna sredstva</a:t>
            </a:r>
            <a:endParaRPr lang="en-US" sz="2300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  <p:sp>
        <p:nvSpPr>
          <p:cNvPr id="5" name="Right Arrow 4"/>
          <p:cNvSpPr/>
          <p:nvPr/>
        </p:nvSpPr>
        <p:spPr>
          <a:xfrm>
            <a:off x="1427313" y="2326797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572655" y="4769701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69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FINANCIRANJE </a:t>
            </a:r>
            <a:r>
              <a:rPr lang="hr-HR" sz="2800" dirty="0" smtClean="0"/>
              <a:t>ZNANSTVENE </a:t>
            </a:r>
            <a:r>
              <a:rPr lang="hr-HR" sz="2800" dirty="0"/>
              <a:t>DJELATNOSTI </a:t>
            </a:r>
            <a:r>
              <a:rPr lang="hr-HR" sz="2800" dirty="0" smtClean="0"/>
              <a:t>EFRI (I)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003232" cy="487375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hr-HR" sz="1800" b="1" dirty="0"/>
              <a:t>P</a:t>
            </a:r>
            <a:r>
              <a:rPr lang="en-US" sz="1800" b="1" dirty="0" err="1" smtClean="0"/>
              <a:t>rogramski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ugovori</a:t>
            </a:r>
            <a:r>
              <a:rPr lang="en-US" sz="1800" b="1" dirty="0" smtClean="0"/>
              <a:t> </a:t>
            </a:r>
            <a:r>
              <a:rPr lang="en-US" sz="1800" b="1" dirty="0" err="1"/>
              <a:t>za</a:t>
            </a:r>
            <a:r>
              <a:rPr lang="en-US" sz="1800" b="1" dirty="0"/>
              <a:t> </a:t>
            </a:r>
            <a:r>
              <a:rPr lang="en-US" sz="1800" b="1" dirty="0" err="1"/>
              <a:t>znanost</a:t>
            </a:r>
            <a:r>
              <a:rPr lang="en-US" sz="1800" b="1" dirty="0"/>
              <a:t> – </a:t>
            </a:r>
            <a:endParaRPr lang="hr-HR" sz="1800" b="1" dirty="0" smtClean="0"/>
          </a:p>
          <a:p>
            <a:pPr marL="0" indent="0">
              <a:buNone/>
            </a:pPr>
            <a:r>
              <a:rPr lang="en-US" sz="1800" b="1" dirty="0" smtClean="0"/>
              <a:t>MZOS </a:t>
            </a:r>
            <a:r>
              <a:rPr lang="hr-HR" sz="1800" b="1" dirty="0"/>
              <a:t>i</a:t>
            </a:r>
            <a:r>
              <a:rPr lang="en-US" sz="1800" b="1" dirty="0" smtClean="0"/>
              <a:t> </a:t>
            </a:r>
            <a:r>
              <a:rPr lang="en-US" sz="1800" b="1" dirty="0"/>
              <a:t>UNIRI (od 2013</a:t>
            </a:r>
            <a:r>
              <a:rPr lang="en-US" sz="1800" b="1" dirty="0" smtClean="0"/>
              <a:t>.)</a:t>
            </a:r>
            <a:endParaRPr lang="hr-HR" sz="1800" b="1" dirty="0" smtClean="0"/>
          </a:p>
          <a:p>
            <a:pPr marL="0" indent="0">
              <a:buNone/>
            </a:pPr>
            <a:r>
              <a:rPr lang="hr-HR" sz="1800" b="1" dirty="0" smtClean="0"/>
              <a:t>      </a:t>
            </a:r>
          </a:p>
          <a:p>
            <a:pPr marL="0" indent="541338">
              <a:buNone/>
            </a:pPr>
            <a:r>
              <a:rPr lang="hr-HR" sz="1800" b="1" dirty="0" smtClean="0"/>
              <a:t> - EFRI - odobreno 13 projekata </a:t>
            </a:r>
          </a:p>
          <a:p>
            <a:pPr marL="0" indent="0">
              <a:buNone/>
              <a:tabLst>
                <a:tab pos="630238" algn="l"/>
              </a:tabLst>
            </a:pPr>
            <a:r>
              <a:rPr lang="hr-HR" sz="1800" b="1" dirty="0" smtClean="0"/>
              <a:t>	- uključeno 80% znanstveno-nastavnog kadra</a:t>
            </a:r>
          </a:p>
          <a:p>
            <a:pPr marL="630238" indent="0">
              <a:buNone/>
              <a:tabLst>
                <a:tab pos="630238" algn="l"/>
              </a:tabLst>
            </a:pPr>
            <a:endParaRPr lang="hr-HR" sz="1800" b="1" dirty="0"/>
          </a:p>
          <a:p>
            <a:pPr marL="457200" lvl="0" indent="-457200">
              <a:buFont typeface="+mj-lt"/>
              <a:buAutoNum type="arabicPeriod" startAt="2"/>
            </a:pPr>
            <a:r>
              <a:rPr lang="en-US" sz="1800" b="1" dirty="0" err="1"/>
              <a:t>Financiranje</a:t>
            </a:r>
            <a:r>
              <a:rPr lang="en-US" sz="1800" b="1" dirty="0"/>
              <a:t> </a:t>
            </a:r>
            <a:r>
              <a:rPr lang="en-US" sz="1800" b="1" dirty="0" err="1"/>
              <a:t>Hrvatske</a:t>
            </a:r>
            <a:r>
              <a:rPr lang="en-US" sz="1800" b="1" dirty="0"/>
              <a:t> </a:t>
            </a:r>
            <a:r>
              <a:rPr lang="en-US" sz="1800" b="1" dirty="0" err="1"/>
              <a:t>zaklade</a:t>
            </a:r>
            <a:r>
              <a:rPr lang="en-US" sz="1800" b="1" dirty="0"/>
              <a:t> </a:t>
            </a:r>
            <a:r>
              <a:rPr lang="en-US" sz="1800" b="1" dirty="0" err="1"/>
              <a:t>za</a:t>
            </a:r>
            <a:r>
              <a:rPr lang="en-US" sz="1800" b="1" dirty="0"/>
              <a:t> </a:t>
            </a:r>
            <a:r>
              <a:rPr lang="en-US" sz="1800" b="1" dirty="0" err="1"/>
              <a:t>znanost</a:t>
            </a:r>
            <a:r>
              <a:rPr lang="en-US" sz="1800" b="1" dirty="0"/>
              <a:t> </a:t>
            </a:r>
            <a:r>
              <a:rPr lang="hr-HR" sz="1800" b="1" dirty="0"/>
              <a:t> </a:t>
            </a:r>
            <a:r>
              <a:rPr lang="hr-HR" sz="1800" b="1" dirty="0" smtClean="0"/>
              <a:t>(HRZZ)</a:t>
            </a:r>
            <a:endParaRPr lang="en-US" sz="1800" dirty="0"/>
          </a:p>
          <a:p>
            <a:pPr marL="0" indent="0">
              <a:buNone/>
              <a:tabLst>
                <a:tab pos="630238" algn="l"/>
              </a:tabLst>
            </a:pPr>
            <a:r>
              <a:rPr lang="hr-HR" sz="1800" b="1" dirty="0" smtClean="0"/>
              <a:t>	- </a:t>
            </a:r>
            <a:r>
              <a:rPr lang="hr-HR" sz="1800" b="1" dirty="0"/>
              <a:t>EFRI - </a:t>
            </a:r>
            <a:r>
              <a:rPr lang="hr-HR" sz="1800" b="1" dirty="0" smtClean="0"/>
              <a:t>odobrena 4 projekta </a:t>
            </a:r>
            <a:endParaRPr lang="hr-HR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77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FINANCIRANJE ZNANSTVENE </a:t>
            </a:r>
            <a:r>
              <a:rPr lang="hr-HR" dirty="0" smtClean="0"/>
              <a:t>DJELATNOSTI UNIRI - EFRI(II)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2300" b="1" dirty="0"/>
              <a:t>P</a:t>
            </a:r>
            <a:r>
              <a:rPr lang="en-US" sz="2300" b="1" dirty="0" err="1"/>
              <a:t>rogramski</a:t>
            </a:r>
            <a:r>
              <a:rPr lang="en-US" sz="2300" b="1" dirty="0"/>
              <a:t> </a:t>
            </a:r>
            <a:r>
              <a:rPr lang="en-US" sz="2300" b="1" dirty="0" err="1"/>
              <a:t>ugovori</a:t>
            </a:r>
            <a:r>
              <a:rPr lang="en-US" sz="2300" b="1" dirty="0"/>
              <a:t> </a:t>
            </a:r>
            <a:r>
              <a:rPr lang="en-US" sz="2300" b="1" dirty="0" err="1"/>
              <a:t>za</a:t>
            </a:r>
            <a:r>
              <a:rPr lang="en-US" sz="2300" b="1" dirty="0"/>
              <a:t> </a:t>
            </a:r>
            <a:r>
              <a:rPr lang="en-US" sz="2300" b="1" dirty="0" err="1"/>
              <a:t>znanost</a:t>
            </a:r>
            <a:r>
              <a:rPr lang="en-US" sz="2300" b="1" dirty="0"/>
              <a:t> – </a:t>
            </a:r>
            <a:endParaRPr lang="hr-HR" sz="2300" b="1" dirty="0"/>
          </a:p>
          <a:p>
            <a:pPr marL="0" indent="0">
              <a:buNone/>
            </a:pPr>
            <a:r>
              <a:rPr lang="en-US" sz="2300" b="1" dirty="0"/>
              <a:t>MZOS </a:t>
            </a:r>
            <a:r>
              <a:rPr lang="hr-HR" sz="2300" b="1" dirty="0"/>
              <a:t>i</a:t>
            </a:r>
            <a:r>
              <a:rPr lang="en-US" sz="2300" b="1" dirty="0"/>
              <a:t> UNIRI (od 2013.)</a:t>
            </a:r>
            <a:endParaRPr lang="hr-HR" sz="2300" b="1" dirty="0"/>
          </a:p>
          <a:p>
            <a:pPr marL="0" indent="0">
              <a:buNone/>
            </a:pPr>
            <a:r>
              <a:rPr lang="hr-HR" sz="2300" b="1" dirty="0"/>
              <a:t>       </a:t>
            </a:r>
            <a:r>
              <a:rPr lang="en-US" sz="2300" dirty="0" err="1"/>
              <a:t>Ugovoren</a:t>
            </a:r>
            <a:r>
              <a:rPr lang="hr-HR" sz="2300" dirty="0"/>
              <a:t>e</a:t>
            </a:r>
            <a:r>
              <a:rPr lang="en-US" sz="2300" dirty="0"/>
              <a:t> </a:t>
            </a:r>
            <a:r>
              <a:rPr lang="en-US" sz="2300" dirty="0" err="1"/>
              <a:t>visin</a:t>
            </a:r>
            <a:r>
              <a:rPr lang="hr-HR" sz="2300" dirty="0"/>
              <a:t>e</a:t>
            </a:r>
            <a:r>
              <a:rPr lang="en-US" sz="2300" dirty="0"/>
              <a:t> </a:t>
            </a:r>
            <a:r>
              <a:rPr lang="en-US" sz="2300" dirty="0" err="1"/>
              <a:t>financijske</a:t>
            </a:r>
            <a:r>
              <a:rPr lang="en-US" sz="2300" dirty="0"/>
              <a:t> </a:t>
            </a:r>
            <a:r>
              <a:rPr lang="en-US" sz="2300" dirty="0" err="1"/>
              <a:t>potpore</a:t>
            </a:r>
            <a:r>
              <a:rPr lang="hr-HR" sz="2300" dirty="0"/>
              <a:t>: </a:t>
            </a:r>
            <a:r>
              <a:rPr lang="en-US" sz="2300" dirty="0"/>
              <a:t> </a:t>
            </a:r>
            <a:endParaRPr lang="hr-HR" sz="2300" dirty="0" smtClean="0"/>
          </a:p>
          <a:p>
            <a:pPr marL="0" indent="0">
              <a:buNone/>
            </a:pPr>
            <a:endParaRPr lang="hr-HR" sz="2300" dirty="0"/>
          </a:p>
          <a:p>
            <a:pPr marL="0" indent="0">
              <a:lnSpc>
                <a:spcPct val="120000"/>
              </a:lnSpc>
              <a:buNone/>
            </a:pPr>
            <a:r>
              <a:rPr lang="hr-HR" sz="2300" dirty="0"/>
              <a:t>2013. - </a:t>
            </a:r>
            <a:r>
              <a:rPr lang="en-US" sz="2300" dirty="0"/>
              <a:t>6.226.633,37 </a:t>
            </a:r>
            <a:r>
              <a:rPr lang="hr-HR" sz="2300" dirty="0" smtClean="0"/>
              <a:t>K</a:t>
            </a:r>
            <a:r>
              <a:rPr lang="en-US" sz="2300" dirty="0" smtClean="0"/>
              <a:t>n </a:t>
            </a:r>
            <a:r>
              <a:rPr lang="hr-HR" sz="2300" dirty="0"/>
              <a:t>UNIRI (</a:t>
            </a:r>
            <a:r>
              <a:rPr lang="en-US" sz="2300" b="1" dirty="0"/>
              <a:t>378.053,18 </a:t>
            </a:r>
            <a:r>
              <a:rPr lang="en-US" sz="2300" b="1" dirty="0" err="1"/>
              <a:t>kn</a:t>
            </a:r>
            <a:r>
              <a:rPr lang="hr-HR" sz="2300" b="1" dirty="0"/>
              <a:t> EFRI)</a:t>
            </a:r>
            <a:r>
              <a:rPr lang="en-US" sz="2300" b="1" dirty="0"/>
              <a:t> </a:t>
            </a:r>
            <a:r>
              <a:rPr lang="hr-HR" sz="2300" dirty="0"/>
              <a:t> </a:t>
            </a:r>
            <a:r>
              <a:rPr lang="en-US" sz="2300" dirty="0"/>
              <a:t> </a:t>
            </a:r>
            <a:br>
              <a:rPr lang="en-US" sz="2300" dirty="0"/>
            </a:br>
            <a:r>
              <a:rPr lang="hr-HR" sz="2300" dirty="0"/>
              <a:t>2014. - </a:t>
            </a:r>
            <a:r>
              <a:rPr lang="en-US" sz="2300" dirty="0"/>
              <a:t>6.451.939,90 </a:t>
            </a:r>
            <a:r>
              <a:rPr lang="hr-HR" sz="2300" dirty="0" err="1" smtClean="0"/>
              <a:t>K</a:t>
            </a:r>
            <a:r>
              <a:rPr lang="en-US" sz="2300" dirty="0" smtClean="0"/>
              <a:t>n </a:t>
            </a:r>
            <a:r>
              <a:rPr lang="hr-HR" sz="2300" dirty="0"/>
              <a:t>UNIRI (</a:t>
            </a:r>
            <a:r>
              <a:rPr lang="hr-HR" sz="2300" b="1" dirty="0"/>
              <a:t>umanjenje 5% za EFRI)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r-HR" sz="2300" dirty="0"/>
              <a:t>2015. - </a:t>
            </a:r>
            <a:r>
              <a:rPr lang="en-US" sz="2300" dirty="0"/>
              <a:t>6.290.687,83 </a:t>
            </a:r>
            <a:r>
              <a:rPr lang="hr-HR" sz="2300" dirty="0" err="1" smtClean="0"/>
              <a:t>K</a:t>
            </a:r>
            <a:r>
              <a:rPr lang="en-US" sz="2300" dirty="0" smtClean="0"/>
              <a:t>n </a:t>
            </a:r>
            <a:r>
              <a:rPr lang="hr-HR" sz="2300" dirty="0"/>
              <a:t>UNIRI (</a:t>
            </a:r>
            <a:r>
              <a:rPr lang="hr-HR" sz="2300" b="1" dirty="0"/>
              <a:t>dodatno umanjenje)</a:t>
            </a:r>
            <a:r>
              <a:rPr lang="en-US" sz="2300" b="1" dirty="0"/>
              <a:t> </a:t>
            </a:r>
            <a:endParaRPr lang="hr-HR" sz="2300" b="1" dirty="0" smtClean="0"/>
          </a:p>
          <a:p>
            <a:pPr marL="0" indent="0">
              <a:buNone/>
            </a:pPr>
            <a:endParaRPr lang="hr-HR" sz="2300" b="1" dirty="0"/>
          </a:p>
          <a:p>
            <a:endParaRPr lang="en-US" sz="23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300" dirty="0"/>
              <a:t> </a:t>
            </a:r>
            <a:r>
              <a:rPr lang="en-US" sz="2300" dirty="0" err="1"/>
              <a:t>Potpore</a:t>
            </a:r>
            <a:r>
              <a:rPr lang="en-US" sz="2300" dirty="0"/>
              <a:t> </a:t>
            </a:r>
            <a:r>
              <a:rPr lang="hr-HR" sz="2300" dirty="0" smtClean="0"/>
              <a:t>po </a:t>
            </a:r>
            <a:r>
              <a:rPr lang="en-US" sz="2300" dirty="0" err="1" smtClean="0"/>
              <a:t>područj</a:t>
            </a:r>
            <a:r>
              <a:rPr lang="hr-HR" sz="2300" dirty="0" smtClean="0"/>
              <a:t>ima</a:t>
            </a:r>
            <a:r>
              <a:rPr lang="en-US" sz="2300" dirty="0" smtClean="0"/>
              <a:t>: </a:t>
            </a:r>
            <a:endParaRPr lang="hr-HR" sz="2300" dirty="0" smtClean="0"/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 smtClean="0"/>
              <a:t>Prirodne</a:t>
            </a:r>
            <a:r>
              <a:rPr lang="en-US" sz="2300" dirty="0" smtClean="0"/>
              <a:t> </a:t>
            </a:r>
            <a:r>
              <a:rPr lang="en-US" sz="2300" dirty="0" err="1"/>
              <a:t>znanosti</a:t>
            </a:r>
            <a:r>
              <a:rPr lang="en-US" sz="2300" dirty="0"/>
              <a:t> </a:t>
            </a:r>
            <a:r>
              <a:rPr lang="hr-HR" sz="2300" dirty="0" smtClean="0"/>
              <a:t>	  </a:t>
            </a:r>
            <a:r>
              <a:rPr lang="en-US" sz="2300" dirty="0" smtClean="0"/>
              <a:t>388.455,09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 smtClean="0"/>
              <a:t>Tehničke</a:t>
            </a:r>
            <a:r>
              <a:rPr lang="en-US" sz="2300" dirty="0" smtClean="0"/>
              <a:t> </a:t>
            </a:r>
            <a:r>
              <a:rPr lang="en-US" sz="2300" dirty="0" err="1"/>
              <a:t>znanosti</a:t>
            </a:r>
            <a:r>
              <a:rPr lang="en-US" sz="2300" dirty="0"/>
              <a:t> </a:t>
            </a:r>
            <a:r>
              <a:rPr lang="hr-HR" sz="2300" dirty="0" smtClean="0"/>
              <a:t>	</a:t>
            </a:r>
            <a:r>
              <a:rPr lang="en-US" sz="2300" dirty="0" smtClean="0"/>
              <a:t>1.365.230,13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 smtClean="0"/>
              <a:t>Biomedicinske</a:t>
            </a:r>
            <a:r>
              <a:rPr lang="en-US" sz="2300" dirty="0" smtClean="0"/>
              <a:t> </a:t>
            </a:r>
            <a:r>
              <a:rPr lang="en-US" sz="2300" dirty="0" err="1"/>
              <a:t>i</a:t>
            </a:r>
            <a:r>
              <a:rPr lang="en-US" sz="2300" dirty="0"/>
              <a:t> </a:t>
            </a:r>
            <a:r>
              <a:rPr lang="en-US" sz="2300" dirty="0" err="1"/>
              <a:t>biotehničke</a:t>
            </a:r>
            <a:r>
              <a:rPr lang="en-US" sz="2300" dirty="0"/>
              <a:t> </a:t>
            </a:r>
            <a:r>
              <a:rPr lang="en-US" sz="2300" dirty="0" err="1"/>
              <a:t>znanosti</a:t>
            </a:r>
            <a:r>
              <a:rPr lang="en-US" sz="2300" dirty="0"/>
              <a:t> </a:t>
            </a:r>
            <a:r>
              <a:rPr lang="hr-HR" sz="2300" dirty="0" smtClean="0"/>
              <a:t>	</a:t>
            </a:r>
            <a:r>
              <a:rPr lang="en-US" sz="2300" dirty="0" smtClean="0"/>
              <a:t>1.990.337,75 </a:t>
            </a:r>
            <a:r>
              <a:rPr lang="en-US" sz="2300" dirty="0" err="1"/>
              <a:t>Kn</a:t>
            </a:r>
            <a:endParaRPr lang="en-US" sz="2300" dirty="0"/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/>
              <a:t>Društvene</a:t>
            </a:r>
            <a:r>
              <a:rPr lang="en-US" sz="2300" dirty="0"/>
              <a:t> </a:t>
            </a:r>
            <a:r>
              <a:rPr lang="en-US" sz="2300" dirty="0" err="1"/>
              <a:t>znanosti</a:t>
            </a:r>
            <a:r>
              <a:rPr lang="en-US" sz="2300" dirty="0"/>
              <a:t> </a:t>
            </a:r>
            <a:r>
              <a:rPr lang="hr-HR" sz="2300" dirty="0" smtClean="0"/>
              <a:t>	</a:t>
            </a:r>
            <a:r>
              <a:rPr lang="en-US" sz="2300" dirty="0" smtClean="0"/>
              <a:t>1.129.792,16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 smtClean="0"/>
              <a:t>Humanističke</a:t>
            </a:r>
            <a:r>
              <a:rPr lang="en-US" sz="2300" dirty="0" smtClean="0"/>
              <a:t> </a:t>
            </a:r>
            <a:r>
              <a:rPr lang="en-US" sz="2300" dirty="0" err="1"/>
              <a:t>znanosti</a:t>
            </a:r>
            <a:r>
              <a:rPr lang="en-US" sz="2300" dirty="0"/>
              <a:t> </a:t>
            </a:r>
            <a:r>
              <a:rPr lang="hr-HR" sz="2300" dirty="0" smtClean="0"/>
              <a:t>	   </a:t>
            </a:r>
            <a:r>
              <a:rPr lang="en-US" sz="2300" dirty="0" smtClean="0"/>
              <a:t>497.138,00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</a:p>
          <a:p>
            <a:pPr marL="273050" indent="441325">
              <a:lnSpc>
                <a:spcPct val="120000"/>
              </a:lnSpc>
              <a:tabLst>
                <a:tab pos="4391025" algn="l"/>
              </a:tabLst>
            </a:pPr>
            <a:r>
              <a:rPr lang="en-US" sz="2300" dirty="0" err="1" smtClean="0"/>
              <a:t>Umjetničko</a:t>
            </a:r>
            <a:r>
              <a:rPr lang="en-US" sz="2300" dirty="0" smtClean="0"/>
              <a:t> </a:t>
            </a:r>
            <a:r>
              <a:rPr lang="en-US" sz="2300" dirty="0" err="1"/>
              <a:t>područje</a:t>
            </a:r>
            <a:r>
              <a:rPr lang="en-US" sz="2300" dirty="0"/>
              <a:t> </a:t>
            </a:r>
            <a:r>
              <a:rPr lang="hr-HR" sz="2300" dirty="0" smtClean="0"/>
              <a:t>	   </a:t>
            </a:r>
            <a:r>
              <a:rPr lang="en-US" sz="2300" dirty="0" smtClean="0"/>
              <a:t>235.680,24 </a:t>
            </a:r>
            <a:r>
              <a:rPr lang="en-US" sz="2300" dirty="0" err="1"/>
              <a:t>Kn</a:t>
            </a:r>
            <a:r>
              <a:rPr lang="en-US" sz="2300" dirty="0"/>
              <a:t> </a:t>
            </a:r>
            <a:r>
              <a:rPr lang="en-US" dirty="0"/>
              <a:t>	</a:t>
            </a:r>
          </a:p>
          <a:p>
            <a:endParaRPr lang="en-US" dirty="0"/>
          </a:p>
          <a:p>
            <a:pPr marL="0" indent="0">
              <a:buNone/>
            </a:pPr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301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80920" cy="1143000"/>
          </a:xfrm>
        </p:spPr>
        <p:txBody>
          <a:bodyPr>
            <a:noAutofit/>
          </a:bodyPr>
          <a:lstStyle/>
          <a:p>
            <a:r>
              <a:rPr lang="hr-HR" sz="2800" dirty="0" smtClean="0"/>
              <a:t>Projekti UNIRI- </a:t>
            </a:r>
            <a:br>
              <a:rPr lang="hr-HR" sz="2800" dirty="0" smtClean="0"/>
            </a:br>
            <a:r>
              <a:rPr lang="en-US" sz="2800" dirty="0" smtClean="0"/>
              <a:t>PRIJAVE</a:t>
            </a:r>
            <a:r>
              <a:rPr lang="en-US" sz="2800" dirty="0"/>
              <a:t>, VREDNOVANJE I </a:t>
            </a:r>
            <a:r>
              <a:rPr lang="hr-HR" sz="2800" dirty="0" smtClean="0"/>
              <a:t>I</a:t>
            </a:r>
            <a:r>
              <a:rPr lang="en-US" sz="2800" dirty="0" smtClean="0"/>
              <a:t>ZVJEŠTAVANJE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91264" cy="487375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1800" dirty="0" err="1"/>
              <a:t>putem</a:t>
            </a:r>
            <a:r>
              <a:rPr lang="en-US" sz="1800" dirty="0"/>
              <a:t> </a:t>
            </a:r>
            <a:r>
              <a:rPr lang="en-US" sz="1800" dirty="0" err="1"/>
              <a:t>internog</a:t>
            </a:r>
            <a:r>
              <a:rPr lang="en-US" sz="1800" dirty="0"/>
              <a:t> </a:t>
            </a:r>
            <a:r>
              <a:rPr lang="en-US" sz="1800" dirty="0" err="1"/>
              <a:t>portala</a:t>
            </a:r>
            <a:r>
              <a:rPr lang="en-US" sz="1800" dirty="0"/>
              <a:t> </a:t>
            </a:r>
            <a:r>
              <a:rPr lang="en-US" sz="1800" dirty="0" err="1"/>
              <a:t>Sveučilišta</a:t>
            </a:r>
            <a:r>
              <a:rPr lang="en-US" sz="1800" dirty="0"/>
              <a:t> u </a:t>
            </a:r>
            <a:r>
              <a:rPr lang="en-US" sz="1800" dirty="0" err="1"/>
              <a:t>Rijeci</a:t>
            </a:r>
            <a:r>
              <a:rPr lang="en-US" sz="1800" dirty="0"/>
              <a:t> </a:t>
            </a:r>
            <a:endParaRPr lang="hr-HR" sz="1800" dirty="0" smtClean="0"/>
          </a:p>
          <a:p>
            <a:pPr>
              <a:spcBef>
                <a:spcPts val="1200"/>
              </a:spcBef>
            </a:pPr>
            <a:r>
              <a:rPr lang="en-US" sz="1800" dirty="0" err="1"/>
              <a:t>putem</a:t>
            </a:r>
            <a:r>
              <a:rPr lang="en-US" sz="1800" dirty="0"/>
              <a:t> e-</a:t>
            </a:r>
            <a:r>
              <a:rPr lang="en-US" sz="1800" dirty="0" err="1"/>
              <a:t>obrazaca</a:t>
            </a:r>
            <a:r>
              <a:rPr lang="en-US" sz="1800" dirty="0"/>
              <a:t> 	</a:t>
            </a:r>
            <a:endParaRPr lang="hr-HR" sz="1800" dirty="0" smtClean="0"/>
          </a:p>
          <a:p>
            <a:pPr>
              <a:spcBef>
                <a:spcPts val="1200"/>
              </a:spcBef>
            </a:pPr>
            <a:endParaRPr lang="hr-HR" sz="1800" dirty="0"/>
          </a:p>
          <a:p>
            <a:pPr>
              <a:spcBef>
                <a:spcPts val="1200"/>
              </a:spcBef>
            </a:pP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 err="1" smtClean="0"/>
              <a:t>Prijav</a:t>
            </a:r>
            <a:r>
              <a:rPr lang="hr-HR" sz="1800" dirty="0" smtClean="0"/>
              <a:t>e</a:t>
            </a:r>
            <a:r>
              <a:rPr lang="en-US" sz="1800" dirty="0" smtClean="0"/>
              <a:t> </a:t>
            </a:r>
            <a:r>
              <a:rPr lang="en-US" sz="1800" dirty="0"/>
              <a:t>se </a:t>
            </a:r>
            <a:r>
              <a:rPr lang="en-US" sz="1800" dirty="0" err="1"/>
              <a:t>obavljaju</a:t>
            </a:r>
            <a:r>
              <a:rPr lang="en-US" sz="1800" dirty="0"/>
              <a:t> </a:t>
            </a:r>
            <a:r>
              <a:rPr lang="en-US" sz="1800" dirty="0" err="1"/>
              <a:t>ulaskom</a:t>
            </a:r>
            <a:r>
              <a:rPr lang="en-US" sz="1800" dirty="0"/>
              <a:t> u </a:t>
            </a:r>
            <a:r>
              <a:rPr lang="en-US" sz="1800" dirty="0" err="1"/>
              <a:t>Portfelj</a:t>
            </a:r>
            <a:r>
              <a:rPr lang="en-US" sz="1800" dirty="0"/>
              <a:t> </a:t>
            </a:r>
            <a:r>
              <a:rPr lang="en-US" sz="1800" dirty="0" err="1" smtClean="0"/>
              <a:t>zaposlenika</a:t>
            </a:r>
            <a:r>
              <a:rPr lang="en-US" sz="1800" dirty="0" smtClean="0"/>
              <a:t>, </a:t>
            </a:r>
            <a:r>
              <a:rPr lang="en-US" sz="1800" dirty="0" err="1"/>
              <a:t>registracijom</a:t>
            </a:r>
            <a:r>
              <a:rPr lang="en-US" sz="1800" dirty="0"/>
              <a:t> (login </a:t>
            </a:r>
            <a:r>
              <a:rPr lang="en-US" sz="1800" dirty="0" err="1"/>
              <a:t>i</a:t>
            </a:r>
            <a:r>
              <a:rPr lang="en-US" sz="1800" dirty="0"/>
              <a:t> password), </a:t>
            </a:r>
            <a:r>
              <a:rPr lang="en-US" sz="1800" dirty="0" err="1"/>
              <a:t>unošenjem</a:t>
            </a:r>
            <a:r>
              <a:rPr lang="en-US" sz="1800" dirty="0"/>
              <a:t> </a:t>
            </a:r>
            <a:r>
              <a:rPr lang="en-US" sz="1800" dirty="0" err="1"/>
              <a:t>podataka</a:t>
            </a:r>
            <a:r>
              <a:rPr lang="en-US" sz="1800" dirty="0"/>
              <a:t> u </a:t>
            </a:r>
            <a:r>
              <a:rPr lang="en-US" sz="1800" dirty="0" err="1"/>
              <a:t>osobni</a:t>
            </a:r>
            <a:r>
              <a:rPr lang="en-US" sz="1800" dirty="0"/>
              <a:t> </a:t>
            </a:r>
            <a:r>
              <a:rPr lang="en-US" sz="1800" dirty="0" err="1"/>
              <a:t>Portfelj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ulaskom</a:t>
            </a:r>
            <a:r>
              <a:rPr lang="en-US" sz="1800" dirty="0"/>
              <a:t> u </a:t>
            </a:r>
            <a:r>
              <a:rPr lang="en-US" sz="1800" dirty="0" err="1"/>
              <a:t>bazu</a:t>
            </a:r>
            <a:r>
              <a:rPr lang="en-US" sz="1800" dirty="0"/>
              <a:t> </a:t>
            </a:r>
            <a:r>
              <a:rPr lang="en-US" sz="1800" dirty="0" err="1"/>
              <a:t>Zahtjevi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potporom</a:t>
            </a:r>
            <a:r>
              <a:rPr lang="en-US" sz="1800" dirty="0"/>
              <a:t> 	</a:t>
            </a:r>
            <a:endParaRPr lang="hr-HR" sz="1800" dirty="0" smtClean="0"/>
          </a:p>
          <a:p>
            <a:pPr>
              <a:spcBef>
                <a:spcPts val="1200"/>
              </a:spcBef>
            </a:pPr>
            <a:r>
              <a:rPr lang="en-US" sz="1800" dirty="0" err="1"/>
              <a:t>Svi</a:t>
            </a:r>
            <a:r>
              <a:rPr lang="en-US" sz="1800" dirty="0"/>
              <a:t> </a:t>
            </a:r>
            <a:r>
              <a:rPr lang="en-US" sz="1800" dirty="0" err="1"/>
              <a:t>korisnici</a:t>
            </a:r>
            <a:r>
              <a:rPr lang="en-US" sz="1800" dirty="0"/>
              <a:t> </a:t>
            </a:r>
            <a:r>
              <a:rPr lang="en-US" sz="1800" dirty="0" err="1"/>
              <a:t>potpore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članovi</a:t>
            </a:r>
            <a:r>
              <a:rPr lang="en-US" sz="1800" dirty="0"/>
              <a:t> </a:t>
            </a:r>
            <a:r>
              <a:rPr lang="en-US" sz="1800" dirty="0" err="1"/>
              <a:t>osnovnog</a:t>
            </a:r>
            <a:r>
              <a:rPr lang="en-US" sz="1800" dirty="0"/>
              <a:t> </a:t>
            </a:r>
            <a:r>
              <a:rPr lang="en-US" sz="1800" dirty="0" err="1"/>
              <a:t>tima</a:t>
            </a:r>
            <a:r>
              <a:rPr lang="en-US" sz="1800" dirty="0"/>
              <a:t> </a:t>
            </a:r>
            <a:r>
              <a:rPr lang="en-US" sz="1800" dirty="0" err="1"/>
              <a:t>dužni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unijeti</a:t>
            </a:r>
            <a:r>
              <a:rPr lang="en-US" sz="1800" dirty="0"/>
              <a:t> </a:t>
            </a:r>
            <a:r>
              <a:rPr lang="en-US" sz="1800" dirty="0" err="1"/>
              <a:t>podatke</a:t>
            </a:r>
            <a:r>
              <a:rPr lang="en-US" sz="1800" dirty="0"/>
              <a:t> u </a:t>
            </a:r>
            <a:r>
              <a:rPr lang="en-US" sz="1800" dirty="0" err="1"/>
              <a:t>Portfelj</a:t>
            </a:r>
            <a:r>
              <a:rPr lang="en-US" sz="1800" dirty="0"/>
              <a:t> </a:t>
            </a:r>
            <a:r>
              <a:rPr lang="en-US" sz="1800" dirty="0" err="1"/>
              <a:t>zaposlenika</a:t>
            </a:r>
            <a:r>
              <a:rPr lang="en-US" sz="1800" dirty="0"/>
              <a:t> </a:t>
            </a:r>
            <a:r>
              <a:rPr lang="hr-HR" sz="1800" dirty="0" smtClean="0"/>
              <a:t>UNIRI</a:t>
            </a:r>
            <a:r>
              <a:rPr lang="en-US" sz="1800" dirty="0" smtClean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izraditi</a:t>
            </a:r>
            <a:r>
              <a:rPr lang="en-US" sz="1800" dirty="0"/>
              <a:t> </a:t>
            </a:r>
            <a:r>
              <a:rPr lang="en-US" sz="1800" dirty="0" err="1"/>
              <a:t>javni</a:t>
            </a:r>
            <a:r>
              <a:rPr lang="en-US" sz="1800" dirty="0"/>
              <a:t> </a:t>
            </a:r>
            <a:r>
              <a:rPr lang="en-US" sz="1800" dirty="0" err="1"/>
              <a:t>profil</a:t>
            </a:r>
            <a:r>
              <a:rPr lang="en-US" sz="1800" dirty="0"/>
              <a:t> u Google </a:t>
            </a:r>
            <a:r>
              <a:rPr lang="en-US" sz="1800" dirty="0" err="1"/>
              <a:t>Znalcu</a:t>
            </a:r>
            <a:r>
              <a:rPr lang="en-US" sz="1800" dirty="0"/>
              <a:t> (</a:t>
            </a:r>
            <a:r>
              <a:rPr lang="en-US" sz="1800" i="1" dirty="0"/>
              <a:t>Google Scholar</a:t>
            </a:r>
            <a:r>
              <a:rPr lang="en-US" sz="1800" dirty="0"/>
              <a:t>). </a:t>
            </a:r>
          </a:p>
          <a:p>
            <a:pPr>
              <a:spcBef>
                <a:spcPts val="1200"/>
              </a:spcBef>
            </a:pPr>
            <a:r>
              <a:rPr lang="en-US" sz="1800" dirty="0" err="1"/>
              <a:t>Upisani</a:t>
            </a:r>
            <a:r>
              <a:rPr lang="en-US" sz="1800" dirty="0"/>
              <a:t> </a:t>
            </a:r>
            <a:r>
              <a:rPr lang="en-US" sz="1800" dirty="0" err="1"/>
              <a:t>podaci</a:t>
            </a:r>
            <a:r>
              <a:rPr lang="en-US" sz="1800" dirty="0"/>
              <a:t> u </a:t>
            </a:r>
            <a:r>
              <a:rPr lang="en-US" sz="1800" dirty="0" err="1"/>
              <a:t>Portfelju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vidljivost</a:t>
            </a:r>
            <a:r>
              <a:rPr lang="en-US" sz="1800" dirty="0"/>
              <a:t> </a:t>
            </a:r>
            <a:r>
              <a:rPr lang="en-US" sz="1800" dirty="0" err="1"/>
              <a:t>putem</a:t>
            </a:r>
            <a:r>
              <a:rPr lang="en-US" sz="1800" dirty="0"/>
              <a:t> </a:t>
            </a:r>
            <a:r>
              <a:rPr lang="en-US" sz="1800" i="1" dirty="0"/>
              <a:t>Google Scholar-a </a:t>
            </a:r>
            <a:r>
              <a:rPr lang="en-US" sz="1800" dirty="0" err="1"/>
              <a:t>biti</a:t>
            </a:r>
            <a:r>
              <a:rPr lang="en-US" sz="1800" dirty="0"/>
              <a:t> </a:t>
            </a:r>
            <a:r>
              <a:rPr lang="en-US" sz="1800" dirty="0" err="1"/>
              <a:t>će</a:t>
            </a:r>
            <a:r>
              <a:rPr lang="en-US" sz="1800" dirty="0"/>
              <a:t> </a:t>
            </a:r>
            <a:r>
              <a:rPr lang="en-US" sz="1800" dirty="0" err="1"/>
              <a:t>temelj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evaluaciju</a:t>
            </a:r>
            <a:r>
              <a:rPr lang="en-US" sz="1800" dirty="0"/>
              <a:t> </a:t>
            </a:r>
            <a:r>
              <a:rPr lang="en-US" sz="1800" dirty="0" err="1"/>
              <a:t>prijedloga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potporu</a:t>
            </a:r>
            <a:r>
              <a:rPr lang="en-US" sz="1800" dirty="0"/>
              <a:t>. </a:t>
            </a:r>
            <a:endParaRPr lang="hr-HR" sz="1800" dirty="0" smtClean="0"/>
          </a:p>
          <a:p>
            <a:pPr>
              <a:spcBef>
                <a:spcPts val="1200"/>
              </a:spcBef>
            </a:pPr>
            <a:r>
              <a:rPr lang="en-US" sz="1800" dirty="0" err="1" smtClean="0"/>
              <a:t>Evalu</a:t>
            </a:r>
            <a:r>
              <a:rPr lang="hr-HR" sz="1800" dirty="0" err="1" smtClean="0"/>
              <a:t>acija</a:t>
            </a:r>
            <a:r>
              <a:rPr lang="hr-HR" sz="1800" dirty="0" smtClean="0"/>
              <a:t> prijava i projekata n</a:t>
            </a:r>
            <a:r>
              <a:rPr lang="en-US" sz="1800" dirty="0" smtClean="0"/>
              <a:t>a </a:t>
            </a:r>
            <a:r>
              <a:rPr lang="en-US" sz="1800" dirty="0" err="1"/>
              <a:t>razini</a:t>
            </a:r>
            <a:r>
              <a:rPr lang="en-US" sz="1800" dirty="0"/>
              <a:t> panel-</a:t>
            </a:r>
            <a:r>
              <a:rPr lang="en-US" sz="1800" dirty="0" err="1"/>
              <a:t>evaluacije</a:t>
            </a:r>
            <a:r>
              <a:rPr lang="en-US" sz="18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708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VLASTITI PRIHODI EFRI </a:t>
            </a:r>
            <a:r>
              <a:rPr lang="hr-HR" sz="2800" dirty="0" smtClean="0"/>
              <a:t>(I)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276872"/>
            <a:ext cx="7467600" cy="4873752"/>
          </a:xfrm>
        </p:spPr>
        <p:txBody>
          <a:bodyPr>
            <a:normAutofit/>
          </a:bodyPr>
          <a:lstStyle/>
          <a:p>
            <a:pPr lvl="0">
              <a:spcBef>
                <a:spcPts val="1200"/>
              </a:spcBef>
            </a:pPr>
            <a:r>
              <a:rPr lang="en-US" sz="1800" dirty="0" smtClean="0"/>
              <a:t>34</a:t>
            </a:r>
            <a:r>
              <a:rPr lang="en-US" sz="1800" dirty="0"/>
              <a:t>% </a:t>
            </a:r>
            <a:r>
              <a:rPr lang="en-US" sz="1800" dirty="0" err="1"/>
              <a:t>ukupnih</a:t>
            </a:r>
            <a:r>
              <a:rPr lang="en-US" sz="1800" dirty="0"/>
              <a:t> </a:t>
            </a:r>
            <a:r>
              <a:rPr lang="en-US" sz="1800" dirty="0" err="1" smtClean="0"/>
              <a:t>prihoda</a:t>
            </a:r>
            <a:endParaRPr lang="hr-HR" sz="1800" dirty="0" smtClean="0"/>
          </a:p>
          <a:p>
            <a:pPr lvl="0">
              <a:spcBef>
                <a:spcPts val="1200"/>
              </a:spcBef>
            </a:pPr>
            <a:r>
              <a:rPr lang="hr-HR" sz="1800" dirty="0" smtClean="0"/>
              <a:t>Trend rasta – smanjenje proračunskog financiranja uslijed sve manjeg broja upisanih studenata</a:t>
            </a:r>
          </a:p>
          <a:p>
            <a:pPr lvl="0">
              <a:spcBef>
                <a:spcPts val="1200"/>
              </a:spcBef>
            </a:pPr>
            <a:r>
              <a:rPr lang="hr-HR" sz="1800" dirty="0" smtClean="0"/>
              <a:t>Namijenjeni provedbi studija i programa te poboljšanju materijalne osnove rada</a:t>
            </a:r>
            <a:endParaRPr lang="en-US" sz="1800" dirty="0"/>
          </a:p>
          <a:p>
            <a:pPr marL="0" lvl="0" indent="0">
              <a:buNone/>
            </a:pPr>
            <a:endParaRPr lang="hr-HR" b="1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7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20688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VLASTITI PRIHODI </a:t>
            </a:r>
            <a:r>
              <a:rPr lang="hr-HR" sz="2800" dirty="0" smtClean="0"/>
              <a:t>EFRI </a:t>
            </a:r>
            <a:r>
              <a:rPr lang="hr-HR" sz="2800" dirty="0" smtClean="0"/>
              <a:t> - struktura (II)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136904" cy="5877272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1900" b="1" dirty="0" err="1" smtClean="0"/>
              <a:t>Školarine</a:t>
            </a:r>
            <a:endParaRPr lang="en-US" sz="1900" dirty="0"/>
          </a:p>
          <a:p>
            <a:pPr marL="0" indent="0">
              <a:buNone/>
            </a:pPr>
            <a:r>
              <a:rPr lang="hr-HR" sz="1900" dirty="0"/>
              <a:t>	</a:t>
            </a:r>
            <a:r>
              <a:rPr lang="en-US" sz="1900" dirty="0"/>
              <a:t>1. </a:t>
            </a:r>
            <a:r>
              <a:rPr lang="en-US" sz="1900" dirty="0" err="1"/>
              <a:t>izvanredni</a:t>
            </a:r>
            <a:r>
              <a:rPr lang="en-US" sz="1900" dirty="0"/>
              <a:t> </a:t>
            </a:r>
            <a:r>
              <a:rPr lang="hr-HR" sz="1900" dirty="0"/>
              <a:t>preddiplomski studij</a:t>
            </a:r>
          </a:p>
          <a:p>
            <a:pPr marL="0" indent="0">
              <a:buNone/>
            </a:pPr>
            <a:r>
              <a:rPr lang="hr-HR" sz="1900" dirty="0"/>
              <a:t>	2. </a:t>
            </a:r>
            <a:r>
              <a:rPr lang="en-US" sz="1900" dirty="0" err="1"/>
              <a:t>izvanredni</a:t>
            </a:r>
            <a:r>
              <a:rPr lang="hr-HR" sz="1900" dirty="0"/>
              <a:t> diplomski studij</a:t>
            </a:r>
          </a:p>
          <a:p>
            <a:pPr marL="0" indent="0">
              <a:buNone/>
            </a:pPr>
            <a:r>
              <a:rPr lang="hr-HR" sz="1900" dirty="0"/>
              <a:t>	3</a:t>
            </a:r>
            <a:r>
              <a:rPr lang="en-US" sz="1900" dirty="0"/>
              <a:t>. </a:t>
            </a:r>
            <a:r>
              <a:rPr lang="en-US" sz="1900" dirty="0" err="1"/>
              <a:t>poslijediplomski</a:t>
            </a:r>
            <a:r>
              <a:rPr lang="en-US" sz="1900" dirty="0"/>
              <a:t> </a:t>
            </a:r>
            <a:r>
              <a:rPr lang="en-US" sz="1900" dirty="0" err="1"/>
              <a:t>specijalistički</a:t>
            </a:r>
            <a:r>
              <a:rPr lang="en-US" sz="1900" dirty="0"/>
              <a:t> </a:t>
            </a:r>
            <a:r>
              <a:rPr lang="hr-HR" sz="1900" dirty="0"/>
              <a:t>studij</a:t>
            </a:r>
            <a:r>
              <a:rPr lang="en-US" sz="1900" dirty="0"/>
              <a:t> </a:t>
            </a:r>
            <a:endParaRPr lang="hr-HR" sz="1900" dirty="0"/>
          </a:p>
          <a:p>
            <a:pPr marL="0" indent="0">
              <a:buNone/>
            </a:pPr>
            <a:r>
              <a:rPr lang="hr-HR" sz="1900" dirty="0"/>
              <a:t>	4</a:t>
            </a:r>
            <a:r>
              <a:rPr lang="en-US" sz="1900" dirty="0"/>
              <a:t>. </a:t>
            </a:r>
            <a:r>
              <a:rPr lang="en-US" sz="1900" dirty="0" err="1"/>
              <a:t>doktorski</a:t>
            </a:r>
            <a:r>
              <a:rPr lang="en-US" sz="1900" dirty="0"/>
              <a:t> </a:t>
            </a:r>
            <a:r>
              <a:rPr lang="en-US" sz="1900" dirty="0" err="1"/>
              <a:t>studij</a:t>
            </a:r>
            <a:r>
              <a:rPr lang="hr-HR" sz="1900" dirty="0"/>
              <a:t>.</a:t>
            </a:r>
            <a:r>
              <a:rPr lang="en-US" sz="1900" dirty="0"/>
              <a:t> </a:t>
            </a:r>
            <a:endParaRPr lang="hr-HR" sz="1900" dirty="0"/>
          </a:p>
          <a:p>
            <a:pPr marL="0" indent="0">
              <a:buNone/>
            </a:pPr>
            <a:endParaRPr lang="en-US" sz="1900" dirty="0"/>
          </a:p>
          <a:p>
            <a:pPr marL="457200" lvl="0" indent="-457200">
              <a:buFont typeface="+mj-lt"/>
              <a:buAutoNum type="arabicPeriod" startAt="2"/>
            </a:pPr>
            <a:r>
              <a:rPr lang="en-US" sz="1900" b="1" dirty="0" err="1"/>
              <a:t>Cjeloživotno</a:t>
            </a:r>
            <a:r>
              <a:rPr lang="en-US" sz="1900" b="1" dirty="0"/>
              <a:t> </a:t>
            </a:r>
            <a:r>
              <a:rPr lang="en-US" sz="1900" b="1" dirty="0" err="1" smtClean="0"/>
              <a:t>učenje</a:t>
            </a:r>
            <a:endParaRPr lang="hr-HR" sz="1900" b="1" dirty="0" smtClean="0"/>
          </a:p>
          <a:p>
            <a:pPr marL="0" lvl="0" indent="0">
              <a:buNone/>
            </a:pPr>
            <a:r>
              <a:rPr lang="hr-HR" sz="1900" dirty="0" smtClean="0"/>
              <a:t>(12 programa: ECDL, razlikovni programi, energetika, strani jezici, </a:t>
            </a:r>
            <a:r>
              <a:rPr lang="en-US" sz="1900" dirty="0" err="1" smtClean="0"/>
              <a:t>javna</a:t>
            </a:r>
            <a:r>
              <a:rPr lang="en-US" sz="1900" dirty="0" smtClean="0"/>
              <a:t> </a:t>
            </a:r>
            <a:r>
              <a:rPr lang="en-US" sz="1900" dirty="0" err="1"/>
              <a:t>nabava</a:t>
            </a:r>
            <a:r>
              <a:rPr lang="en-US" sz="1900" dirty="0"/>
              <a:t> , </a:t>
            </a:r>
            <a:r>
              <a:rPr lang="en-US" sz="1900" dirty="0" err="1"/>
              <a:t>elektroničko</a:t>
            </a:r>
            <a:r>
              <a:rPr lang="en-US" sz="1900" dirty="0"/>
              <a:t> </a:t>
            </a:r>
            <a:r>
              <a:rPr lang="en-US" sz="1900" dirty="0" err="1"/>
              <a:t>poslovanje</a:t>
            </a:r>
            <a:r>
              <a:rPr lang="en-US" sz="1900" dirty="0"/>
              <a:t>, </a:t>
            </a:r>
            <a:r>
              <a:rPr lang="en-US" sz="1900" dirty="0" smtClean="0"/>
              <a:t>marketing</a:t>
            </a:r>
            <a:r>
              <a:rPr lang="hr-HR" sz="1900" dirty="0" smtClean="0"/>
              <a:t>…)</a:t>
            </a:r>
          </a:p>
          <a:p>
            <a:pPr marL="0" lvl="0" indent="0">
              <a:buNone/>
            </a:pPr>
            <a:endParaRPr lang="en-US" sz="1900" dirty="0"/>
          </a:p>
          <a:p>
            <a:pPr marL="457200" lvl="0" indent="-457200">
              <a:buFont typeface="+mj-lt"/>
              <a:buAutoNum type="arabicPeriod" startAt="3"/>
            </a:pPr>
            <a:r>
              <a:rPr lang="en-US" sz="1900" b="1" dirty="0" err="1"/>
              <a:t>Izrade</a:t>
            </a:r>
            <a:r>
              <a:rPr lang="en-US" sz="1900" b="1" dirty="0"/>
              <a:t> </a:t>
            </a:r>
            <a:r>
              <a:rPr lang="en-US" sz="1900" b="1" dirty="0" err="1"/>
              <a:t>studija</a:t>
            </a:r>
            <a:r>
              <a:rPr lang="en-US" sz="1900" b="1" dirty="0"/>
              <a:t> </a:t>
            </a:r>
            <a:r>
              <a:rPr lang="en-US" sz="1900" b="1" dirty="0" err="1" smtClean="0"/>
              <a:t>gospodarstvu</a:t>
            </a:r>
            <a:endParaRPr lang="hr-HR" sz="1900" b="1" dirty="0" smtClean="0"/>
          </a:p>
          <a:p>
            <a:pPr marL="0" indent="0">
              <a:buNone/>
            </a:pPr>
            <a:r>
              <a:rPr lang="hr-HR" sz="1900" dirty="0" smtClean="0"/>
              <a:t>(</a:t>
            </a:r>
            <a:r>
              <a:rPr lang="en-US" sz="1900" dirty="0" err="1"/>
              <a:t>pružanje</a:t>
            </a:r>
            <a:r>
              <a:rPr lang="en-US" sz="1900" dirty="0"/>
              <a:t> </a:t>
            </a:r>
            <a:r>
              <a:rPr lang="en-US" sz="1900" dirty="0" err="1"/>
              <a:t>istraživačko</a:t>
            </a:r>
            <a:r>
              <a:rPr lang="en-US" sz="1900" dirty="0"/>
              <a:t> </a:t>
            </a:r>
            <a:r>
              <a:rPr lang="en-US" sz="1900" dirty="0" err="1"/>
              <a:t>razvojnih</a:t>
            </a:r>
            <a:r>
              <a:rPr lang="en-US" sz="1900" dirty="0"/>
              <a:t> </a:t>
            </a:r>
            <a:r>
              <a:rPr lang="en-US" sz="1900" dirty="0" err="1" smtClean="0"/>
              <a:t>usluga</a:t>
            </a:r>
            <a:r>
              <a:rPr lang="hr-HR" sz="1900" dirty="0" smtClean="0"/>
              <a:t>, </a:t>
            </a:r>
            <a:r>
              <a:rPr lang="en-US" sz="1900" dirty="0" err="1" smtClean="0"/>
              <a:t>izrada</a:t>
            </a:r>
            <a:r>
              <a:rPr lang="en-US" sz="1900" dirty="0" smtClean="0"/>
              <a:t> </a:t>
            </a:r>
            <a:r>
              <a:rPr lang="en-US" sz="1900" dirty="0" err="1"/>
              <a:t>stručnih</a:t>
            </a:r>
            <a:r>
              <a:rPr lang="en-US" sz="1900" dirty="0"/>
              <a:t> </a:t>
            </a:r>
            <a:r>
              <a:rPr lang="en-US" sz="1900" dirty="0" err="1"/>
              <a:t>studija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 smtClean="0"/>
              <a:t>analiza</a:t>
            </a:r>
            <a:r>
              <a:rPr lang="hr-HR" sz="1900" dirty="0" smtClean="0"/>
              <a:t>, </a:t>
            </a:r>
            <a:r>
              <a:rPr lang="en-US" sz="1900" dirty="0" err="1" smtClean="0"/>
              <a:t>edukacijske</a:t>
            </a:r>
            <a:r>
              <a:rPr lang="en-US" sz="1900" dirty="0" smtClean="0"/>
              <a:t> </a:t>
            </a:r>
            <a:r>
              <a:rPr lang="en-US" sz="1900" dirty="0" err="1" smtClean="0"/>
              <a:t>aktivnosti</a:t>
            </a:r>
            <a:r>
              <a:rPr lang="hr-HR" sz="1900" dirty="0" smtClean="0"/>
              <a:t>, </a:t>
            </a:r>
            <a:r>
              <a:rPr lang="en-US" sz="1900" dirty="0" err="1" smtClean="0"/>
              <a:t>osiguranje</a:t>
            </a:r>
            <a:r>
              <a:rPr lang="en-US" sz="1900" dirty="0" smtClean="0"/>
              <a:t> </a:t>
            </a:r>
            <a:r>
              <a:rPr lang="en-US" sz="1900" dirty="0" err="1"/>
              <a:t>stručne</a:t>
            </a:r>
            <a:r>
              <a:rPr lang="en-US" sz="1900" dirty="0"/>
              <a:t> </a:t>
            </a:r>
            <a:r>
              <a:rPr lang="en-US" sz="1900" dirty="0" err="1"/>
              <a:t>prakse</a:t>
            </a:r>
            <a:r>
              <a:rPr lang="en-US" sz="1900" dirty="0"/>
              <a:t> </a:t>
            </a:r>
            <a:r>
              <a:rPr lang="en-US" sz="1900" dirty="0" err="1" smtClean="0"/>
              <a:t>studentima</a:t>
            </a:r>
            <a:r>
              <a:rPr lang="hr-HR" sz="1900" dirty="0" smtClean="0"/>
              <a:t>, </a:t>
            </a:r>
            <a:r>
              <a:rPr lang="en-US" sz="1900" dirty="0" err="1" smtClean="0"/>
              <a:t>uključivanje</a:t>
            </a:r>
            <a:r>
              <a:rPr lang="en-US" sz="1900" dirty="0" smtClean="0"/>
              <a:t> </a:t>
            </a:r>
            <a:r>
              <a:rPr lang="en-US" sz="1900" dirty="0" err="1"/>
              <a:t>eminentnih</a:t>
            </a:r>
            <a:r>
              <a:rPr lang="en-US" sz="1900" dirty="0"/>
              <a:t> </a:t>
            </a:r>
            <a:r>
              <a:rPr lang="en-US" sz="1900" dirty="0" err="1"/>
              <a:t>stručnjaka</a:t>
            </a:r>
            <a:r>
              <a:rPr lang="en-US" sz="1900" dirty="0"/>
              <a:t> </a:t>
            </a:r>
            <a:r>
              <a:rPr lang="en-US" sz="1900" dirty="0" err="1"/>
              <a:t>iz</a:t>
            </a:r>
            <a:r>
              <a:rPr lang="en-US" sz="1900" dirty="0"/>
              <a:t> </a:t>
            </a:r>
            <a:r>
              <a:rPr lang="en-US" sz="1900" dirty="0" err="1"/>
              <a:t>prakse</a:t>
            </a:r>
            <a:r>
              <a:rPr lang="en-US" sz="1900" dirty="0"/>
              <a:t> u </a:t>
            </a:r>
            <a:r>
              <a:rPr lang="en-US" sz="1900" dirty="0" err="1"/>
              <a:t>nastavni</a:t>
            </a:r>
            <a:r>
              <a:rPr lang="en-US" sz="1900" dirty="0"/>
              <a:t> </a:t>
            </a:r>
            <a:r>
              <a:rPr lang="en-US" sz="1900" dirty="0" err="1"/>
              <a:t>proces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stručno</a:t>
            </a:r>
            <a:r>
              <a:rPr lang="en-US" sz="1900" dirty="0"/>
              <a:t> </a:t>
            </a:r>
            <a:r>
              <a:rPr lang="en-US" sz="1900" dirty="0" err="1"/>
              <a:t>usavršavanje</a:t>
            </a:r>
            <a:r>
              <a:rPr lang="en-US" sz="1900" dirty="0"/>
              <a:t> </a:t>
            </a:r>
            <a:r>
              <a:rPr lang="en-US" sz="1900" dirty="0" err="1"/>
              <a:t>nastavnog</a:t>
            </a:r>
            <a:r>
              <a:rPr lang="en-US" sz="1900" dirty="0"/>
              <a:t> </a:t>
            </a:r>
            <a:r>
              <a:rPr lang="en-US" sz="1900" dirty="0" err="1" smtClean="0"/>
              <a:t>osoblja</a:t>
            </a:r>
            <a:r>
              <a:rPr lang="hr-HR" sz="1900" dirty="0" smtClean="0"/>
              <a:t>, </a:t>
            </a:r>
            <a:r>
              <a:rPr lang="en-US" sz="1900" dirty="0" err="1" smtClean="0"/>
              <a:t>promoviranje</a:t>
            </a:r>
            <a:r>
              <a:rPr lang="en-US" sz="1900" dirty="0" smtClean="0"/>
              <a:t> </a:t>
            </a:r>
            <a:r>
              <a:rPr lang="en-US" sz="1900" dirty="0" err="1"/>
              <a:t>najboljih</a:t>
            </a:r>
            <a:r>
              <a:rPr lang="en-US" sz="1900" dirty="0"/>
              <a:t> </a:t>
            </a:r>
            <a:r>
              <a:rPr lang="en-US" sz="1900" dirty="0" err="1"/>
              <a:t>studenata</a:t>
            </a:r>
            <a:r>
              <a:rPr lang="en-US" sz="1900" dirty="0"/>
              <a:t> </a:t>
            </a:r>
            <a:r>
              <a:rPr lang="en-US" sz="1900" dirty="0" err="1"/>
              <a:t>kao</a:t>
            </a:r>
            <a:r>
              <a:rPr lang="en-US" sz="1900" dirty="0"/>
              <a:t> „</a:t>
            </a:r>
            <a:r>
              <a:rPr lang="en-US" sz="1900" dirty="0" err="1"/>
              <a:t>proizvoda</a:t>
            </a:r>
            <a:r>
              <a:rPr lang="en-US" sz="1900" dirty="0"/>
              <a:t>“ </a:t>
            </a:r>
            <a:r>
              <a:rPr lang="en-US" sz="1900" dirty="0" err="1"/>
              <a:t>fakulteta</a:t>
            </a:r>
            <a:r>
              <a:rPr lang="en-US" sz="1900" dirty="0"/>
              <a:t>, a s </a:t>
            </a:r>
            <a:r>
              <a:rPr lang="en-US" sz="1900" dirty="0" err="1"/>
              <a:t>ciljem</a:t>
            </a:r>
            <a:r>
              <a:rPr lang="en-US" sz="1900" dirty="0"/>
              <a:t> </a:t>
            </a:r>
            <a:r>
              <a:rPr lang="en-US" sz="1900" dirty="0" err="1"/>
              <a:t>njihova</a:t>
            </a:r>
            <a:r>
              <a:rPr lang="en-US" sz="1900" dirty="0"/>
              <a:t> </a:t>
            </a:r>
            <a:r>
              <a:rPr lang="en-US" sz="1900" dirty="0" err="1"/>
              <a:t>uspješnijeg</a:t>
            </a:r>
            <a:r>
              <a:rPr lang="en-US" sz="1900" dirty="0"/>
              <a:t> </a:t>
            </a:r>
            <a:r>
              <a:rPr lang="en-US" sz="1900" dirty="0" err="1" smtClean="0"/>
              <a:t>zapošljavanja</a:t>
            </a:r>
            <a:r>
              <a:rPr lang="hr-HR" sz="1900" dirty="0" smtClean="0"/>
              <a:t>, </a:t>
            </a:r>
            <a:r>
              <a:rPr lang="en-US" sz="1900" dirty="0" err="1" smtClean="0"/>
              <a:t>poticanje</a:t>
            </a:r>
            <a:r>
              <a:rPr lang="en-US" sz="1900" dirty="0" smtClean="0"/>
              <a:t> </a:t>
            </a:r>
            <a:r>
              <a:rPr lang="en-US" sz="1900" dirty="0" err="1"/>
              <a:t>samozapošljavanja</a:t>
            </a:r>
            <a:r>
              <a:rPr lang="en-US" sz="1900" dirty="0"/>
              <a:t> </a:t>
            </a:r>
            <a:r>
              <a:rPr lang="en-US" sz="1900" dirty="0" err="1"/>
              <a:t>studenata</a:t>
            </a:r>
            <a:r>
              <a:rPr lang="en-US" sz="1900" dirty="0"/>
              <a:t> </a:t>
            </a:r>
            <a:r>
              <a:rPr lang="en-US" sz="1900" dirty="0" err="1"/>
              <a:t>osnivanjem</a:t>
            </a:r>
            <a:r>
              <a:rPr lang="en-US" sz="1900" dirty="0"/>
              <a:t> </a:t>
            </a:r>
            <a:r>
              <a:rPr lang="en-US" sz="1900" dirty="0" err="1"/>
              <a:t>i</a:t>
            </a:r>
            <a:r>
              <a:rPr lang="en-US" sz="1900" dirty="0"/>
              <a:t> </a:t>
            </a:r>
            <a:r>
              <a:rPr lang="en-US" sz="1900" dirty="0" err="1"/>
              <a:t>potporom</a:t>
            </a:r>
            <a:r>
              <a:rPr lang="en-US" sz="1900" dirty="0"/>
              <a:t> </a:t>
            </a:r>
            <a:r>
              <a:rPr lang="en-US" sz="1900" dirty="0" err="1"/>
              <a:t>studentskih</a:t>
            </a:r>
            <a:r>
              <a:rPr lang="en-US" sz="1900" dirty="0"/>
              <a:t> </a:t>
            </a:r>
            <a:r>
              <a:rPr lang="en-US" sz="1900" dirty="0" err="1" smtClean="0"/>
              <a:t>poduzeća</a:t>
            </a:r>
            <a:r>
              <a:rPr lang="hr-HR" sz="1900" dirty="0" smtClean="0"/>
              <a:t>)</a:t>
            </a:r>
            <a:endParaRPr lang="en-US" sz="1900" dirty="0"/>
          </a:p>
          <a:p>
            <a:pPr marL="0" indent="0">
              <a:buNone/>
            </a:pPr>
            <a:r>
              <a:rPr lang="hr-HR" sz="1900" dirty="0" smtClean="0"/>
              <a:t> - projekti EFRI STAT i BFC</a:t>
            </a:r>
            <a:endParaRPr lang="en-US" sz="1900" dirty="0"/>
          </a:p>
          <a:p>
            <a:pPr marL="0" lvl="0" indent="0">
              <a:buNone/>
            </a:pPr>
            <a:endParaRPr lang="hr-HR" sz="1900" b="1" dirty="0" smtClean="0"/>
          </a:p>
          <a:p>
            <a:pPr marL="457200" lvl="0" indent="-457200">
              <a:buFont typeface="+mj-lt"/>
              <a:buAutoNum type="arabicPeriod" startAt="4"/>
            </a:pPr>
            <a:r>
              <a:rPr lang="en-US" sz="1900" b="1" dirty="0" smtClean="0"/>
              <a:t>EU </a:t>
            </a:r>
            <a:r>
              <a:rPr lang="en-US" sz="1900" b="1" dirty="0" err="1" smtClean="0"/>
              <a:t>projekti</a:t>
            </a:r>
            <a:endParaRPr lang="hr-HR" sz="1900" b="1" dirty="0" smtClean="0"/>
          </a:p>
          <a:p>
            <a:pPr marL="457200" lvl="0" indent="-457200">
              <a:buFont typeface="+mj-lt"/>
              <a:buAutoNum type="arabicPeriod" startAt="4"/>
            </a:pPr>
            <a:endParaRPr lang="en-US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3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 Za kraj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7467600" cy="4873752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…</a:t>
            </a:r>
            <a:r>
              <a:rPr lang="en-US" dirty="0" smtClean="0"/>
              <a:t>u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europskim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b="1" dirty="0" err="1"/>
              <a:t>visoko</a:t>
            </a:r>
            <a:r>
              <a:rPr lang="en-US" b="1" dirty="0"/>
              <a:t> </a:t>
            </a:r>
            <a:r>
              <a:rPr lang="en-US" b="1" dirty="0" err="1"/>
              <a:t>obrazovanje</a:t>
            </a:r>
            <a:r>
              <a:rPr lang="en-US" b="1" dirty="0"/>
              <a:t> </a:t>
            </a:r>
            <a:r>
              <a:rPr lang="en-US" b="1" dirty="0" err="1"/>
              <a:t>dominatno</a:t>
            </a:r>
            <a:r>
              <a:rPr lang="en-US" b="1" dirty="0"/>
              <a:t> </a:t>
            </a:r>
            <a:r>
              <a:rPr lang="en-US" b="1" dirty="0" err="1"/>
              <a:t>ovisi</a:t>
            </a:r>
            <a:r>
              <a:rPr lang="en-US" b="1" dirty="0"/>
              <a:t> o </a:t>
            </a:r>
            <a:r>
              <a:rPr lang="en-US" b="1" dirty="0" err="1"/>
              <a:t>javnim</a:t>
            </a:r>
            <a:r>
              <a:rPr lang="en-US" b="1" dirty="0"/>
              <a:t> </a:t>
            </a:r>
            <a:r>
              <a:rPr lang="en-US" b="1" dirty="0" err="1" smtClean="0"/>
              <a:t>izvorima</a:t>
            </a:r>
            <a:r>
              <a:rPr lang="hr-HR" b="1" dirty="0" smtClean="0"/>
              <a:t> </a:t>
            </a:r>
            <a:r>
              <a:rPr lang="en-US" b="1" dirty="0" err="1" smtClean="0"/>
              <a:t>financiranja</a:t>
            </a:r>
            <a:r>
              <a:rPr lang="en-US" b="1" dirty="0"/>
              <a:t>, </a:t>
            </a:r>
            <a:r>
              <a:rPr lang="en-US" dirty="0"/>
              <a:t>a </a:t>
            </a:r>
            <a:r>
              <a:rPr lang="en-US" dirty="0" err="1"/>
              <a:t>tek</a:t>
            </a:r>
            <a:r>
              <a:rPr lang="en-US" dirty="0"/>
              <a:t> u </a:t>
            </a:r>
            <a:r>
              <a:rPr lang="en-US" dirty="0" err="1"/>
              <a:t>manjoj</a:t>
            </a:r>
            <a:r>
              <a:rPr lang="en-US" dirty="0"/>
              <a:t> </a:t>
            </a:r>
            <a:r>
              <a:rPr lang="en-US" dirty="0" err="1"/>
              <a:t>mjeri</a:t>
            </a:r>
            <a:r>
              <a:rPr lang="en-US" dirty="0"/>
              <a:t> o </a:t>
            </a:r>
            <a:r>
              <a:rPr lang="en-US" dirty="0" err="1"/>
              <a:t>privatnim</a:t>
            </a:r>
            <a:r>
              <a:rPr lang="en-US" dirty="0"/>
              <a:t> </a:t>
            </a:r>
            <a:r>
              <a:rPr lang="en-US" dirty="0" err="1" smtClean="0"/>
              <a:t>izvorima</a:t>
            </a:r>
            <a:r>
              <a:rPr lang="hr-HR" dirty="0" smtClean="0"/>
              <a:t> (</a:t>
            </a:r>
            <a:r>
              <a:rPr lang="hr-HR" dirty="0" err="1" smtClean="0"/>
              <a:t>Vehovec</a:t>
            </a:r>
            <a:r>
              <a:rPr lang="hr-HR" dirty="0"/>
              <a:t> </a:t>
            </a:r>
            <a:r>
              <a:rPr lang="hr-HR" dirty="0" smtClean="0"/>
              <a:t>2009)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… javna ulaganja u visoko obrazovanje: </a:t>
            </a:r>
          </a:p>
          <a:p>
            <a:pPr marL="0" indent="0">
              <a:buNone/>
            </a:pPr>
            <a:r>
              <a:rPr lang="hr-HR" dirty="0" smtClean="0"/>
              <a:t>		</a:t>
            </a:r>
            <a:r>
              <a:rPr lang="hr-HR" b="1" dirty="0" smtClean="0"/>
              <a:t>RH &lt; 1% BDP-a</a:t>
            </a:r>
          </a:p>
          <a:p>
            <a:pPr marL="0" indent="0">
              <a:buNone/>
            </a:pPr>
            <a:r>
              <a:rPr lang="hr-HR" b="1" dirty="0" smtClean="0"/>
              <a:t>		</a:t>
            </a:r>
            <a:r>
              <a:rPr lang="hr-HR" dirty="0" smtClean="0"/>
              <a:t>prosjek EU 1-2% BDP-a</a:t>
            </a:r>
          </a:p>
          <a:p>
            <a:pPr marL="0" indent="0">
              <a:buNone/>
            </a:pPr>
            <a:r>
              <a:rPr lang="hr-HR" b="1" dirty="0" smtClean="0"/>
              <a:t>		skandinavske zemlje &gt; 2% BDP-a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408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Nedostatno javno financiranje </a:t>
            </a:r>
            <a:r>
              <a:rPr lang="pt-BR" dirty="0" smtClean="0"/>
              <a:t>visokog obrazovanja</a:t>
            </a:r>
            <a:r>
              <a:rPr lang="hr-HR" dirty="0" smtClean="0"/>
              <a:t> u RH, a posebice znanstvene djelatnosti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Integracija Sveučilišta – još teži položaj Sastavnica (posebno za društvene znanosti)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39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4873752"/>
          </a:xfrm>
        </p:spPr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6000" b="1" i="1" dirty="0" smtClean="0">
                <a:latin typeface="Bradley Hand ITC" panose="03070402050302030203" pitchFamily="66" charset="0"/>
              </a:rPr>
              <a:t>Hvala na pažnji!</a:t>
            </a:r>
          </a:p>
          <a:p>
            <a:endParaRPr lang="hr-HR" dirty="0"/>
          </a:p>
          <a:p>
            <a:endParaRPr lang="hr-HR" dirty="0" smtClean="0"/>
          </a:p>
          <a:p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3131840" y="3789040"/>
            <a:ext cx="2376264" cy="23762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19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3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73"/>
            <a:ext cx="7931224" cy="1143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Visoko obrazovanje u Republici Hrvatskoj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b="1" dirty="0"/>
              <a:t>Javna visoka </a:t>
            </a:r>
            <a:r>
              <a:rPr lang="hr-HR" b="1" dirty="0" smtClean="0"/>
              <a:t>učilišta</a:t>
            </a:r>
            <a:endParaRPr lang="hr-HR" dirty="0"/>
          </a:p>
          <a:p>
            <a:pPr lvl="1"/>
            <a:r>
              <a:rPr lang="hr-HR" b="1" dirty="0"/>
              <a:t>8 javnih sveučilišta</a:t>
            </a:r>
            <a:r>
              <a:rPr lang="hr-HR" dirty="0"/>
              <a:t> sa </a:t>
            </a:r>
            <a:r>
              <a:rPr lang="hr-HR" b="1" dirty="0"/>
              <a:t>82</a:t>
            </a:r>
            <a:r>
              <a:rPr lang="hr-HR" dirty="0"/>
              <a:t> </a:t>
            </a:r>
            <a:r>
              <a:rPr lang="hr-HR" b="1" dirty="0"/>
              <a:t>sastavnice</a:t>
            </a:r>
            <a:endParaRPr lang="hr-HR" dirty="0"/>
          </a:p>
          <a:p>
            <a:pPr lvl="1"/>
            <a:r>
              <a:rPr lang="hr-HR" b="1" dirty="0"/>
              <a:t>11 javnih veleučilišta</a:t>
            </a:r>
            <a:endParaRPr lang="hr-HR" dirty="0"/>
          </a:p>
          <a:p>
            <a:pPr lvl="1"/>
            <a:r>
              <a:rPr lang="hr-HR" b="1" dirty="0"/>
              <a:t>3 javne visoke škole</a:t>
            </a:r>
          </a:p>
          <a:p>
            <a:pPr lvl="1">
              <a:buFont typeface="Wingdings 2" pitchFamily="18" charset="2"/>
              <a:buNone/>
            </a:pPr>
            <a:endParaRPr lang="hr-HR" dirty="0"/>
          </a:p>
          <a:p>
            <a:r>
              <a:rPr lang="hr-HR" b="1" dirty="0"/>
              <a:t>Privatna visoka </a:t>
            </a:r>
            <a:r>
              <a:rPr lang="hr-HR" b="1" dirty="0" smtClean="0"/>
              <a:t>učilišta </a:t>
            </a:r>
            <a:r>
              <a:rPr lang="hr-HR" b="1" dirty="0"/>
              <a:t> </a:t>
            </a:r>
            <a:endParaRPr lang="hr-HR" dirty="0"/>
          </a:p>
          <a:p>
            <a:pPr lvl="1"/>
            <a:r>
              <a:rPr lang="hr-HR" b="1" dirty="0"/>
              <a:t>2 privatna sveučilište</a:t>
            </a:r>
            <a:r>
              <a:rPr lang="hr-HR" dirty="0"/>
              <a:t> (2)</a:t>
            </a:r>
          </a:p>
          <a:p>
            <a:pPr lvl="1"/>
            <a:r>
              <a:rPr lang="hr-HR" b="1" dirty="0"/>
              <a:t>4 privatna veleučilište</a:t>
            </a:r>
            <a:r>
              <a:rPr lang="hr-HR" dirty="0"/>
              <a:t> (4)</a:t>
            </a:r>
          </a:p>
          <a:p>
            <a:pPr lvl="1"/>
            <a:r>
              <a:rPr lang="hr-HR" b="1" dirty="0"/>
              <a:t>20 privatnih visokih škola</a:t>
            </a:r>
            <a:r>
              <a:rPr lang="hr-HR" dirty="0"/>
              <a:t> (20)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06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Financiranje visokog obrazovanja u Republici hrvatskoj (</a:t>
            </a:r>
            <a:r>
              <a:rPr lang="hr-HR" sz="2800" dirty="0" smtClean="0"/>
              <a:t>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81000" indent="-381000">
              <a:lnSpc>
                <a:spcPct val="80000"/>
              </a:lnSpc>
            </a:pPr>
            <a:r>
              <a:rPr lang="hr-HR" sz="2000" dirty="0">
                <a:latin typeface="+mj-lt"/>
              </a:rPr>
              <a:t>Određeno je Zakonom o znanstvenoj djelatnosti i visokom obrazovanju (NN, 94/13, 60/15). </a:t>
            </a:r>
            <a:endParaRPr lang="hr-HR" sz="2000" dirty="0" smtClean="0"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000" dirty="0">
              <a:latin typeface="+mj-lt"/>
            </a:endParaRPr>
          </a:p>
          <a:p>
            <a:pPr marL="381000" indent="-381000">
              <a:lnSpc>
                <a:spcPct val="80000"/>
              </a:lnSpc>
            </a:pPr>
            <a:r>
              <a:rPr lang="hr-HR" sz="2000" dirty="0">
                <a:latin typeface="+mj-lt"/>
              </a:rPr>
              <a:t>Prema članku 107 visoka učilišta, instituti i druge znanstvene organizacije financiraju se iz: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sredstava osnivača,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državnog proračuna Republike Hrvatske,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proračuna županija, gradova i općina,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školarina,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prihoda od znanstvenih, istraživačkih, umjetničkih i stručnih projekata, znanstvenih i stručnih elaborata i ekspertiza,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zaklada, donacija i pomoći,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prihoda od nakladničke,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prihoda ostvarenih na tržištu,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prihoda od imovine, udjela u trgovačkim društvima, prihoda od ulaganja fizičkih i pravnih osoba, </a:t>
            </a:r>
          </a:p>
          <a:p>
            <a:pPr marL="728663" lvl="1" indent="-36195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hr-HR" sz="1900" dirty="0">
                <a:latin typeface="+mj-lt"/>
              </a:rPr>
              <a:t>ostalih izvora.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92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Financiranje visokog obrazovanja u Republici hrvatskoj (</a:t>
            </a:r>
            <a:r>
              <a:rPr lang="hr-HR" sz="2800" dirty="0" smtClean="0"/>
              <a:t>II)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7467600" cy="4873752"/>
          </a:xfrm>
        </p:spPr>
        <p:txBody>
          <a:bodyPr/>
          <a:lstStyle/>
          <a:p>
            <a:pPr algn="just"/>
            <a:r>
              <a:rPr lang="hr-HR" sz="1900" dirty="0">
                <a:latin typeface="+mj-lt"/>
              </a:rPr>
              <a:t>Sveučilišta, veleučilišta, visoke škole i javni znanstveni instituti mogu se financirati samo iz onih izvora koji ne utječu na njihovu neovisnost i dostojanstvo. </a:t>
            </a:r>
            <a:endParaRPr lang="hr-HR" sz="1900" dirty="0" smtClean="0">
              <a:latin typeface="+mj-lt"/>
            </a:endParaRPr>
          </a:p>
          <a:p>
            <a:pPr algn="just"/>
            <a:endParaRPr lang="hr-HR" sz="1900" dirty="0">
              <a:latin typeface="+mj-lt"/>
            </a:endParaRPr>
          </a:p>
          <a:p>
            <a:pPr algn="just"/>
            <a:endParaRPr lang="hr-HR" sz="1900" dirty="0">
              <a:latin typeface="+mj-lt"/>
            </a:endParaRPr>
          </a:p>
          <a:p>
            <a:pPr algn="just"/>
            <a:r>
              <a:rPr lang="hr-HR" sz="1900" dirty="0">
                <a:latin typeface="+mj-lt"/>
              </a:rPr>
              <a:t>Vlastiti prihodi mogu se ostvarivati samo djelatnostima koje ne štete ostvarenju osnovnih zadaća sveučilišta, veleučilišta, visokih škola i javnih znanstvenih instituta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20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Sveučilište u Rijeci 2015.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859216" cy="520519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hr-HR" sz="1600" dirty="0"/>
              <a:t>Osnovano 1973. godine </a:t>
            </a:r>
          </a:p>
          <a:p>
            <a:pPr>
              <a:spcBef>
                <a:spcPts val="1200"/>
              </a:spcBef>
            </a:pPr>
            <a:r>
              <a:rPr lang="hr-HR" sz="1600" dirty="0"/>
              <a:t>Tip visokog učilišta: </a:t>
            </a:r>
            <a:r>
              <a:rPr lang="hr-HR" sz="1600" b="1" dirty="0"/>
              <a:t>Javno sveučilište </a:t>
            </a:r>
            <a:r>
              <a:rPr lang="hr-HR" sz="1600" dirty="0"/>
              <a:t> </a:t>
            </a:r>
          </a:p>
          <a:p>
            <a:pPr>
              <a:spcBef>
                <a:spcPts val="1200"/>
              </a:spcBef>
            </a:pPr>
            <a:r>
              <a:rPr lang="hr-HR" sz="1600" b="1" dirty="0"/>
              <a:t>Sastavnice sveučilišta</a:t>
            </a:r>
            <a:r>
              <a:rPr lang="hr-HR" sz="1600" dirty="0"/>
              <a:t>:</a:t>
            </a:r>
          </a:p>
          <a:p>
            <a:pPr marL="742950" lvl="1" indent="-285750"/>
            <a:r>
              <a:rPr lang="hr-HR" sz="1600" b="1" dirty="0"/>
              <a:t>11 fakulteta</a:t>
            </a:r>
            <a:r>
              <a:rPr lang="hr-HR" sz="1600" dirty="0"/>
              <a:t>,</a:t>
            </a:r>
          </a:p>
          <a:p>
            <a:pPr marL="742950" lvl="1" indent="-285750"/>
            <a:r>
              <a:rPr lang="hr-HR" sz="1600" dirty="0"/>
              <a:t>4 sveučilišna odjela,</a:t>
            </a:r>
          </a:p>
          <a:p>
            <a:pPr marL="742950" lvl="1" indent="-285750"/>
            <a:r>
              <a:rPr lang="hr-HR" sz="1600" dirty="0"/>
              <a:t>12 znanstveno-razvojnih centara,</a:t>
            </a:r>
          </a:p>
          <a:p>
            <a:pPr marL="742950" lvl="1" indent="-285750"/>
            <a:r>
              <a:rPr lang="hr-HR" sz="1600" dirty="0"/>
              <a:t>5 zajedničkih službi,</a:t>
            </a:r>
          </a:p>
          <a:p>
            <a:pPr marL="742950" lvl="1" indent="-285750"/>
            <a:r>
              <a:rPr lang="hr-HR" sz="1600" dirty="0"/>
              <a:t>6 trgovačkih društava,</a:t>
            </a:r>
          </a:p>
          <a:p>
            <a:pPr marL="742950" lvl="1" indent="-285750"/>
            <a:r>
              <a:rPr lang="hr-HR" sz="1600" dirty="0"/>
              <a:t>9 nastavnih baza,</a:t>
            </a:r>
          </a:p>
          <a:p>
            <a:pPr marL="742950" lvl="1" indent="-285750"/>
            <a:r>
              <a:rPr lang="hr-HR" sz="1600" dirty="0"/>
              <a:t>3 udruge,</a:t>
            </a:r>
          </a:p>
          <a:p>
            <a:pPr marL="742950" lvl="1" indent="-285750"/>
            <a:r>
              <a:rPr lang="hr-HR" sz="1600" dirty="0"/>
              <a:t>Studentski centar Rijeka,</a:t>
            </a:r>
          </a:p>
          <a:p>
            <a:pPr marL="742950" lvl="1" indent="-285750"/>
            <a:r>
              <a:rPr lang="hr-HR" sz="1600" dirty="0"/>
              <a:t>Sveučilišna knjižnica Rijeka,</a:t>
            </a:r>
          </a:p>
          <a:p>
            <a:pPr marL="742950" lvl="1" indent="-285750"/>
            <a:r>
              <a:rPr lang="hr-HR" sz="1600" dirty="0"/>
              <a:t>Zaklada Sveučilišta u Rijeci.</a:t>
            </a:r>
          </a:p>
          <a:p>
            <a:pPr>
              <a:spcBef>
                <a:spcPts val="1200"/>
              </a:spcBef>
            </a:pPr>
            <a:r>
              <a:rPr lang="hr-HR" sz="1600" dirty="0"/>
              <a:t>Broj zaposlenih u znanstveno-nastavnom zvanju ili nastavnom zvanju: </a:t>
            </a:r>
            <a:r>
              <a:rPr lang="hr-HR" sz="1600" b="1" dirty="0"/>
              <a:t>819 </a:t>
            </a:r>
            <a:endParaRPr lang="hr-HR" sz="1600" dirty="0"/>
          </a:p>
          <a:p>
            <a:pPr>
              <a:spcBef>
                <a:spcPts val="1200"/>
              </a:spcBef>
            </a:pPr>
            <a:r>
              <a:rPr lang="hr-HR" sz="1600" dirty="0"/>
              <a:t>Broj zaposlenih u znanstveno-nastavnom zvanju ili nastavnom zvanju te suradnika: </a:t>
            </a:r>
            <a:r>
              <a:rPr lang="hr-HR" sz="1600" b="1" dirty="0"/>
              <a:t>1253 </a:t>
            </a:r>
            <a:r>
              <a:rPr lang="hr-HR" sz="1600" dirty="0"/>
              <a:t/>
            </a:r>
            <a:br>
              <a:rPr lang="hr-HR" sz="1600" dirty="0"/>
            </a:br>
            <a:endParaRPr lang="hr-HR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190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0609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Ekonomski fakultet Sveučilišta u rijeci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859216" cy="5205192"/>
          </a:xfrm>
        </p:spPr>
        <p:txBody>
          <a:bodyPr>
            <a:normAutofit/>
          </a:bodyPr>
          <a:lstStyle/>
          <a:p>
            <a:r>
              <a:rPr lang="hr-HR" sz="1800" dirty="0"/>
              <a:t>Javno visoko učilište osnovano 1961. godine </a:t>
            </a:r>
          </a:p>
          <a:p>
            <a:endParaRPr lang="hr-HR" sz="1800" dirty="0" smtClean="0"/>
          </a:p>
          <a:p>
            <a:r>
              <a:rPr lang="hr-HR" sz="1800" dirty="0" smtClean="0"/>
              <a:t>Studijski </a:t>
            </a:r>
            <a:r>
              <a:rPr lang="hr-HR" sz="1800" dirty="0"/>
              <a:t>programi: </a:t>
            </a:r>
          </a:p>
          <a:p>
            <a:pPr marL="742950" lvl="1" indent="-285750">
              <a:spcBef>
                <a:spcPts val="600"/>
              </a:spcBef>
            </a:pPr>
            <a:r>
              <a:rPr lang="hr-HR" sz="1700" b="1" dirty="0"/>
              <a:t>Preddiplomski studij</a:t>
            </a:r>
          </a:p>
          <a:p>
            <a:pPr marL="1143000" lvl="2" indent="-228600">
              <a:spcBef>
                <a:spcPts val="600"/>
              </a:spcBef>
            </a:pPr>
            <a:r>
              <a:rPr lang="hr-HR" sz="1400" dirty="0"/>
              <a:t>Ekonomije</a:t>
            </a:r>
          </a:p>
          <a:p>
            <a:pPr marL="1143000" lvl="2" indent="-228600">
              <a:spcBef>
                <a:spcPts val="600"/>
              </a:spcBef>
            </a:pPr>
            <a:r>
              <a:rPr lang="hr-HR" sz="1400" dirty="0"/>
              <a:t>Poslovna ekonomija</a:t>
            </a:r>
          </a:p>
          <a:p>
            <a:pPr marL="742950" lvl="1" indent="-285750">
              <a:spcBef>
                <a:spcPts val="600"/>
              </a:spcBef>
            </a:pPr>
            <a:r>
              <a:rPr lang="hr-HR" sz="1700" b="1" dirty="0"/>
              <a:t>Diplomski </a:t>
            </a:r>
            <a:r>
              <a:rPr lang="hr-HR" sz="1700" b="1" dirty="0" smtClean="0"/>
              <a:t>studij</a:t>
            </a:r>
          </a:p>
          <a:p>
            <a:pPr marL="1143000" lvl="2" indent="-228600">
              <a:spcBef>
                <a:spcPts val="600"/>
              </a:spcBef>
            </a:pPr>
            <a:r>
              <a:rPr lang="hr-HR" sz="1400" dirty="0" smtClean="0"/>
              <a:t>Ekonomije</a:t>
            </a:r>
          </a:p>
          <a:p>
            <a:pPr marL="1143000" lvl="2" indent="-228600">
              <a:spcBef>
                <a:spcPts val="600"/>
              </a:spcBef>
            </a:pPr>
            <a:r>
              <a:rPr lang="hr-HR" sz="1400" dirty="0" smtClean="0"/>
              <a:t>Poslovne </a:t>
            </a:r>
            <a:r>
              <a:rPr lang="hr-HR" sz="1400" dirty="0"/>
              <a:t>ekonomije</a:t>
            </a:r>
          </a:p>
          <a:p>
            <a:pPr marL="742950" lvl="1" indent="-285750">
              <a:spcBef>
                <a:spcPts val="600"/>
              </a:spcBef>
            </a:pPr>
            <a:r>
              <a:rPr lang="hr-HR" sz="1700" b="1" dirty="0"/>
              <a:t>Poslijediplomski specijalistički studij</a:t>
            </a:r>
          </a:p>
          <a:p>
            <a:pPr marL="742950" lvl="1" indent="-285750">
              <a:spcBef>
                <a:spcPts val="600"/>
              </a:spcBef>
            </a:pPr>
            <a:r>
              <a:rPr lang="hr-HR" sz="1700" b="1" dirty="0"/>
              <a:t>Poslijediplomski doktorski </a:t>
            </a:r>
            <a:r>
              <a:rPr lang="hr-HR" sz="1700" b="1" dirty="0" smtClean="0"/>
              <a:t>studij</a:t>
            </a:r>
            <a:endParaRPr lang="hr-HR" sz="1700" b="1" dirty="0"/>
          </a:p>
          <a:p>
            <a:pPr marL="1143000" lvl="2" indent="-228600">
              <a:spcBef>
                <a:spcPts val="600"/>
              </a:spcBef>
            </a:pPr>
            <a:r>
              <a:rPr lang="hr-HR" sz="1400" dirty="0"/>
              <a:t>Ekonomije</a:t>
            </a:r>
          </a:p>
          <a:p>
            <a:pPr marL="1143000" lvl="2" indent="-228600">
              <a:spcBef>
                <a:spcPts val="600"/>
              </a:spcBef>
            </a:pPr>
            <a:r>
              <a:rPr lang="hr-HR" sz="1400" dirty="0"/>
              <a:t>Poslovne ekonomije</a:t>
            </a:r>
          </a:p>
          <a:p>
            <a:pPr marL="1143000" lvl="2" indent="-228600">
              <a:spcBef>
                <a:spcPts val="600"/>
              </a:spcBef>
            </a:pPr>
            <a:endParaRPr lang="hr-HR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134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34627"/>
            <a:ext cx="7467600" cy="1143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Model financiranja EFRI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lphaUcPeriod"/>
            </a:pPr>
            <a:r>
              <a:rPr lang="hr-HR" sz="2100" b="1" dirty="0" smtClean="0"/>
              <a:t>JAVNO FINANCIRANJE – </a:t>
            </a:r>
          </a:p>
          <a:p>
            <a:pPr marL="0" lvl="0" indent="0">
              <a:buNone/>
            </a:pPr>
            <a:r>
              <a:rPr lang="hr-HR" sz="2100" b="1" dirty="0"/>
              <a:t>	</a:t>
            </a:r>
            <a:r>
              <a:rPr lang="hr-HR" sz="2100" b="1" dirty="0" smtClean="0"/>
              <a:t>PRORAČUNSKA SREDSTVA (66%)</a:t>
            </a:r>
          </a:p>
          <a:p>
            <a:pPr marL="273050" lvl="0" indent="534988"/>
            <a:r>
              <a:rPr lang="hr-HR" sz="2100" b="1" dirty="0" smtClean="0"/>
              <a:t>R</a:t>
            </a:r>
            <a:r>
              <a:rPr lang="en-US" sz="2100" b="1" dirty="0" err="1" smtClean="0"/>
              <a:t>edovn</a:t>
            </a:r>
            <a:r>
              <a:rPr lang="hr-HR" sz="2100" b="1" dirty="0" smtClean="0"/>
              <a:t>a </a:t>
            </a:r>
            <a:r>
              <a:rPr lang="en-US" sz="2100" b="1" dirty="0" err="1" smtClean="0"/>
              <a:t>djelatnost</a:t>
            </a:r>
            <a:r>
              <a:rPr lang="en-US" sz="2100" b="1" dirty="0" smtClean="0"/>
              <a:t> </a:t>
            </a:r>
            <a:endParaRPr lang="en-US" sz="2100" dirty="0"/>
          </a:p>
          <a:p>
            <a:pPr marL="273050" lvl="0" indent="534988"/>
            <a:r>
              <a:rPr lang="en-US" sz="2100" b="1" dirty="0" err="1"/>
              <a:t>Znanstvena</a:t>
            </a:r>
            <a:r>
              <a:rPr lang="en-US" sz="2100" b="1" dirty="0"/>
              <a:t> </a:t>
            </a:r>
            <a:r>
              <a:rPr lang="en-US" sz="2100" b="1" dirty="0" err="1"/>
              <a:t>djelatnost</a:t>
            </a:r>
            <a:r>
              <a:rPr lang="en-US" sz="2100" b="1" dirty="0"/>
              <a:t> </a:t>
            </a:r>
            <a:endParaRPr lang="en-US" sz="2100" dirty="0"/>
          </a:p>
          <a:p>
            <a:endParaRPr lang="hr-HR" sz="2100" b="1" dirty="0"/>
          </a:p>
          <a:p>
            <a:pPr marL="457200" lvl="0" indent="-457200">
              <a:buFont typeface="+mj-lt"/>
              <a:buAutoNum type="alphaUcPeriod"/>
            </a:pPr>
            <a:endParaRPr lang="hr-HR" sz="2100" b="1" dirty="0" smtClean="0"/>
          </a:p>
          <a:p>
            <a:pPr marL="457200" lvl="0" indent="-457200">
              <a:buFont typeface="+mj-lt"/>
              <a:buAutoNum type="alphaUcPeriod" startAt="2"/>
            </a:pPr>
            <a:r>
              <a:rPr lang="hr-HR" sz="2100" b="1" dirty="0" smtClean="0"/>
              <a:t>VLASTITI PRIHODI  (34%)</a:t>
            </a:r>
          </a:p>
          <a:p>
            <a:pPr marL="0" lvl="0" indent="0">
              <a:buNone/>
            </a:pPr>
            <a:endParaRPr lang="hr-HR" sz="2100" b="1" dirty="0" smtClean="0"/>
          </a:p>
          <a:p>
            <a:pPr marL="457200" lvl="0" indent="-457200">
              <a:buFont typeface="+mj-lt"/>
              <a:buAutoNum type="alphaUcPeriod" startAt="3"/>
            </a:pPr>
            <a:r>
              <a:rPr lang="hr-HR" sz="2100" b="1" dirty="0" smtClean="0"/>
              <a:t>OSTALI IZVORI FINACIRANJA</a:t>
            </a:r>
          </a:p>
          <a:p>
            <a:pPr marL="627063" indent="0">
              <a:buNone/>
            </a:pPr>
            <a:r>
              <a:rPr lang="hr-HR" sz="2100" dirty="0" smtClean="0"/>
              <a:t>(natječaji - izdavaštvo</a:t>
            </a:r>
            <a:r>
              <a:rPr lang="en-US" sz="2100" dirty="0" smtClean="0"/>
              <a:t>, </a:t>
            </a:r>
            <a:r>
              <a:rPr lang="en-US" sz="2100" dirty="0" err="1" smtClean="0"/>
              <a:t>stručn</a:t>
            </a:r>
            <a:r>
              <a:rPr lang="hr-HR" sz="2100" dirty="0" smtClean="0"/>
              <a:t>i</a:t>
            </a:r>
            <a:r>
              <a:rPr lang="en-US" sz="2100" dirty="0" smtClean="0"/>
              <a:t> </a:t>
            </a:r>
            <a:r>
              <a:rPr lang="en-US" sz="2100" dirty="0" err="1" smtClean="0"/>
              <a:t>skupov</a:t>
            </a:r>
            <a:r>
              <a:rPr lang="hr-HR" sz="2100" dirty="0" smtClean="0"/>
              <a:t>i</a:t>
            </a:r>
            <a:r>
              <a:rPr lang="en-US" sz="2100" dirty="0" smtClean="0"/>
              <a:t>, </a:t>
            </a:r>
            <a:r>
              <a:rPr lang="en-US" sz="2100" dirty="0" err="1" smtClean="0"/>
              <a:t>članarine</a:t>
            </a:r>
            <a:r>
              <a:rPr lang="en-US" sz="2100" dirty="0" smtClean="0"/>
              <a:t> </a:t>
            </a:r>
            <a:r>
              <a:rPr lang="en-US" sz="2100" dirty="0" err="1"/>
              <a:t>i</a:t>
            </a:r>
            <a:r>
              <a:rPr lang="en-US" sz="2100" dirty="0"/>
              <a:t> sl</a:t>
            </a:r>
            <a:r>
              <a:rPr lang="en-US" sz="2100" dirty="0" smtClean="0"/>
              <a:t>.</a:t>
            </a:r>
            <a:r>
              <a:rPr lang="hr-HR" sz="2100" dirty="0" smtClean="0"/>
              <a:t>)</a:t>
            </a:r>
            <a:endParaRPr lang="en-US" sz="2100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hr-HR" b="1" dirty="0" smtClean="0"/>
          </a:p>
          <a:p>
            <a:pPr marL="457200" lvl="0" indent="-457200">
              <a:buFont typeface="+mj-lt"/>
              <a:buAutoNum type="alphaUcPeriod" startAt="2"/>
            </a:pPr>
            <a:endParaRPr lang="hr-HR" b="1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4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72008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FINANCIRANJE </a:t>
            </a:r>
            <a:r>
              <a:rPr lang="hr-HR" sz="2800" dirty="0" smtClean="0"/>
              <a:t>REDOVNE DJELATNOSTI (I)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hr-HR" sz="2200" b="1" dirty="0" smtClean="0"/>
              <a:t>Osobni dohodak</a:t>
            </a:r>
            <a:r>
              <a:rPr lang="hr-HR" sz="2200" dirty="0" smtClean="0"/>
              <a:t> – 100% iz proračuna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hr-HR" sz="2200" b="1" dirty="0"/>
              <a:t>M</a:t>
            </a:r>
            <a:r>
              <a:rPr lang="en-US" sz="2200" b="1" dirty="0" err="1" smtClean="0"/>
              <a:t>aterijalna</a:t>
            </a:r>
            <a:r>
              <a:rPr lang="en-US" sz="2200" b="1" dirty="0" smtClean="0"/>
              <a:t> </a:t>
            </a:r>
            <a:r>
              <a:rPr lang="en-US" sz="2200" b="1" dirty="0" err="1"/>
              <a:t>prava</a:t>
            </a:r>
            <a:r>
              <a:rPr lang="en-US" sz="2200" b="1" dirty="0"/>
              <a:t> </a:t>
            </a:r>
            <a:r>
              <a:rPr lang="en-US" sz="2200" b="1" dirty="0" err="1"/>
              <a:t>zaposlenika</a:t>
            </a:r>
            <a:r>
              <a:rPr lang="en-US" sz="2200" b="1" dirty="0"/>
              <a:t> </a:t>
            </a:r>
            <a:r>
              <a:rPr lang="hr-HR" sz="2200" dirty="0" smtClean="0"/>
              <a:t>-100 % iz proračuna</a:t>
            </a:r>
          </a:p>
          <a:p>
            <a:pPr marL="630238" indent="0">
              <a:spcBef>
                <a:spcPts val="1800"/>
              </a:spcBef>
              <a:buNone/>
            </a:pPr>
            <a:r>
              <a:rPr lang="hr-HR" sz="2200" dirty="0"/>
              <a:t>(</a:t>
            </a:r>
            <a:r>
              <a:rPr lang="en-US" sz="2200" dirty="0" err="1" smtClean="0"/>
              <a:t>prijevoz</a:t>
            </a:r>
            <a:r>
              <a:rPr lang="en-US" sz="2200" dirty="0"/>
              <a:t>, </a:t>
            </a:r>
            <a:r>
              <a:rPr lang="en-US" sz="2200" dirty="0" err="1" smtClean="0"/>
              <a:t>jub</a:t>
            </a:r>
            <a:r>
              <a:rPr lang="hr-HR" sz="2200" dirty="0" err="1" smtClean="0"/>
              <a:t>ilarne</a:t>
            </a:r>
            <a:r>
              <a:rPr lang="en-US" sz="2200" dirty="0" smtClean="0"/>
              <a:t> </a:t>
            </a:r>
            <a:r>
              <a:rPr lang="en-US" sz="2200" dirty="0" err="1"/>
              <a:t>nagrade</a:t>
            </a:r>
            <a:r>
              <a:rPr lang="en-US" sz="2200" dirty="0"/>
              <a:t>, </a:t>
            </a:r>
            <a:r>
              <a:rPr lang="en-US" sz="2200" dirty="0" err="1"/>
              <a:t>pomoć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bolovanje</a:t>
            </a:r>
            <a:r>
              <a:rPr lang="en-US" sz="2200" dirty="0"/>
              <a:t>, </a:t>
            </a:r>
            <a:r>
              <a:rPr lang="en-US" sz="2200" dirty="0" err="1"/>
              <a:t>smrtni</a:t>
            </a:r>
            <a:r>
              <a:rPr lang="en-US" sz="2200" dirty="0"/>
              <a:t> </a:t>
            </a:r>
            <a:r>
              <a:rPr lang="en-US" sz="2200" dirty="0" err="1"/>
              <a:t>slučaj</a:t>
            </a:r>
            <a:r>
              <a:rPr lang="en-US" sz="2200" dirty="0"/>
              <a:t>, </a:t>
            </a:r>
            <a:r>
              <a:rPr lang="en-US" sz="2200" dirty="0" err="1"/>
              <a:t>rođenje</a:t>
            </a:r>
            <a:r>
              <a:rPr lang="en-US" sz="2200" dirty="0"/>
              <a:t> </a:t>
            </a:r>
            <a:r>
              <a:rPr lang="en-US" sz="2200" dirty="0" err="1"/>
              <a:t>djeteta</a:t>
            </a:r>
            <a:r>
              <a:rPr lang="en-US" sz="2200" dirty="0"/>
              <a:t>, </a:t>
            </a:r>
            <a:r>
              <a:rPr lang="en-US" sz="2200" dirty="0" err="1" smtClean="0"/>
              <a:t>božićnice</a:t>
            </a:r>
            <a:r>
              <a:rPr lang="hr-HR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 err="1" smtClean="0"/>
              <a:t>regres</a:t>
            </a:r>
            <a:r>
              <a:rPr lang="hr-HR" sz="2200" dirty="0" smtClean="0"/>
              <a:t>i </a:t>
            </a:r>
            <a:r>
              <a:rPr lang="hr-HR" sz="2200" dirty="0" err="1" smtClean="0"/>
              <a:t>i</a:t>
            </a:r>
            <a:r>
              <a:rPr lang="hr-HR" sz="2200" dirty="0" smtClean="0"/>
              <a:t> sl.)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 startAt="3"/>
            </a:pPr>
            <a:r>
              <a:rPr lang="hr-HR" sz="2200" b="1" dirty="0" smtClean="0"/>
              <a:t>Materijalni troškovi redovitog poslovanja – „hladni pogon” (r</a:t>
            </a:r>
            <a:r>
              <a:rPr lang="en-US" sz="2200" b="1" dirty="0" err="1" smtClean="0"/>
              <a:t>ežijsk</a:t>
            </a:r>
            <a:r>
              <a:rPr lang="hr-HR" sz="2200" b="1" dirty="0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troškov</a:t>
            </a:r>
            <a:r>
              <a:rPr lang="hr-HR" sz="2200" b="1" dirty="0" smtClean="0"/>
              <a:t>i)</a:t>
            </a:r>
            <a:r>
              <a:rPr lang="en-US" sz="2200" b="1" dirty="0" smtClean="0"/>
              <a:t> </a:t>
            </a:r>
            <a:endParaRPr lang="hr-HR" sz="2200" b="1" dirty="0"/>
          </a:p>
          <a:p>
            <a:pPr marL="0" indent="0">
              <a:spcBef>
                <a:spcPts val="1800"/>
              </a:spcBef>
              <a:buNone/>
            </a:pPr>
            <a:r>
              <a:rPr lang="hr-HR" sz="2200" b="1" dirty="0" smtClean="0"/>
              <a:t>		---&gt; 50% </a:t>
            </a:r>
            <a:r>
              <a:rPr lang="hr-HR" sz="2200" dirty="0" smtClean="0"/>
              <a:t>iz javnog proračuna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704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r>
              <a:rPr lang="hr-HR" sz="2800" dirty="0"/>
              <a:t>FINANCIRANJE REDOVNE 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DJELATNOSTI (II)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355160" cy="4873752"/>
          </a:xfrm>
        </p:spPr>
        <p:txBody>
          <a:bodyPr>
            <a:noAutofit/>
          </a:bodyPr>
          <a:lstStyle/>
          <a:p>
            <a:r>
              <a:rPr lang="en-US" sz="1800" dirty="0">
                <a:latin typeface="+mj-lt"/>
              </a:rPr>
              <a:t>17. </a:t>
            </a:r>
            <a:r>
              <a:rPr lang="en-US" sz="1800" dirty="0" err="1">
                <a:latin typeface="+mj-lt"/>
              </a:rPr>
              <a:t>prosinca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2012</a:t>
            </a:r>
            <a:r>
              <a:rPr lang="hr-HR" sz="1800" dirty="0" smtClean="0">
                <a:latin typeface="+mj-lt"/>
              </a:rPr>
              <a:t>. potpisani trogodišnji p</a:t>
            </a:r>
            <a:r>
              <a:rPr lang="en-US" sz="1800" dirty="0" err="1">
                <a:latin typeface="+mj-lt"/>
              </a:rPr>
              <a:t>rogramski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ugovori</a:t>
            </a:r>
            <a:r>
              <a:rPr lang="en-US" sz="1800" dirty="0">
                <a:latin typeface="+mj-lt"/>
              </a:rPr>
              <a:t> o </a:t>
            </a:r>
            <a:r>
              <a:rPr lang="vi-VN" sz="1800" dirty="0" smtClean="0">
                <a:latin typeface="+mj-lt"/>
              </a:rPr>
              <a:t>pun</a:t>
            </a:r>
            <a:r>
              <a:rPr lang="hr-HR" sz="1800" dirty="0" smtClean="0">
                <a:latin typeface="+mj-lt"/>
              </a:rPr>
              <a:t>oj</a:t>
            </a:r>
            <a:r>
              <a:rPr lang="vi-VN" sz="1800" dirty="0" smtClean="0">
                <a:latin typeface="+mj-lt"/>
              </a:rPr>
              <a:t> subvencij</a:t>
            </a:r>
            <a:r>
              <a:rPr lang="hr-HR" sz="1800" dirty="0" smtClean="0">
                <a:latin typeface="+mj-lt"/>
              </a:rPr>
              <a:t>i</a:t>
            </a:r>
            <a:r>
              <a:rPr lang="vi-VN" sz="1800" dirty="0" smtClean="0">
                <a:latin typeface="+mj-lt"/>
              </a:rPr>
              <a:t> </a:t>
            </a:r>
            <a:r>
              <a:rPr lang="vi-VN" sz="1800" dirty="0">
                <a:latin typeface="+mj-lt"/>
              </a:rPr>
              <a:t>troškova izvođenja redovitih </a:t>
            </a:r>
            <a:r>
              <a:rPr lang="vi-VN" sz="1800" dirty="0" smtClean="0">
                <a:latin typeface="+mj-lt"/>
              </a:rPr>
              <a:t>studija</a:t>
            </a:r>
            <a:r>
              <a:rPr lang="hr-HR" sz="1800" dirty="0" smtClean="0">
                <a:latin typeface="+mj-lt"/>
              </a:rPr>
              <a:t> (MZOS i javna visoka učilišta)</a:t>
            </a:r>
          </a:p>
          <a:p>
            <a:pPr marL="0" indent="0">
              <a:buNone/>
            </a:pPr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Vrijednost ugovora - </a:t>
            </a:r>
            <a:r>
              <a:rPr lang="en-US" sz="1800" dirty="0" smtClean="0">
                <a:latin typeface="+mj-lt"/>
              </a:rPr>
              <a:t>800 </a:t>
            </a:r>
            <a:r>
              <a:rPr lang="en-US" sz="1800" dirty="0" err="1">
                <a:latin typeface="+mj-lt"/>
              </a:rPr>
              <a:t>milijuna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 smtClean="0">
                <a:latin typeface="+mj-lt"/>
              </a:rPr>
              <a:t>kuna</a:t>
            </a:r>
            <a:endParaRPr lang="hr-HR" sz="1800" dirty="0" smtClean="0">
              <a:latin typeface="+mj-lt"/>
            </a:endParaRPr>
          </a:p>
          <a:p>
            <a:endParaRPr lang="hr-HR" sz="1800" dirty="0" smtClean="0">
              <a:latin typeface="+mj-lt"/>
            </a:endParaRPr>
          </a:p>
          <a:p>
            <a:r>
              <a:rPr lang="hr-HR" sz="1800" dirty="0" smtClean="0">
                <a:latin typeface="+mj-lt"/>
              </a:rPr>
              <a:t>u</a:t>
            </a:r>
            <a:r>
              <a:rPr lang="en-US" sz="1800" dirty="0" err="1" smtClean="0">
                <a:latin typeface="+mj-lt"/>
              </a:rPr>
              <a:t>vrđeni</a:t>
            </a:r>
            <a:r>
              <a:rPr lang="en-US" sz="1800" dirty="0" smtClean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opći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posebni</a:t>
            </a:r>
            <a:r>
              <a:rPr lang="en-US" sz="1800" dirty="0">
                <a:latin typeface="+mj-lt"/>
              </a:rPr>
              <a:t> </a:t>
            </a:r>
            <a:r>
              <a:rPr lang="hr-HR" sz="1800" dirty="0" smtClean="0">
                <a:latin typeface="+mj-lt"/>
              </a:rPr>
              <a:t>razvojni </a:t>
            </a:r>
            <a:r>
              <a:rPr lang="en-US" sz="1800" dirty="0" err="1" smtClean="0">
                <a:latin typeface="+mj-lt"/>
              </a:rPr>
              <a:t>ciljevi</a:t>
            </a:r>
            <a:r>
              <a:rPr lang="hr-HR" sz="1800" dirty="0" smtClean="0">
                <a:latin typeface="+mj-lt"/>
              </a:rPr>
              <a:t> za unapređenje nastave i studija </a:t>
            </a:r>
            <a:r>
              <a:rPr lang="en-US" sz="1800" dirty="0">
                <a:latin typeface="+mj-lt"/>
              </a:rPr>
              <a:t>(u </a:t>
            </a:r>
            <a:r>
              <a:rPr lang="en-US" sz="1800" dirty="0" err="1">
                <a:latin typeface="+mj-lt"/>
              </a:rPr>
              <a:t>skladu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strategijom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kapacitetima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Sveučilišta</a:t>
            </a:r>
            <a:r>
              <a:rPr lang="en-US" sz="1800" dirty="0">
                <a:latin typeface="+mj-lt"/>
              </a:rPr>
              <a:t>) </a:t>
            </a:r>
            <a:r>
              <a:rPr lang="en-US" sz="1800" dirty="0" err="1">
                <a:latin typeface="+mj-lt"/>
              </a:rPr>
              <a:t>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indikatori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kojima</a:t>
            </a:r>
            <a:r>
              <a:rPr lang="en-US" sz="1800" dirty="0">
                <a:latin typeface="+mj-lt"/>
              </a:rPr>
              <a:t> se </a:t>
            </a:r>
            <a:r>
              <a:rPr lang="en-US" sz="1800" dirty="0" err="1">
                <a:latin typeface="+mj-lt"/>
              </a:rPr>
              <a:t>prati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njihovo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ostvarivanje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 </a:t>
            </a:r>
            <a:endParaRPr lang="en-US" sz="18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847C5-0274-4363-9DCC-98E36C4503EE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12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272</TotalTime>
  <Words>728</Words>
  <Application>Microsoft Office PowerPoint</Application>
  <PresentationFormat>On-screen Show (4:3)</PresentationFormat>
  <Paragraphs>204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Oriel</vt:lpstr>
      <vt:lpstr>Financiranje visokog obrazovanja - primjer Ekonomskog fakulteta Sveučilišta u Rijeci* </vt:lpstr>
      <vt:lpstr>Visoko obrazovanje u Republici Hrvatskoj</vt:lpstr>
      <vt:lpstr>Financiranje visokog obrazovanja u Republici hrvatskoj (I)</vt:lpstr>
      <vt:lpstr>Financiranje visokog obrazovanja u Republici hrvatskoj (II)</vt:lpstr>
      <vt:lpstr>Sveučilište u Rijeci 2015.</vt:lpstr>
      <vt:lpstr>Ekonomski fakultet Sveučilišta u rijeci </vt:lpstr>
      <vt:lpstr>Model financiranja EFRI</vt:lpstr>
      <vt:lpstr>FINANCIRANJE REDOVNE DJELATNOSTI (I)</vt:lpstr>
      <vt:lpstr>FINANCIRANJE REDOVNE  DJELATNOSTI (II)</vt:lpstr>
      <vt:lpstr>FINANCIRANJE REDOVNE  DJELATNOSTI (III)</vt:lpstr>
      <vt:lpstr>FINANCIRANJE REDOVNE DJELATNOSTI (IV)</vt:lpstr>
      <vt:lpstr>FINANCIRANJE ZNANSTVENE DJELATNOSTI EFRI (I)</vt:lpstr>
      <vt:lpstr>FINANCIRANJE ZNANSTVENE DJELATNOSTI UNIRI - EFRI(II)</vt:lpstr>
      <vt:lpstr>Projekti UNIRI-  PRIJAVE, VREDNOVANJE I IZVJEŠTAVANJE </vt:lpstr>
      <vt:lpstr>VLASTITI PRIHODI EFRI (I)</vt:lpstr>
      <vt:lpstr>VLASTITI PRIHODI EFRI  - struktura (II)</vt:lpstr>
      <vt:lpstr>... Za kraj</vt:lpstr>
      <vt:lpstr>ZAKLJUČAK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Bojana</dc:creator>
  <cp:lastModifiedBy>Bojana</cp:lastModifiedBy>
  <cp:revision>30</cp:revision>
  <dcterms:created xsi:type="dcterms:W3CDTF">2014-10-23T14:43:14Z</dcterms:created>
  <dcterms:modified xsi:type="dcterms:W3CDTF">2016-02-01T14:22:38Z</dcterms:modified>
</cp:coreProperties>
</file>