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8E8D-96E9-46C3-B3C0-3E24155189D5}" type="datetimeFigureOut">
              <a:rPr lang="hr-HR" smtClean="0"/>
              <a:t>9.6.2016.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991F4-0E9E-4C26-B4DB-52DDD2009ACE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6172199" cy="2251579"/>
          </a:xfrm>
        </p:spPr>
        <p:txBody>
          <a:bodyPr/>
          <a:lstStyle/>
          <a:p>
            <a:r>
              <a:rPr lang="hr-HR" sz="2800" dirty="0" smtClean="0"/>
              <a:t>Antioksidacijska </a:t>
            </a:r>
            <a:r>
              <a:rPr lang="hr-HR" sz="2800" dirty="0"/>
              <a:t>aktivnost u brašnu rogača (Ceratonia siliqua L.) u ovisnosti o veličini usitnjenih čestica </a:t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240345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r-HR" sz="2600" dirty="0"/>
              <a:t>Ana Belščak Cvitanović</a:t>
            </a:r>
            <a:r>
              <a:rPr lang="hr-HR" sz="2600" baseline="30000" dirty="0"/>
              <a:t>1</a:t>
            </a:r>
            <a:r>
              <a:rPr lang="hr-HR" sz="2600" dirty="0"/>
              <a:t>, Maja Benković</a:t>
            </a:r>
            <a:r>
              <a:rPr lang="hr-HR" sz="2600" baseline="30000" dirty="0"/>
              <a:t>1</a:t>
            </a:r>
            <a:r>
              <a:rPr lang="hr-HR" sz="2600" dirty="0"/>
              <a:t>, Ingrid Bauman</a:t>
            </a:r>
            <a:r>
              <a:rPr lang="hr-HR" sz="2600" baseline="30000" dirty="0"/>
              <a:t>1</a:t>
            </a:r>
            <a:r>
              <a:rPr lang="hr-HR" sz="2600" dirty="0"/>
              <a:t>, Siniša Srečec</a:t>
            </a:r>
            <a:r>
              <a:rPr lang="hr-HR" sz="2600" baseline="30000" dirty="0"/>
              <a:t>2</a:t>
            </a:r>
            <a:r>
              <a:rPr lang="hr-HR" sz="2600" dirty="0"/>
              <a:t>, Dario </a:t>
            </a:r>
            <a:r>
              <a:rPr lang="hr-HR" sz="2600" dirty="0" smtClean="0"/>
              <a:t>Kremer</a:t>
            </a:r>
            <a:r>
              <a:rPr lang="hr-HR" sz="2600" baseline="30000" dirty="0" smtClean="0"/>
              <a:t>3</a:t>
            </a:r>
          </a:p>
          <a:p>
            <a:pPr algn="ctr"/>
            <a:endParaRPr lang="hr-HR" sz="2600" baseline="30000" dirty="0" smtClean="0"/>
          </a:p>
          <a:p>
            <a:r>
              <a:rPr lang="hr-HR" sz="2600" baseline="30000" dirty="0"/>
              <a:t>1</a:t>
            </a:r>
            <a:r>
              <a:rPr lang="hr-HR" sz="2600" dirty="0"/>
              <a:t>Prehrambeno-biotehnološki faklutet Sveučilišta u </a:t>
            </a:r>
            <a:r>
              <a:rPr lang="hr-HR" sz="2600" dirty="0" smtClean="0"/>
              <a:t>Zagrebu</a:t>
            </a:r>
          </a:p>
          <a:p>
            <a:r>
              <a:rPr lang="hr-HR" sz="2600" baseline="30000" dirty="0" smtClean="0"/>
              <a:t>2</a:t>
            </a:r>
            <a:r>
              <a:rPr lang="hr-HR" sz="2600" dirty="0" smtClean="0"/>
              <a:t>Visoko </a:t>
            </a:r>
            <a:r>
              <a:rPr lang="hr-HR" sz="2600" dirty="0"/>
              <a:t>gospodarsko učilište u </a:t>
            </a:r>
            <a:r>
              <a:rPr lang="hr-HR" sz="2600" dirty="0" smtClean="0"/>
              <a:t>Križevcima</a:t>
            </a:r>
          </a:p>
          <a:p>
            <a:r>
              <a:rPr lang="hr-HR" sz="2600" baseline="30000" dirty="0" smtClean="0"/>
              <a:t>3</a:t>
            </a:r>
            <a:r>
              <a:rPr lang="hr-HR" sz="2600" dirty="0" smtClean="0"/>
              <a:t>Botanički </a:t>
            </a:r>
            <a:r>
              <a:rPr lang="hr-HR" sz="2600" dirty="0"/>
              <a:t>vrt „Fran Kušan“ Farmaceutsko-biokemijskog fakulteta Sveučilišta u </a:t>
            </a:r>
            <a:r>
              <a:rPr lang="hr-HR" sz="2600" dirty="0" smtClean="0"/>
              <a:t>Zagrebu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081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HRZZ IP-11-2013-3304 teuclic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Taxonomy, Ecology and Utilization of Carob tree (Ceratonia siliqua L.) and Bay Laurel (Laurus nobilis L.) in Croatia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63300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128792" cy="4678288"/>
          </a:xfrm>
        </p:spPr>
        <p:txBody>
          <a:bodyPr/>
          <a:lstStyle/>
          <a:p>
            <a:r>
              <a:rPr lang="hr-HR" dirty="0" smtClean="0"/>
              <a:t>Supstitut za kakao poglavito u proizvodnji čokolade za osobe alergične na kakao</a:t>
            </a:r>
          </a:p>
          <a:p>
            <a:r>
              <a:rPr lang="hr-HR" dirty="0" smtClean="0"/>
              <a:t>Prirodni izvor polifenolnih spojeva</a:t>
            </a:r>
          </a:p>
          <a:p>
            <a:r>
              <a:rPr lang="hr-HR" dirty="0" smtClean="0"/>
              <a:t>Antimikrobno i antioksidativno djelovanje</a:t>
            </a:r>
          </a:p>
          <a:p>
            <a:r>
              <a:rPr lang="hr-HR" dirty="0" smtClean="0"/>
              <a:t>U zemljama bliskog i srednjeg istoka žene upotrebljavaju brašno mahuna rogača poradi prevencije (i liječenja u ranoj fazi) genitourinalnih infekcija</a:t>
            </a:r>
          </a:p>
          <a:p>
            <a:r>
              <a:rPr lang="hr-HR" dirty="0" smtClean="0"/>
              <a:t>E410 Locust bean gum, carob gum u prehrambenoj, kozmetičkoj i farmaceutskoj industriji (galaktomanan)</a:t>
            </a:r>
          </a:p>
          <a:p>
            <a:r>
              <a:rPr lang="hr-HR" dirty="0" smtClean="0"/>
              <a:t>Luka 15: 11-32 </a:t>
            </a:r>
            <a:r>
              <a:rPr lang="hr-HR" dirty="0" smtClean="0">
                <a:sym typeface="Symbol"/>
              </a:rPr>
              <a:t> upotreba u ishrani podmlatka svinja, ovaca i koza u ekološkoj poljoprivredi (limfociti 45)</a:t>
            </a:r>
          </a:p>
          <a:p>
            <a:r>
              <a:rPr lang="hr-HR" dirty="0" smtClean="0">
                <a:sym typeface="Symbol"/>
              </a:rPr>
              <a:t>U vrijeme Bizanta sjemenka rogača bila je mjera za zlatnu jedinicu 1 karat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476672"/>
            <a:ext cx="6912768" cy="108012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Najčešća realcija snobova na spomen rogača: </a:t>
            </a:r>
            <a:br>
              <a:rPr lang="hr-HR" dirty="0" smtClean="0"/>
            </a:br>
            <a:r>
              <a:rPr lang="hr-HR" dirty="0" smtClean="0"/>
              <a:t>„Haloooo, rogač?!?! Ma daj molim te kaj god, pa nije to ono od čega se peku kolači?! SvaAAAštaaa!”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625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548680"/>
            <a:ext cx="6048672" cy="79208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Pitanje: - Što se od rogača koristi?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Odgovor: - apsolutno sve!!! Nema otpada!!!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28575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D:\Documents\Documents\Documents\Znanost\TEUCLIC Radovi\Rad FTB_rogac\Fig 3 new_carob_FT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45730"/>
            <a:ext cx="3960440" cy="49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69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128792" cy="4502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01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64582"/>
            <a:ext cx="6768752" cy="327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67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804688"/>
          </a:xfrm>
        </p:spPr>
        <p:txBody>
          <a:bodyPr/>
          <a:lstStyle/>
          <a:p>
            <a:r>
              <a:rPr lang="hr-HR" sz="3600" dirty="0" smtClean="0"/>
              <a:t>Zaključak</a:t>
            </a:r>
            <a:endParaRPr lang="hr-H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708920"/>
            <a:ext cx="6172200" cy="2091680"/>
          </a:xfrm>
        </p:spPr>
        <p:txBody>
          <a:bodyPr>
            <a:noAutofit/>
          </a:bodyPr>
          <a:lstStyle/>
          <a:p>
            <a:r>
              <a:rPr lang="hr-HR" sz="2800" dirty="0"/>
              <a:t>U</a:t>
            </a:r>
            <a:r>
              <a:rPr lang="hr-HR" sz="2800" dirty="0" smtClean="0"/>
              <a:t>djel </a:t>
            </a:r>
            <a:r>
              <a:rPr lang="hr-HR" sz="2800" dirty="0"/>
              <a:t>svih istraživanih grupa spojeva ovisi o dimenzijama usitnjenih čestica. </a:t>
            </a:r>
            <a:r>
              <a:rPr lang="hr-HR" sz="2800" dirty="0" smtClean="0"/>
              <a:t>Pri čemu je najveći udjel determiniran u najsitnijoj frakciji </a:t>
            </a:r>
            <a:r>
              <a:rPr lang="hr-HR" sz="2800" dirty="0" smtClean="0">
                <a:sym typeface="Symbol"/>
              </a:rPr>
              <a:t></a:t>
            </a:r>
            <a:r>
              <a:rPr lang="hr-HR" sz="2800" dirty="0" smtClean="0"/>
              <a:t> 0,5 mm, a najmanji u prekrupi </a:t>
            </a:r>
            <a:r>
              <a:rPr lang="hr-HR" sz="2800" dirty="0" smtClean="0">
                <a:sym typeface="Symbol"/>
              </a:rPr>
              <a:t></a:t>
            </a:r>
            <a:r>
              <a:rPr lang="hr-HR" sz="2800" dirty="0" smtClean="0"/>
              <a:t> 1 mm.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5215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1412776"/>
            <a:ext cx="5806408" cy="936104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/>
              <a:t>HVALA NA PAŽNJI!</a:t>
            </a:r>
            <a:endParaRPr lang="hr-HR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80928"/>
            <a:ext cx="4752528" cy="3176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865446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93</TotalTime>
  <Words>224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Tradeshow</vt:lpstr>
      <vt:lpstr>Antioksidacijska aktivnost u brašnu rogača (Ceratonia siliqua L.) u ovisnosti o veličini usitnjenih čestica  </vt:lpstr>
      <vt:lpstr>HRZZ IP-11-2013-3304 teuclic</vt:lpstr>
      <vt:lpstr>Najčešća realcija snobova na spomen rogača:  „Haloooo, rogač?!?! Ma daj molim te kaj god, pa nije to ono od čega se peku kolači?! SvaAAAštaaa!”</vt:lpstr>
      <vt:lpstr>Pitanje: - Što se od rogača koristi?  Odgovor: - apsolutno sve!!! Nema otpada!!!</vt:lpstr>
      <vt:lpstr>PowerPoint Presentation</vt:lpstr>
      <vt:lpstr>PowerPoint Presentation</vt:lpstr>
      <vt:lpstr>Zaključak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Antioksidacijska aktivnost u brašnu rogača (Ceratonia siliqua L.) u ovisnosti o veličini usitnjenih čestica</dc:title>
  <dc:creator>Siniša Srečec</dc:creator>
  <cp:lastModifiedBy>Siniša Srečec</cp:lastModifiedBy>
  <cp:revision>9</cp:revision>
  <dcterms:created xsi:type="dcterms:W3CDTF">2016-05-27T10:31:04Z</dcterms:created>
  <dcterms:modified xsi:type="dcterms:W3CDTF">2016-06-09T13:13:34Z</dcterms:modified>
</cp:coreProperties>
</file>