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6" r:id="rId2"/>
  </p:sldMasterIdLst>
  <p:notesMasterIdLst>
    <p:notesMasterId r:id="rId19"/>
  </p:notesMasterIdLst>
  <p:handoutMasterIdLst>
    <p:handoutMasterId r:id="rId20"/>
  </p:handoutMasterIdLst>
  <p:sldIdLst>
    <p:sldId id="257" r:id="rId3"/>
    <p:sldId id="258" r:id="rId4"/>
    <p:sldId id="259" r:id="rId5"/>
    <p:sldId id="261" r:id="rId6"/>
    <p:sldId id="271" r:id="rId7"/>
    <p:sldId id="284" r:id="rId8"/>
    <p:sldId id="263" r:id="rId9"/>
    <p:sldId id="262" r:id="rId10"/>
    <p:sldId id="285" r:id="rId11"/>
    <p:sldId id="286" r:id="rId12"/>
    <p:sldId id="288" r:id="rId13"/>
    <p:sldId id="264" r:id="rId14"/>
    <p:sldId id="287" r:id="rId15"/>
    <p:sldId id="265" r:id="rId16"/>
    <p:sldId id="269" r:id="rId17"/>
    <p:sldId id="270" r:id="rId18"/>
  </p:sldIdLst>
  <p:sldSz cx="9144000" cy="6858000" type="screen4x3"/>
  <p:notesSz cx="6797675" cy="9926638"/>
  <p:custDataLst>
    <p:tags r:id="rId21"/>
  </p:custDataLst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ouard Ivanjko" initials="IE" lastIdx="4" clrIdx="0"/>
  <p:cmAuthor id="1" name="gj" initials="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D8D"/>
    <a:srgbClr val="717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33" autoAdjust="0"/>
  </p:normalViewPr>
  <p:slideViewPr>
    <p:cSldViewPr>
      <p:cViewPr varScale="1">
        <p:scale>
          <a:sx n="75" d="100"/>
          <a:sy n="75" d="100"/>
        </p:scale>
        <p:origin x="-10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8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452EF-AB10-E443-B9EC-68364573FA20}" type="datetimeFigureOut">
              <a:rPr lang="en-US" smtClean="0"/>
              <a:pPr/>
              <a:t>5/12/2015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BF948-EF6C-B248-8945-CE8EE018D0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78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69D90-47C2-472C-9AEE-5426E40DBE9E}" type="datetimeFigureOut">
              <a:rPr lang="sr-Latn-CS" smtClean="0"/>
              <a:pPr/>
              <a:t>12.5.2015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BF765-A433-48BC-A1DD-F738214F447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208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dirty="0" smtClean="0"/>
              <a:t>Research conducted in usage of GNSS Technology in real world scenario to make everyday car using more user friendly and to further increase car safety (grand theft auto)</a:t>
            </a:r>
          </a:p>
          <a:p>
            <a:pPr algn="just"/>
            <a:r>
              <a:rPr lang="hr-HR" sz="1200" dirty="0" smtClean="0"/>
              <a:t>Car monitoring (tracking and engine history) and remote controlling (doors, locks, windows, engine start and shut down)</a:t>
            </a:r>
            <a:endParaRPr lang="en-US" sz="1200" dirty="0" smtClean="0"/>
          </a:p>
          <a:p>
            <a:pPr algn="just"/>
            <a:r>
              <a:rPr lang="en-US" sz="1200" dirty="0" smtClean="0"/>
              <a:t>Achieved solution based on integration of technologies: GSM, GPRS, GPS</a:t>
            </a:r>
            <a:r>
              <a:rPr lang="hr-HR" sz="1200" dirty="0" smtClean="0"/>
              <a:t>/GNSS</a:t>
            </a:r>
            <a:r>
              <a:rPr lang="en-US" sz="1200" dirty="0" smtClean="0"/>
              <a:t>,</a:t>
            </a:r>
            <a:r>
              <a:rPr lang="hr-HR" sz="1200" dirty="0" smtClean="0"/>
              <a:t> CANBUS,</a:t>
            </a:r>
            <a:r>
              <a:rPr lang="en-US" sz="1200" dirty="0" smtClean="0"/>
              <a:t> LAMP</a:t>
            </a:r>
            <a:r>
              <a:rPr lang="hr-HR" sz="1200" dirty="0" smtClean="0"/>
              <a:t> (HTML, PHP, MySQL)</a:t>
            </a:r>
            <a:r>
              <a:rPr lang="en-US" sz="1200" dirty="0" smtClean="0"/>
              <a:t>, TCP/Ip socket server, Android</a:t>
            </a:r>
            <a:r>
              <a:rPr lang="hr-HR" sz="1200" smtClean="0"/>
              <a:t> Application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BF765-A433-48BC-A1DD-F738214F447E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0409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Prikazi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tmonkey6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BF765-A433-48BC-A1DD-F738214F447E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725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Prikazi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MOTOcommanderEN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BF765-A433-48BC-A1DD-F738214F447E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5603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prikazi vovlolunl</a:t>
            </a:r>
            <a:r>
              <a:rPr lang="hr-HR" baseline="0" dirty="0" smtClean="0"/>
              <a:t> i audi a5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BF765-A433-48BC-A1DD-F738214F447E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44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/>
          <a:lstStyle>
            <a:lvl1pPr algn="l">
              <a:defRPr sz="4000" b="1" cap="small" baseline="0">
                <a:solidFill>
                  <a:srgbClr val="143D8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46688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Wingdings" pitchFamily="2" charset="2"/>
              <a:buChar char="§"/>
              <a:defRPr sz="2400"/>
            </a:lvl1pPr>
            <a:lvl2pPr>
              <a:buFont typeface="Arial" pitchFamily="34" charset="0"/>
              <a:buChar char="•"/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528" y="6143644"/>
            <a:ext cx="500066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CB2143B-B609-4CC7-93C4-C4557751434B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176464" cy="54868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hr-HR" dirty="0" smtClean="0"/>
              <a:t>Application of GNSS Technology for Car Tracking and Remote Control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8BE2EF9C-81BA-4601-85C5-A0EB796E3DE5}" type="datetimeFigureOut">
              <a:rPr lang="hr-HR" smtClean="0"/>
              <a:pPr/>
              <a:t>12.5.2015.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237312"/>
            <a:ext cx="4176464" cy="54868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hr-HR" dirty="0" smtClean="0"/>
              <a:t>Application of GNSS Technology for Car Tracking and Remote Control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1523" y="6237312"/>
            <a:ext cx="2133600" cy="365125"/>
          </a:xfrm>
          <a:prstGeom prst="rect">
            <a:avLst/>
          </a:prstGeom>
        </p:spPr>
        <p:txBody>
          <a:bodyPr/>
          <a:lstStyle/>
          <a:p>
            <a:fld id="{ACB2143B-B609-4CC7-93C4-C4557751434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Application of GNSS Technology for Car Tracking and Remote Control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1197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4B7050-E46A-46AE-AE31-ACD9761B0D46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F630-1BA1-4ABD-B76E-18E234AB2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4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A7E0B-7C5E-442A-8F1C-C0354937E873}" type="datetimeFigureOut">
              <a:rPr lang="hr-HR" smtClean="0"/>
              <a:pPr/>
              <a:t>12.5.2015.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dirty="0" smtClean="0"/>
              <a:t>Application of GNSS Technology for Car Tracking and Remote Control</a:t>
            </a:r>
          </a:p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A7136-004D-48BE-920C-ABD179330C6D}" type="slidenum">
              <a:rPr lang="hr-HR" smtClean="0"/>
              <a:pPr/>
              <a:t>‹#›</a:t>
            </a:fld>
            <a:endParaRPr lang="hr-HR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3501008"/>
            <a:chOff x="0" y="0"/>
            <a:chExt cx="9144000" cy="3501008"/>
          </a:xfrm>
        </p:grpSpPr>
        <p:sp>
          <p:nvSpPr>
            <p:cNvPr id="8" name="Rectangle 7"/>
            <p:cNvSpPr/>
            <p:nvPr/>
          </p:nvSpPr>
          <p:spPr>
            <a:xfrm flipH="1">
              <a:off x="0" y="0"/>
              <a:ext cx="9144000" cy="3501008"/>
            </a:xfrm>
            <a:prstGeom prst="rect">
              <a:avLst/>
            </a:prstGeom>
            <a:gradFill flip="none" rotWithShape="1">
              <a:gsLst>
                <a:gs pos="18000">
                  <a:srgbClr val="143D8D"/>
                </a:gs>
                <a:gs pos="49000">
                  <a:srgbClr val="143D8D">
                    <a:alpha val="22000"/>
                  </a:srgbClr>
                </a:gs>
                <a:gs pos="75000">
                  <a:schemeClr val="bg1"/>
                </a:gs>
                <a:gs pos="99000">
                  <a:srgbClr val="717174">
                    <a:alpha val="4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Parallelogram 8"/>
            <p:cNvSpPr/>
            <p:nvPr/>
          </p:nvSpPr>
          <p:spPr>
            <a:xfrm>
              <a:off x="5543600" y="0"/>
              <a:ext cx="3600400" cy="3501008"/>
            </a:xfrm>
            <a:prstGeom prst="parallelogram">
              <a:avLst>
                <a:gd name="adj" fmla="val 56783"/>
              </a:avLst>
            </a:prstGeom>
            <a:gradFill flip="none" rotWithShape="1">
              <a:gsLst>
                <a:gs pos="0">
                  <a:srgbClr val="717174">
                    <a:alpha val="28000"/>
                  </a:srgbClr>
                </a:gs>
                <a:gs pos="81000">
                  <a:schemeClr val="bg1">
                    <a:alpha val="36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Parallelogram 9"/>
            <p:cNvSpPr/>
            <p:nvPr/>
          </p:nvSpPr>
          <p:spPr>
            <a:xfrm>
              <a:off x="3707904" y="0"/>
              <a:ext cx="3600400" cy="3501008"/>
            </a:xfrm>
            <a:prstGeom prst="parallelogram">
              <a:avLst>
                <a:gd name="adj" fmla="val 56783"/>
              </a:avLst>
            </a:prstGeom>
            <a:gradFill flip="none" rotWithShape="1">
              <a:gsLst>
                <a:gs pos="0">
                  <a:srgbClr val="717174">
                    <a:alpha val="28000"/>
                  </a:srgbClr>
                </a:gs>
                <a:gs pos="81000">
                  <a:schemeClr val="bg1">
                    <a:alpha val="36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Parallelogram 10"/>
            <p:cNvSpPr/>
            <p:nvPr/>
          </p:nvSpPr>
          <p:spPr>
            <a:xfrm>
              <a:off x="1763688" y="0"/>
              <a:ext cx="3600400" cy="3501008"/>
            </a:xfrm>
            <a:prstGeom prst="parallelogram">
              <a:avLst>
                <a:gd name="adj" fmla="val 56783"/>
              </a:avLst>
            </a:prstGeom>
            <a:gradFill flip="none" rotWithShape="1">
              <a:gsLst>
                <a:gs pos="0">
                  <a:srgbClr val="717174">
                    <a:alpha val="28000"/>
                  </a:srgbClr>
                </a:gs>
                <a:gs pos="81000">
                  <a:schemeClr val="bg1">
                    <a:alpha val="36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63688" y="142852"/>
              <a:ext cx="7308304" cy="33547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hr-HR" sz="4400" dirty="0" smtClean="0">
                  <a:ln>
                    <a:solidFill>
                      <a:schemeClr val="bg1"/>
                    </a:solidFill>
                  </a:ln>
                  <a:solidFill>
                    <a:srgbClr val="7171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niZgMedium" pitchFamily="50" charset="-18"/>
                </a:rPr>
                <a:t>University of Zagrebu</a:t>
              </a:r>
            </a:p>
            <a:p>
              <a:pPr algn="l"/>
              <a:r>
                <a:rPr lang="hr-HR" sz="4400" dirty="0" smtClean="0">
                  <a:ln>
                    <a:solidFill>
                      <a:schemeClr val="bg1"/>
                    </a:solidFill>
                  </a:ln>
                  <a:solidFill>
                    <a:srgbClr val="7171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niZgMedium" pitchFamily="50" charset="-18"/>
                </a:rPr>
                <a:t>Faculty of Transport and Traffic Sciences</a:t>
              </a:r>
              <a:endParaRPr lang="ta-IN" sz="4400" dirty="0" smtClean="0">
                <a:ln>
                  <a:solidFill>
                    <a:schemeClr val="bg1"/>
                  </a:solidFill>
                </a:ln>
                <a:solidFill>
                  <a:srgbClr val="7171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ZgMedium" pitchFamily="50" charset="-18"/>
              </a:endParaRPr>
            </a:p>
            <a:p>
              <a:pPr algn="l"/>
              <a:r>
                <a:rPr lang="en-US" sz="2400" dirty="0" smtClean="0">
                  <a:ln>
                    <a:solidFill>
                      <a:schemeClr val="bg1"/>
                    </a:solidFill>
                  </a:ln>
                  <a:solidFill>
                    <a:srgbClr val="7171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niZgMedium" pitchFamily="50" charset="-18"/>
                </a:rPr>
                <a:t>Department  of Intelligent Transportation Systems</a:t>
              </a:r>
            </a:p>
            <a:p>
              <a:pPr algn="l"/>
              <a:endParaRPr lang="ta-IN" sz="2800" dirty="0" smtClean="0">
                <a:ln>
                  <a:solidFill>
                    <a:schemeClr val="bg1"/>
                  </a:solidFill>
                </a:ln>
                <a:solidFill>
                  <a:srgbClr val="7171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ZgMedium" pitchFamily="50" charset="-18"/>
              </a:endParaRPr>
            </a:p>
            <a:p>
              <a:pPr algn="l"/>
              <a:r>
                <a:rPr lang="hr-HR" sz="2800" dirty="0" smtClean="0">
                  <a:ln>
                    <a:solidFill>
                      <a:schemeClr val="bg1"/>
                    </a:solidFill>
                  </a:ln>
                  <a:solidFill>
                    <a:srgbClr val="7171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niZgMedium" pitchFamily="50" charset="-18"/>
                </a:rPr>
                <a:t>9th Annual Baška GNSS Conference, 2015</a:t>
              </a:r>
              <a:endParaRPr lang="ta-IN" sz="2800" dirty="0" smtClean="0">
                <a:ln>
                  <a:solidFill>
                    <a:schemeClr val="bg1"/>
                  </a:solidFill>
                </a:ln>
                <a:solidFill>
                  <a:srgbClr val="7171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ZgMedium" pitchFamily="50" charset="-18"/>
              </a:endParaRPr>
            </a:p>
          </p:txBody>
        </p:sp>
        <p:pic>
          <p:nvPicPr>
            <p:cNvPr id="13" name="Picture 12" descr="fpz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755" y="1700808"/>
              <a:ext cx="1332581" cy="1436479"/>
            </a:xfrm>
            <a:prstGeom prst="rect">
              <a:avLst/>
            </a:prstGeom>
            <a:effectLst>
              <a:outerShdw blurRad="38100" dist="38100" dir="5400000" algn="ctr" rotWithShape="0">
                <a:srgbClr val="717174"/>
              </a:outerShdw>
            </a:effectLst>
          </p:spPr>
        </p:pic>
        <p:pic>
          <p:nvPicPr>
            <p:cNvPr id="14" name="Picture 13" descr="sveucilist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480" y="116632"/>
              <a:ext cx="1298823" cy="1298823"/>
            </a:xfrm>
            <a:prstGeom prst="rect">
              <a:avLst/>
            </a:prstGeom>
            <a:effectLst>
              <a:outerShdw sx="1000" sy="1000" algn="ctr" rotWithShape="0">
                <a:schemeClr val="bg1"/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71600" y="6174426"/>
            <a:ext cx="8172400" cy="683574"/>
          </a:xfrm>
          <a:prstGeom prst="rect">
            <a:avLst/>
          </a:prstGeom>
          <a:gradFill flip="none" rotWithShape="1">
            <a:gsLst>
              <a:gs pos="25000">
                <a:srgbClr val="143D8D"/>
              </a:gs>
              <a:gs pos="75000">
                <a:schemeClr val="bg1"/>
              </a:gs>
              <a:gs pos="38000">
                <a:srgbClr val="143D8D"/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Freeform 8"/>
          <p:cNvSpPr/>
          <p:nvPr userDrawn="1"/>
        </p:nvSpPr>
        <p:spPr>
          <a:xfrm>
            <a:off x="2633042" y="6156595"/>
            <a:ext cx="6510958" cy="576064"/>
          </a:xfrm>
          <a:custGeom>
            <a:avLst/>
            <a:gdLst>
              <a:gd name="connsiteX0" fmla="*/ 0 w 6740434"/>
              <a:gd name="connsiteY0" fmla="*/ 0 h 644434"/>
              <a:gd name="connsiteX1" fmla="*/ 1820091 w 6740434"/>
              <a:gd name="connsiteY1" fmla="*/ 627017 h 644434"/>
              <a:gd name="connsiteX2" fmla="*/ 4432663 w 6740434"/>
              <a:gd name="connsiteY2" fmla="*/ 104502 h 644434"/>
              <a:gd name="connsiteX3" fmla="*/ 6740434 w 6740434"/>
              <a:gd name="connsiteY3" fmla="*/ 452845 h 64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0434" h="644434">
                <a:moveTo>
                  <a:pt x="0" y="0"/>
                </a:moveTo>
                <a:cubicBezTo>
                  <a:pt x="540657" y="304800"/>
                  <a:pt x="1081314" y="609600"/>
                  <a:pt x="1820091" y="627017"/>
                </a:cubicBezTo>
                <a:cubicBezTo>
                  <a:pt x="2558868" y="644434"/>
                  <a:pt x="3612606" y="133531"/>
                  <a:pt x="4432663" y="104502"/>
                </a:cubicBezTo>
                <a:cubicBezTo>
                  <a:pt x="5252720" y="75473"/>
                  <a:pt x="5996577" y="264159"/>
                  <a:pt x="6740434" y="452845"/>
                </a:cubicBezTo>
              </a:path>
            </a:pathLst>
          </a:custGeom>
          <a:ln>
            <a:gradFill>
              <a:gsLst>
                <a:gs pos="0">
                  <a:srgbClr val="143D8D"/>
                </a:gs>
                <a:gs pos="100000">
                  <a:srgbClr val="717174"/>
                </a:gs>
                <a:gs pos="35000">
                  <a:schemeClr val="bg1"/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1">
                <a:alpha val="2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Freeform 10"/>
          <p:cNvSpPr/>
          <p:nvPr userDrawn="1"/>
        </p:nvSpPr>
        <p:spPr>
          <a:xfrm>
            <a:off x="2935875" y="6156595"/>
            <a:ext cx="6208124" cy="576064"/>
          </a:xfrm>
          <a:custGeom>
            <a:avLst/>
            <a:gdLst>
              <a:gd name="connsiteX0" fmla="*/ 0 w 6740434"/>
              <a:gd name="connsiteY0" fmla="*/ 0 h 644434"/>
              <a:gd name="connsiteX1" fmla="*/ 1820091 w 6740434"/>
              <a:gd name="connsiteY1" fmla="*/ 627017 h 644434"/>
              <a:gd name="connsiteX2" fmla="*/ 4432663 w 6740434"/>
              <a:gd name="connsiteY2" fmla="*/ 104502 h 644434"/>
              <a:gd name="connsiteX3" fmla="*/ 6740434 w 6740434"/>
              <a:gd name="connsiteY3" fmla="*/ 452845 h 64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0434" h="644434">
                <a:moveTo>
                  <a:pt x="0" y="0"/>
                </a:moveTo>
                <a:cubicBezTo>
                  <a:pt x="540657" y="304800"/>
                  <a:pt x="1081314" y="609600"/>
                  <a:pt x="1820091" y="627017"/>
                </a:cubicBezTo>
                <a:cubicBezTo>
                  <a:pt x="2558868" y="644434"/>
                  <a:pt x="3612606" y="133531"/>
                  <a:pt x="4432663" y="104502"/>
                </a:cubicBezTo>
                <a:cubicBezTo>
                  <a:pt x="5252720" y="75473"/>
                  <a:pt x="5996577" y="264159"/>
                  <a:pt x="6740434" y="452845"/>
                </a:cubicBezTo>
              </a:path>
            </a:pathLst>
          </a:custGeom>
          <a:ln>
            <a:gradFill>
              <a:gsLst>
                <a:gs pos="0">
                  <a:srgbClr val="143D8D"/>
                </a:gs>
                <a:gs pos="100000">
                  <a:srgbClr val="717174"/>
                </a:gs>
                <a:gs pos="35000">
                  <a:schemeClr val="bg1"/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1">
                <a:alpha val="2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Freeform 11"/>
          <p:cNvSpPr/>
          <p:nvPr userDrawn="1"/>
        </p:nvSpPr>
        <p:spPr>
          <a:xfrm>
            <a:off x="3272358" y="6165304"/>
            <a:ext cx="5871641" cy="576064"/>
          </a:xfrm>
          <a:custGeom>
            <a:avLst/>
            <a:gdLst>
              <a:gd name="connsiteX0" fmla="*/ 0 w 6740434"/>
              <a:gd name="connsiteY0" fmla="*/ 0 h 644434"/>
              <a:gd name="connsiteX1" fmla="*/ 1820091 w 6740434"/>
              <a:gd name="connsiteY1" fmla="*/ 627017 h 644434"/>
              <a:gd name="connsiteX2" fmla="*/ 4432663 w 6740434"/>
              <a:gd name="connsiteY2" fmla="*/ 104502 h 644434"/>
              <a:gd name="connsiteX3" fmla="*/ 6740434 w 6740434"/>
              <a:gd name="connsiteY3" fmla="*/ 452845 h 64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0434" h="644434">
                <a:moveTo>
                  <a:pt x="0" y="0"/>
                </a:moveTo>
                <a:cubicBezTo>
                  <a:pt x="540657" y="304800"/>
                  <a:pt x="1081314" y="609600"/>
                  <a:pt x="1820091" y="627017"/>
                </a:cubicBezTo>
                <a:cubicBezTo>
                  <a:pt x="2558868" y="644434"/>
                  <a:pt x="3612606" y="133531"/>
                  <a:pt x="4432663" y="104502"/>
                </a:cubicBezTo>
                <a:cubicBezTo>
                  <a:pt x="5252720" y="75473"/>
                  <a:pt x="5996577" y="264159"/>
                  <a:pt x="6740434" y="452845"/>
                </a:cubicBezTo>
              </a:path>
            </a:pathLst>
          </a:custGeom>
          <a:ln>
            <a:gradFill>
              <a:gsLst>
                <a:gs pos="0">
                  <a:srgbClr val="143D8D"/>
                </a:gs>
                <a:gs pos="100000">
                  <a:srgbClr val="717174"/>
                </a:gs>
                <a:gs pos="35000">
                  <a:schemeClr val="bg1"/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1">
                <a:alpha val="2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103440" y="6549259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>
                <a:solidFill>
                  <a:schemeClr val="bg1"/>
                </a:solidFill>
                <a:latin typeface="UnizgDisplay Normal" pitchFamily="50" charset="-18"/>
              </a:rPr>
              <a:t>9th Annual Baška GNSS Conference</a:t>
            </a:r>
            <a:endParaRPr lang="hr-HR" sz="1200" baseline="0" dirty="0" smtClean="0">
              <a:solidFill>
                <a:schemeClr val="bg1"/>
              </a:solidFill>
              <a:latin typeface="UnizgDisplay Normal" pitchFamily="50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589296"/>
            <a:ext cx="504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akulusic\Desktop\fpz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6" y="6165336"/>
            <a:ext cx="533716" cy="576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6237312"/>
            <a:ext cx="196063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143644"/>
            <a:ext cx="500066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CB2143B-B609-4CC7-93C4-C4557751434B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776" y="6220260"/>
            <a:ext cx="4176464" cy="54868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hr-HR" dirty="0" smtClean="0"/>
              <a:t>Application of GNSS Technology for Car Tracking and Remote Control</a:t>
            </a:r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7" r:id="rId2"/>
    <p:sldLayoutId id="2147483759" r:id="rId3"/>
    <p:sldLayoutId id="2147483760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douard.ivanjko@fpz.hr" TargetMode="External"/><Relationship Id="rId2" Type="http://schemas.openxmlformats.org/officeDocument/2006/relationships/hyperlink" Target="mailto:goran.jurkovic@fpz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lado.sruk@fer.h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4759331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solidFill>
                  <a:srgbClr val="7171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zgDisplay Normal"/>
                <a:cs typeface="UnizgDisplay Normal"/>
              </a:rPr>
              <a:t>Goran Jurković</a:t>
            </a:r>
            <a:r>
              <a:rPr lang="hr-HR" sz="2600" dirty="0" smtClean="0">
                <a:solidFill>
                  <a:srgbClr val="7171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zgDisplay Normal"/>
                <a:cs typeface="UnizgDisplay Normal"/>
              </a:rPr>
              <a:t>, M.Sc.</a:t>
            </a:r>
            <a:r>
              <a:rPr lang="en-US" sz="2600" dirty="0" smtClean="0">
                <a:solidFill>
                  <a:srgbClr val="7171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zgDisplay Normal"/>
                <a:cs typeface="UnizgDisplay Normal"/>
              </a:rPr>
              <a:t>, and Edouard Ivanjko, Ph.D.</a:t>
            </a:r>
          </a:p>
          <a:p>
            <a:pPr algn="r"/>
            <a:r>
              <a:rPr lang="en-US" sz="2000" i="1" dirty="0" smtClean="0">
                <a:solidFill>
                  <a:srgbClr val="7171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zgDisplay Normal"/>
                <a:cs typeface="UnizgDisplay Normal"/>
              </a:rPr>
              <a:t>Faculty of Transport and Traffic Sciences, University of Zagreb, Croatia, www.fpz.hr</a:t>
            </a:r>
          </a:p>
          <a:p>
            <a:pPr algn="r"/>
            <a:r>
              <a:rPr lang="hr-HR" sz="2600" dirty="0" smtClean="0">
                <a:solidFill>
                  <a:srgbClr val="7171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zgDisplay Normal"/>
                <a:cs typeface="UnizgDisplay Normal"/>
              </a:rPr>
              <a:t>Vlado Sruk, Ph.D.</a:t>
            </a:r>
            <a:r>
              <a:rPr lang="en-US" sz="2600" dirty="0" smtClean="0">
                <a:solidFill>
                  <a:srgbClr val="7171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zgDisplay Normal"/>
                <a:cs typeface="UnizgDisplay Normal"/>
              </a:rPr>
              <a:t>,</a:t>
            </a:r>
          </a:p>
          <a:p>
            <a:pPr algn="r"/>
            <a:r>
              <a:rPr lang="hr-HR" sz="2000" i="1" dirty="0" smtClean="0">
                <a:solidFill>
                  <a:srgbClr val="7171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zgDisplay Normal"/>
                <a:cs typeface="UnizgDisplay Normal"/>
              </a:rPr>
              <a:t>Faculty of Electrical Engineering and Computing, University of Zagreb, Croatia, www.fer.hr</a:t>
            </a:r>
            <a:endParaRPr lang="en-US" sz="2000" i="1" dirty="0" smtClean="0">
              <a:solidFill>
                <a:srgbClr val="7171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zgDisplay Normal"/>
              <a:cs typeface="UnizgDisplay Normal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0" y="3515686"/>
            <a:ext cx="9144000" cy="1296144"/>
          </a:xfrm>
        </p:spPr>
        <p:txBody>
          <a:bodyPr>
            <a:normAutofit/>
          </a:bodyPr>
          <a:lstStyle/>
          <a:p>
            <a:pPr algn="r"/>
            <a:r>
              <a:rPr lang="en-US" sz="3600" cap="small" dirty="0" smtClean="0">
                <a:solidFill>
                  <a:srgbClr val="143D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ZgMedium" pitchFamily="50" charset="-18"/>
              </a:rPr>
              <a:t>Application of GNSS Technology for </a:t>
            </a:r>
            <a:r>
              <a:rPr lang="hr-HR" sz="3600" cap="small" dirty="0" smtClean="0">
                <a:solidFill>
                  <a:srgbClr val="143D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ZgMedium" pitchFamily="50" charset="-18"/>
              </a:rPr>
              <a:t>Car Tracking and Remote Control</a:t>
            </a:r>
            <a:endParaRPr lang="en-US" sz="3600" cap="small" dirty="0">
              <a:solidFill>
                <a:srgbClr val="143D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ZgMedium" pitchFamily="50" charset="-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CANBUS</a:t>
            </a:r>
            <a:r>
              <a:rPr lang="en-US" sz="3600" dirty="0" smtClean="0"/>
              <a:t> connection to </a:t>
            </a:r>
            <a:r>
              <a:rPr lang="hr-HR" sz="3600" dirty="0" smtClean="0"/>
              <a:t>Vehicle</a:t>
            </a:r>
            <a:r>
              <a:rPr lang="en-US" sz="3600" dirty="0" smtClean="0"/>
              <a:t> ECU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058603"/>
          </a:xfrm>
        </p:spPr>
        <p:txBody>
          <a:bodyPr/>
          <a:lstStyle/>
          <a:p>
            <a:r>
              <a:rPr lang="en-US" sz="1800" dirty="0" smtClean="0"/>
              <a:t>Hardware based on </a:t>
            </a:r>
            <a:r>
              <a:rPr lang="en-US" sz="1800" dirty="0" err="1" smtClean="0"/>
              <a:t>Mocrochip</a:t>
            </a:r>
            <a:r>
              <a:rPr lang="en-US" sz="1800" dirty="0" smtClean="0"/>
              <a:t> </a:t>
            </a:r>
            <a:r>
              <a:rPr lang="en-US" sz="1800" dirty="0" err="1" smtClean="0"/>
              <a:t>MCP2515</a:t>
            </a:r>
            <a:r>
              <a:rPr lang="en-US" sz="1800" dirty="0" smtClean="0"/>
              <a:t> and </a:t>
            </a:r>
            <a:r>
              <a:rPr lang="en-US" sz="1800" dirty="0" err="1" smtClean="0"/>
              <a:t>MCP2551</a:t>
            </a:r>
            <a:endParaRPr lang="en-US" sz="1800" dirty="0" smtClean="0"/>
          </a:p>
          <a:p>
            <a:r>
              <a:rPr lang="en-US" sz="1800" dirty="0" smtClean="0"/>
              <a:t>Information about vehicle state over just two digital wires</a:t>
            </a:r>
          </a:p>
          <a:p>
            <a:r>
              <a:rPr lang="en-US" sz="1800" dirty="0" smtClean="0"/>
              <a:t>Every car model has it’s own addresses of particular information (big database of every car make and model)</a:t>
            </a:r>
          </a:p>
          <a:p>
            <a:r>
              <a:rPr lang="en-US" sz="1800" dirty="0" smtClean="0"/>
              <a:t>Possibility of sending commands over </a:t>
            </a:r>
            <a:r>
              <a:rPr lang="en-US" sz="1800" dirty="0" err="1" smtClean="0"/>
              <a:t>CANBUS</a:t>
            </a:r>
            <a:r>
              <a:rPr lang="en-US" sz="1800" dirty="0" smtClean="0"/>
              <a:t> to change particular state of the car:</a:t>
            </a:r>
          </a:p>
          <a:p>
            <a:pPr lvl="1"/>
            <a:r>
              <a:rPr lang="en-US" sz="1400" dirty="0" smtClean="0"/>
              <a:t>locking and unlocking doors</a:t>
            </a:r>
          </a:p>
          <a:p>
            <a:pPr lvl="1"/>
            <a:r>
              <a:rPr lang="en-US" sz="1400" dirty="0" smtClean="0"/>
              <a:t>opening and closing windows</a:t>
            </a:r>
          </a:p>
          <a:p>
            <a:pPr lvl="1"/>
            <a:r>
              <a:rPr lang="en-US" sz="1400" dirty="0" smtClean="0"/>
              <a:t>turning lights on and off</a:t>
            </a:r>
          </a:p>
          <a:p>
            <a:pPr lvl="1"/>
            <a:r>
              <a:rPr lang="en-US" sz="1400" dirty="0" smtClean="0"/>
              <a:t>starting up the engine</a:t>
            </a:r>
          </a:p>
          <a:p>
            <a:r>
              <a:rPr lang="en-US" sz="1800" dirty="0" smtClean="0"/>
              <a:t>Information about </a:t>
            </a:r>
            <a:r>
              <a:rPr lang="en-US" sz="1800" dirty="0" err="1" smtClean="0"/>
              <a:t>CANBUS</a:t>
            </a:r>
            <a:r>
              <a:rPr lang="en-US" sz="1800" dirty="0" smtClean="0"/>
              <a:t> addresses about particular car is proprietary information and cannot be obtained by legal channels  (reverse engineering)</a:t>
            </a:r>
          </a:p>
        </p:txBody>
      </p:sp>
    </p:spTree>
    <p:extLst>
      <p:ext uri="{BB962C8B-B14F-4D97-AF65-F5344CB8AC3E}">
        <p14:creationId xmlns:p14="http://schemas.microsoft.com/office/powerpoint/2010/main" val="4335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Wiring configuration of Device</a:t>
            </a:r>
            <a:endParaRPr lang="en-US" sz="3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908720"/>
            <a:ext cx="7039818" cy="511256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908719"/>
            <a:ext cx="7113587" cy="51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based Main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980728"/>
            <a:ext cx="8280920" cy="48965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TCP/Ip statefull socket server (GCC)</a:t>
            </a:r>
          </a:p>
          <a:p>
            <a:pPr marL="857250" lvl="1" indent="-457200"/>
            <a:r>
              <a:rPr lang="en-US" dirty="0" smtClean="0"/>
              <a:t>Permanent TCP connection to vehicle and Android devices</a:t>
            </a:r>
          </a:p>
          <a:p>
            <a:pPr marL="857250" lvl="1" indent="-457200"/>
            <a:r>
              <a:rPr lang="en-US" dirty="0" smtClean="0"/>
              <a:t>Relaying commands from Android devices to vehicle</a:t>
            </a:r>
          </a:p>
          <a:p>
            <a:pPr marL="857250" lvl="1" indent="-457200"/>
            <a:r>
              <a:rPr lang="en-US" dirty="0" smtClean="0"/>
              <a:t>Relaying and sending </a:t>
            </a:r>
            <a:r>
              <a:rPr lang="en-US" dirty="0" err="1" smtClean="0"/>
              <a:t>SMS</a:t>
            </a:r>
            <a:r>
              <a:rPr lang="en-US" dirty="0" smtClean="0"/>
              <a:t> on alerts</a:t>
            </a:r>
          </a:p>
          <a:p>
            <a:pPr marL="857250" lvl="1" indent="-457200"/>
            <a:r>
              <a:rPr lang="en-US" dirty="0" smtClean="0"/>
              <a:t>Stores geo location and other data in MySQL database for history and reports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HTTP server based on PHP</a:t>
            </a:r>
          </a:p>
          <a:p>
            <a:pPr marL="857250" lvl="1" indent="-457200"/>
            <a:r>
              <a:rPr lang="en-US" dirty="0" smtClean="0"/>
              <a:t>Generating and displaying tracking history and vehicle information</a:t>
            </a:r>
          </a:p>
          <a:p>
            <a:pPr marL="857250" lvl="1" indent="-457200"/>
            <a:r>
              <a:rPr lang="en-US" dirty="0" smtClean="0"/>
              <a:t>Complex setup of geofences, personnel, vehicle rules and policies</a:t>
            </a:r>
          </a:p>
          <a:p>
            <a:pPr marL="857250" lvl="1" indent="-4572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927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server based on PHP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0" y="1196752"/>
            <a:ext cx="8904990" cy="381642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1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3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Android Application as a Remote Controller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764704"/>
            <a:ext cx="6050507" cy="5058603"/>
          </a:xfrm>
        </p:spPr>
        <p:txBody>
          <a:bodyPr/>
          <a:lstStyle/>
          <a:p>
            <a:pPr algn="just"/>
            <a:r>
              <a:rPr lang="en-US" sz="2000" dirty="0" smtClean="0"/>
              <a:t>Remote controller based on graphical user interface (work in progress)</a:t>
            </a:r>
          </a:p>
          <a:p>
            <a:pPr algn="just"/>
            <a:r>
              <a:rPr lang="en-US" sz="2000" dirty="0" smtClean="0"/>
              <a:t>Doesn’t have distance limitation (GSM coverage)</a:t>
            </a:r>
          </a:p>
          <a:p>
            <a:pPr algn="just"/>
            <a:r>
              <a:rPr lang="en-US" sz="2000" dirty="0"/>
              <a:t>P</a:t>
            </a:r>
            <a:r>
              <a:rPr lang="en-US" sz="2000" dirty="0" smtClean="0"/>
              <a:t>ermanent TCP/Ip connection to socket server for faster command relay (relaying time under 1 second)</a:t>
            </a:r>
          </a:p>
          <a:p>
            <a:pPr algn="just"/>
            <a:r>
              <a:rPr lang="en-US" sz="2000" dirty="0" smtClean="0"/>
              <a:t>Additional information and future upgrades available with simple change of the application</a:t>
            </a:r>
          </a:p>
          <a:p>
            <a:pPr algn="just"/>
            <a:r>
              <a:rPr lang="en-US" sz="2000" dirty="0" smtClean="0"/>
              <a:t>Displayed buttons correlate to real in-car installation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10" y="908720"/>
            <a:ext cx="2846914" cy="5061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10" y="908720"/>
            <a:ext cx="2846914" cy="50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2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Conclusion and future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836712"/>
            <a:ext cx="8784976" cy="4968551"/>
          </a:xfrm>
        </p:spPr>
        <p:txBody>
          <a:bodyPr/>
          <a:lstStyle/>
          <a:p>
            <a:pPr algn="just"/>
            <a:r>
              <a:rPr lang="en-US" dirty="0" smtClean="0"/>
              <a:t>GUI for Android and IPhone applications needs attention </a:t>
            </a:r>
          </a:p>
          <a:p>
            <a:pPr algn="just"/>
            <a:r>
              <a:rPr lang="en-US" dirty="0" smtClean="0"/>
              <a:t>expanding </a:t>
            </a:r>
            <a:r>
              <a:rPr lang="en-US" dirty="0" err="1" smtClean="0"/>
              <a:t>CANBUS</a:t>
            </a:r>
            <a:r>
              <a:rPr lang="en-US" dirty="0" smtClean="0"/>
              <a:t> database is constant work in progress</a:t>
            </a:r>
          </a:p>
          <a:p>
            <a:pPr algn="just"/>
            <a:r>
              <a:rPr lang="en-US" dirty="0" smtClean="0"/>
              <a:t>solving sending </a:t>
            </a:r>
            <a:r>
              <a:rPr lang="en-US" dirty="0" err="1" smtClean="0"/>
              <a:t>CANBUS</a:t>
            </a:r>
            <a:r>
              <a:rPr lang="en-US" dirty="0" smtClean="0"/>
              <a:t> commands to car’s ECU would make installation easier and more market friendly</a:t>
            </a:r>
          </a:p>
          <a:p>
            <a:pPr lvl="1" algn="just"/>
            <a:r>
              <a:rPr lang="en-US" dirty="0" smtClean="0"/>
              <a:t>less installation </a:t>
            </a:r>
            <a:r>
              <a:rPr lang="en-US" dirty="0" smtClean="0"/>
              <a:t>work</a:t>
            </a:r>
            <a:r>
              <a:rPr lang="hr-HR" smtClean="0"/>
              <a:t>ing</a:t>
            </a:r>
            <a:r>
              <a:rPr lang="en-US" smtClean="0"/>
              <a:t> </a:t>
            </a:r>
            <a:r>
              <a:rPr lang="en-US" dirty="0" smtClean="0"/>
              <a:t>hours (possibility of marketing outside of </a:t>
            </a:r>
            <a:r>
              <a:rPr lang="en-US" dirty="0"/>
              <a:t>C</a:t>
            </a:r>
            <a:r>
              <a:rPr lang="en-US" dirty="0" smtClean="0"/>
              <a:t>roatia)</a:t>
            </a:r>
          </a:p>
          <a:p>
            <a:pPr lvl="1" algn="just"/>
            <a:r>
              <a:rPr lang="en-US" dirty="0" smtClean="0"/>
              <a:t>installation could be done by amateurs (cost of installation lowered)</a:t>
            </a:r>
          </a:p>
          <a:p>
            <a:pPr algn="just"/>
            <a:r>
              <a:rPr lang="en-US" dirty="0" smtClean="0"/>
              <a:t>more complex traction history and additional reports are work in progress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1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r-HR" dirty="0" smtClean="0"/>
              <a:t>Thank you for attention!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For further information, please contact:</a:t>
            </a:r>
          </a:p>
          <a:p>
            <a:pPr marL="457200" lvl="1" indent="0">
              <a:buNone/>
            </a:pPr>
            <a:r>
              <a:rPr lang="hr-HR" dirty="0" smtClean="0">
                <a:hlinkClick r:id="rId2"/>
              </a:rPr>
              <a:t>goran.jurkovic@fpz.hr</a:t>
            </a:r>
            <a:endParaRPr lang="hr-HR" dirty="0" smtClean="0"/>
          </a:p>
          <a:p>
            <a:pPr marL="457200" lvl="1" indent="0">
              <a:buNone/>
            </a:pPr>
            <a:r>
              <a:rPr lang="hr-HR" dirty="0" smtClean="0">
                <a:hlinkClick r:id="rId3"/>
              </a:rPr>
              <a:t>edouard.ivanjko@fpz.hr</a:t>
            </a:r>
            <a:endParaRPr lang="hr-HR" dirty="0"/>
          </a:p>
          <a:p>
            <a:pPr marL="457200" lvl="1" indent="0">
              <a:buNone/>
            </a:pPr>
            <a:r>
              <a:rPr lang="hr-HR" dirty="0" smtClean="0">
                <a:hlinkClick r:id="rId4"/>
              </a:rPr>
              <a:t>vlado.sruk@fer.hr</a:t>
            </a:r>
            <a:endParaRPr lang="hr-HR" dirty="0" smtClean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r>
              <a:rPr lang="hr-HR" dirty="0" smtClean="0"/>
              <a:t>http://www.globis.hr/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0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668839"/>
          </a:xfrm>
        </p:spPr>
        <p:txBody>
          <a:bodyPr/>
          <a:lstStyle/>
          <a:p>
            <a:pPr algn="just"/>
            <a:r>
              <a:rPr lang="en-US" sz="2000" dirty="0" smtClean="0"/>
              <a:t>Research conducted in usage of GNSS Technology in real world scenario to make everyday car using more user friendly and to further increase car safety (grand theft auto)</a:t>
            </a:r>
          </a:p>
          <a:p>
            <a:pPr algn="just"/>
            <a:r>
              <a:rPr lang="hr-HR" sz="2000" dirty="0" smtClean="0"/>
              <a:t>Car monitoring (tracking and engine history) and remote controlling (doors, locks, windows, engine start and shut down)</a:t>
            </a:r>
            <a:endParaRPr lang="en-US" sz="2000" dirty="0" smtClean="0"/>
          </a:p>
          <a:p>
            <a:pPr algn="just"/>
            <a:r>
              <a:rPr lang="en-US" sz="2000" dirty="0" smtClean="0"/>
              <a:t>Achieved solution based on integration of technologies: GSM, GPRS, GPS</a:t>
            </a:r>
            <a:r>
              <a:rPr lang="hr-HR" sz="2000" dirty="0" smtClean="0"/>
              <a:t>/GNSS</a:t>
            </a:r>
            <a:r>
              <a:rPr lang="en-US" sz="2000" dirty="0" smtClean="0"/>
              <a:t>,</a:t>
            </a:r>
            <a:r>
              <a:rPr lang="hr-HR" sz="2000" dirty="0" smtClean="0"/>
              <a:t> CANBUS,</a:t>
            </a:r>
            <a:r>
              <a:rPr lang="en-US" sz="2000" dirty="0" smtClean="0"/>
              <a:t> LAMP</a:t>
            </a:r>
            <a:r>
              <a:rPr lang="hr-HR" sz="2000" dirty="0" smtClean="0"/>
              <a:t> (HTML, PHP, MySQL)</a:t>
            </a:r>
            <a:r>
              <a:rPr lang="en-US" sz="2000" dirty="0" smtClean="0"/>
              <a:t>, TCP/Ip socket server, Android</a:t>
            </a:r>
            <a:r>
              <a:rPr lang="hr-HR" sz="2000" dirty="0" smtClean="0"/>
              <a:t> Application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306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34" y="1124744"/>
            <a:ext cx="4051766" cy="1728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96" y="3140968"/>
            <a:ext cx="4211960" cy="280797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6908"/>
          </a:xfrm>
        </p:spPr>
        <p:txBody>
          <a:bodyPr/>
          <a:lstStyle/>
          <a:p>
            <a:r>
              <a:rPr lang="en-US" sz="3600" dirty="0" smtClean="0"/>
              <a:t>Introduction –</a:t>
            </a:r>
            <a:r>
              <a:rPr lang="hr-HR" sz="3600" dirty="0" smtClean="0"/>
              <a:t> </a:t>
            </a:r>
            <a:r>
              <a:rPr lang="en-US" sz="3600" dirty="0" smtClean="0"/>
              <a:t>Car</a:t>
            </a:r>
            <a:r>
              <a:rPr lang="en-US" sz="3600" baseline="0" dirty="0" smtClean="0"/>
              <a:t> Safety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620688"/>
            <a:ext cx="5544616" cy="5256584"/>
          </a:xfrm>
        </p:spPr>
        <p:txBody>
          <a:bodyPr/>
          <a:lstStyle/>
          <a:p>
            <a:pPr lvl="0"/>
            <a:r>
              <a:rPr lang="en-US" dirty="0" smtClean="0"/>
              <a:t>Widely</a:t>
            </a:r>
            <a:r>
              <a:rPr lang="en-US" baseline="0" dirty="0" smtClean="0"/>
              <a:t> available after market alarm systems:</a:t>
            </a:r>
          </a:p>
          <a:p>
            <a:pPr lvl="1"/>
            <a:r>
              <a:rPr lang="en-US" dirty="0" smtClean="0"/>
              <a:t>one way</a:t>
            </a:r>
            <a:r>
              <a:rPr lang="en-US" baseline="0" dirty="0" smtClean="0"/>
              <a:t> or two way remote controllers</a:t>
            </a:r>
          </a:p>
          <a:p>
            <a:pPr lvl="1"/>
            <a:r>
              <a:rPr lang="en-US" baseline="0" dirty="0" smtClean="0"/>
              <a:t>limited distance</a:t>
            </a:r>
          </a:p>
          <a:p>
            <a:pPr lvl="1"/>
            <a:r>
              <a:rPr lang="en-US" baseline="0" dirty="0" smtClean="0"/>
              <a:t>additional gadgets to carry in pockets</a:t>
            </a:r>
          </a:p>
          <a:p>
            <a:pPr lvl="0"/>
            <a:r>
              <a:rPr lang="en-US" dirty="0" smtClean="0"/>
              <a:t>Standard </a:t>
            </a:r>
            <a:r>
              <a:rPr lang="hr-HR" dirty="0" smtClean="0"/>
              <a:t>in-</a:t>
            </a:r>
            <a:r>
              <a:rPr lang="en-US" dirty="0" smtClean="0"/>
              <a:t>fabric</a:t>
            </a:r>
            <a:r>
              <a:rPr lang="en-US" baseline="0" dirty="0" smtClean="0"/>
              <a:t> alarm systems:</a:t>
            </a:r>
          </a:p>
          <a:p>
            <a:pPr lvl="1"/>
            <a:r>
              <a:rPr lang="en-US" dirty="0" smtClean="0"/>
              <a:t>basic</a:t>
            </a:r>
            <a:r>
              <a:rPr lang="en-US" baseline="0" dirty="0" smtClean="0"/>
              <a:t> options</a:t>
            </a:r>
          </a:p>
          <a:p>
            <a:pPr lvl="1"/>
            <a:r>
              <a:rPr lang="en-US" baseline="0" dirty="0" smtClean="0"/>
              <a:t>easily disabled by thefts </a:t>
            </a:r>
            <a:endParaRPr lang="hr-HR" dirty="0" smtClean="0"/>
          </a:p>
          <a:p>
            <a:r>
              <a:rPr lang="en-US" dirty="0" smtClean="0"/>
              <a:t>All lack of tracking history and monitoring information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8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796908"/>
          </a:xfrm>
        </p:spPr>
        <p:txBody>
          <a:bodyPr/>
          <a:lstStyle/>
          <a:p>
            <a:r>
              <a:rPr lang="en-US" sz="3600" dirty="0" smtClean="0"/>
              <a:t>Introduction – Car Safety of Future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256584"/>
          </a:xfrm>
        </p:spPr>
        <p:txBody>
          <a:bodyPr/>
          <a:lstStyle/>
          <a:p>
            <a:pPr lvl="0"/>
            <a:r>
              <a:rPr lang="en-US" dirty="0" smtClean="0"/>
              <a:t>GNSS/GPRS</a:t>
            </a:r>
            <a:r>
              <a:rPr lang="en-US" baseline="0" dirty="0" smtClean="0"/>
              <a:t> Based Device:</a:t>
            </a:r>
          </a:p>
          <a:p>
            <a:pPr lvl="1"/>
            <a:r>
              <a:rPr lang="en-US" dirty="0" smtClean="0"/>
              <a:t>Integration of many services</a:t>
            </a:r>
            <a:r>
              <a:rPr lang="hr-HR" dirty="0" smtClean="0"/>
              <a:t> (remote control, tracking, etc)</a:t>
            </a:r>
            <a:endParaRPr lang="en-US" dirty="0" smtClean="0"/>
          </a:p>
          <a:p>
            <a:pPr lvl="1"/>
            <a:r>
              <a:rPr lang="en-US" dirty="0" smtClean="0"/>
              <a:t>Limitless distance of remote control</a:t>
            </a:r>
          </a:p>
          <a:p>
            <a:pPr lvl="1"/>
            <a:r>
              <a:rPr lang="en-US" dirty="0" smtClean="0"/>
              <a:t>Tracking and car monitoring history</a:t>
            </a:r>
          </a:p>
          <a:p>
            <a:pPr lvl="1"/>
            <a:r>
              <a:rPr lang="en-US" dirty="0" smtClean="0"/>
              <a:t>No need for carrying car keys or additional gadgets</a:t>
            </a:r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8559"/>
            <a:ext cx="5274820" cy="3256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56" y="2828559"/>
            <a:ext cx="3695544" cy="320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6908"/>
          </a:xfrm>
        </p:spPr>
        <p:txBody>
          <a:bodyPr/>
          <a:lstStyle/>
          <a:p>
            <a:r>
              <a:rPr lang="en-US" sz="3600" dirty="0" smtClean="0"/>
              <a:t>Introduction – Achieved solution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236634"/>
          </a:xfrm>
        </p:spPr>
        <p:txBody>
          <a:bodyPr/>
          <a:lstStyle/>
          <a:p>
            <a:r>
              <a:rPr lang="en-US" dirty="0" smtClean="0"/>
              <a:t>Remote control of the vehicle:</a:t>
            </a:r>
          </a:p>
          <a:p>
            <a:pPr lvl="1"/>
            <a:r>
              <a:rPr lang="en-US" dirty="0" smtClean="0"/>
              <a:t>Engine start up and forced shut down</a:t>
            </a:r>
          </a:p>
          <a:p>
            <a:pPr lvl="1"/>
            <a:r>
              <a:rPr lang="en-US" dirty="0" smtClean="0"/>
              <a:t>Door locks and alarm control</a:t>
            </a:r>
          </a:p>
          <a:p>
            <a:pPr lvl="1"/>
            <a:r>
              <a:rPr lang="en-US" dirty="0" smtClean="0"/>
              <a:t>Window opening and closing</a:t>
            </a:r>
          </a:p>
          <a:p>
            <a:pPr lvl="1"/>
            <a:r>
              <a:rPr lang="en-US" dirty="0" smtClean="0"/>
              <a:t>Car monitoring and information about theft actions</a:t>
            </a:r>
            <a:endParaRPr lang="hr-HR" dirty="0" smtClean="0"/>
          </a:p>
          <a:p>
            <a:pPr lvl="1"/>
            <a:r>
              <a:rPr lang="en-US" dirty="0" smtClean="0"/>
              <a:t>No need for carrying car keys</a:t>
            </a:r>
          </a:p>
          <a:p>
            <a:pPr marL="400050"/>
            <a:r>
              <a:rPr lang="en-US" dirty="0" smtClean="0"/>
              <a:t>Tracking history and additional engine information:</a:t>
            </a:r>
          </a:p>
          <a:p>
            <a:pPr marL="800100" lvl="1"/>
            <a:r>
              <a:rPr lang="en-US" dirty="0" smtClean="0"/>
              <a:t>engine rpm and car speed</a:t>
            </a:r>
          </a:p>
          <a:p>
            <a:pPr marL="800100" lvl="1"/>
            <a:r>
              <a:rPr lang="en-US" dirty="0" smtClean="0"/>
              <a:t>trip history and current location</a:t>
            </a:r>
          </a:p>
          <a:p>
            <a:pPr marL="400050"/>
            <a:r>
              <a:rPr lang="en-US" dirty="0" smtClean="0"/>
              <a:t>Additional keyless car entry in emergency:</a:t>
            </a:r>
          </a:p>
          <a:p>
            <a:pPr marL="800100" lvl="1"/>
            <a:r>
              <a:rPr lang="en-US" dirty="0" smtClean="0"/>
              <a:t>unlocking the car with entering PIN on hidden keyboard button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6908"/>
          </a:xfrm>
        </p:spPr>
        <p:txBody>
          <a:bodyPr/>
          <a:lstStyle/>
          <a:p>
            <a:r>
              <a:rPr lang="en-US" sz="3600" dirty="0" smtClean="0"/>
              <a:t>Introduction – Achieved solution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236634"/>
          </a:xfrm>
        </p:spPr>
        <p:txBody>
          <a:bodyPr/>
          <a:lstStyle/>
          <a:p>
            <a:r>
              <a:rPr lang="en-US" dirty="0" smtClean="0"/>
              <a:t>Remote control and monitoring of the vehicle over:</a:t>
            </a:r>
          </a:p>
          <a:p>
            <a:pPr lvl="1"/>
            <a:r>
              <a:rPr lang="en-US" dirty="0" smtClean="0"/>
              <a:t>GUI on application for smartphone</a:t>
            </a:r>
          </a:p>
          <a:p>
            <a:pPr lvl="1"/>
            <a:r>
              <a:rPr lang="en-US" dirty="0" smtClean="0"/>
              <a:t>text UI interface over messages (</a:t>
            </a:r>
            <a:r>
              <a:rPr lang="en-US" dirty="0" err="1" smtClean="0"/>
              <a:t>SMS</a:t>
            </a:r>
            <a:r>
              <a:rPr lang="en-US" dirty="0"/>
              <a:t>)</a:t>
            </a:r>
            <a:r>
              <a:rPr lang="en-US" dirty="0" smtClean="0"/>
              <a:t> for older phones</a:t>
            </a:r>
          </a:p>
          <a:p>
            <a:pPr lvl="1"/>
            <a:r>
              <a:rPr lang="en-US" dirty="0" smtClean="0"/>
              <a:t>GUI on Web page on personal computer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73886"/>
            <a:ext cx="4238492" cy="3679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24" y="2499285"/>
            <a:ext cx="1928812" cy="3428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5712"/>
            <a:ext cx="192881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6908"/>
          </a:xfrm>
        </p:spPr>
        <p:txBody>
          <a:bodyPr/>
          <a:lstStyle/>
          <a:p>
            <a:r>
              <a:rPr lang="en-US" sz="3600" dirty="0" smtClean="0"/>
              <a:t>Introduction – Achieved solution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620688"/>
            <a:ext cx="2808312" cy="3600400"/>
          </a:xfrm>
        </p:spPr>
        <p:txBody>
          <a:bodyPr/>
          <a:lstStyle/>
          <a:p>
            <a:r>
              <a:rPr lang="en-US" dirty="0" smtClean="0"/>
              <a:t>Advancement in  technology using GNSS device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8"/>
            <a:ext cx="5623173" cy="548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7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GNSS capable device inside </a:t>
            </a:r>
            <a:r>
              <a:rPr lang="hr-HR" sz="3600" dirty="0" smtClean="0"/>
              <a:t>Vehicle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908720"/>
            <a:ext cx="5655429" cy="5058603"/>
          </a:xfrm>
        </p:spPr>
        <p:txBody>
          <a:bodyPr/>
          <a:lstStyle/>
          <a:p>
            <a:r>
              <a:rPr lang="en-US" sz="1800" dirty="0" smtClean="0"/>
              <a:t>Hardware based on Atmel AVR micro-controller and SimCom Ltd. SIM908 GSM/GPRS/G</a:t>
            </a:r>
            <a:r>
              <a:rPr lang="hr-HR" sz="1800" dirty="0" smtClean="0"/>
              <a:t>NS</a:t>
            </a:r>
            <a:r>
              <a:rPr lang="en-US" sz="1800" dirty="0" smtClean="0"/>
              <a:t>S module</a:t>
            </a:r>
          </a:p>
          <a:p>
            <a:r>
              <a:rPr lang="en-US" sz="1800" dirty="0" smtClean="0"/>
              <a:t>Device is equipped with FOTA for faster development of a software inside by enabling firmware updates over the GPRS using HTTP</a:t>
            </a:r>
          </a:p>
          <a:p>
            <a:r>
              <a:rPr lang="en-US" sz="1800" dirty="0" smtClean="0"/>
              <a:t>On board alarm features and sensors</a:t>
            </a:r>
          </a:p>
          <a:p>
            <a:r>
              <a:rPr lang="en-US" sz="1800" dirty="0" smtClean="0"/>
              <a:t>Interface to car engine and harness</a:t>
            </a:r>
          </a:p>
          <a:p>
            <a:r>
              <a:rPr lang="en-US" sz="1800" dirty="0" err="1" smtClean="0"/>
              <a:t>MCP2515</a:t>
            </a:r>
            <a:r>
              <a:rPr lang="en-US" sz="1800" dirty="0" smtClean="0"/>
              <a:t> </a:t>
            </a:r>
            <a:r>
              <a:rPr lang="en-US" sz="1800" dirty="0" err="1" smtClean="0"/>
              <a:t>CANBUS</a:t>
            </a:r>
            <a:r>
              <a:rPr lang="en-US" sz="1800" dirty="0" smtClean="0"/>
              <a:t> processor and </a:t>
            </a:r>
            <a:r>
              <a:rPr lang="en-US" sz="1800" dirty="0" err="1" smtClean="0"/>
              <a:t>MCP2551</a:t>
            </a:r>
            <a:r>
              <a:rPr lang="en-US" sz="1800" dirty="0" smtClean="0"/>
              <a:t> driver for addition information on newer cars</a:t>
            </a:r>
          </a:p>
          <a:p>
            <a:r>
              <a:rPr lang="en-US" sz="1800" dirty="0" smtClean="0"/>
              <a:t>Smaller version in waterproof casing for motorcycle installation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398" y="1124744"/>
            <a:ext cx="3334059" cy="4968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66" y="738100"/>
            <a:ext cx="2785122" cy="574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4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452320" cy="507799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Wiring device to </a:t>
            </a:r>
            <a:r>
              <a:rPr lang="hr-HR" sz="3600" dirty="0" smtClean="0"/>
              <a:t>Vehicle</a:t>
            </a:r>
            <a:r>
              <a:rPr lang="en-US" sz="3600" dirty="0" smtClean="0"/>
              <a:t> ECU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1" y="908720"/>
            <a:ext cx="7532002" cy="507799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425"/>
            <a:ext cx="9144000" cy="3867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29" y="965029"/>
            <a:ext cx="6780245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8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 - &amp;quot;Introduction&amp;quot;&quot;/&gt;&lt;property id=&quot;20307&quot; value=&quot;258&quot;/&gt;&lt;/object&gt;&lt;object type=&quot;3&quot; unique_id=&quot;10006&quot;&gt;&lt;property id=&quot;20148&quot; value=&quot;5&quot;/&gt;&lt;property id=&quot;20300&quot; value=&quot;Slide 3 - &amp;quot;Introduction – In The Beginning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Introduction – Current Technology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Introduction – A case study&amp;quot;&quot;/&gt;&lt;property id=&quot;20307&quot; value=&quot;261&quot;/&gt;&lt;/object&gt;&lt;object type=&quot;3&quot; unique_id=&quot;10009&quot;&gt;&lt;property id=&quot;20148&quot; value=&quot;5&quot;/&gt;&lt;property id=&quot;20300&quot; value=&quot;Slide 6 - &amp;quot;Introduction – Achieved solution&amp;quot;&quot;/&gt;&lt;property id=&quot;20307&quot; value=&quot;263&quot;/&gt;&lt;/object&gt;&lt;object type=&quot;3&quot; unique_id=&quot;10010&quot;&gt;&lt;property id=&quot;20148&quot; value=&quot;5&quot;/&gt;&lt;property id=&quot;20300&quot; value=&quot;Slide 7 - &amp;quot;Linux based Main server&amp;quot;&quot;/&gt;&lt;property id=&quot;20307&quot; value=&quot;264&quot;/&gt;&lt;/object&gt;&lt;object type=&quot;3&quot; unique_id=&quot;10011&quot;&gt;&lt;property id=&quot;20148&quot; value=&quot;5&quot;/&gt;&lt;property id=&quot;20300&quot; value=&quot;Slide 8 - &amp;quot;GNSS capable device inside JetSki&amp;quot;&quot;/&gt;&lt;property id=&quot;20307&quot; value=&quot;262&quot;/&gt;&lt;/object&gt;&lt;object type=&quot;3&quot; unique_id=&quot;10012&quot;&gt;&lt;property id=&quot;20148&quot; value=&quot;5&quot;/&gt;&lt;property id=&quot;20300&quot; value=&quot;Slide 9 - &amp;quot;Android Application as a Remote Controller&amp;quot;&quot;/&gt;&lt;property id=&quot;20307&quot; value=&quot;265&quot;/&gt;&lt;/object&gt;&lt;object type=&quot;3&quot; unique_id=&quot;10013&quot;&gt;&lt;property id=&quot;20148&quot; value=&quot;5&quot;/&gt;&lt;property id=&quot;20300&quot; value=&quot;Slide 10 - &amp;quot;Collision detection and prevention&amp;quot;&quot;/&gt;&lt;property id=&quot;20307&quot; value=&quot;266&quot;/&gt;&lt;/object&gt;&lt;object type=&quot;3&quot; unique_id=&quot;10014&quot;&gt;&lt;property id=&quot;20148&quot; value=&quot;5&quot;/&gt;&lt;property id=&quot;20300&quot; value=&quot;Slide 11 - &amp;quot;Collision detection and prevention&amp;quot;&quot;/&gt;&lt;property id=&quot;20307&quot; value=&quot;267&quot;/&gt;&lt;/object&gt;&lt;object type=&quot;3&quot; unique_id=&quot;10015&quot;&gt;&lt;property id=&quot;20148&quot; value=&quot;5&quot;/&gt;&lt;property id=&quot;20300&quot; value=&quot;Slide 12 - &amp;quot;Simple versus optimal calculation&amp;quot;&quot;/&gt;&lt;property id=&quot;20307&quot; value=&quot;268&quot;/&gt;&lt;/object&gt;&lt;object type=&quot;3&quot; unique_id=&quot;10016&quot;&gt;&lt;property id=&quot;20148&quot; value=&quot;5&quot;/&gt;&lt;property id=&quot;20300&quot; value=&quot;Slide 13 - &amp;quot;Conclusion and future work&amp;quot;&quot;/&gt;&lt;property id=&quot;20307&quot; value=&quot;269&quot;/&gt;&lt;/object&gt;&lt;object type=&quot;3&quot; unique_id=&quot;10017&quot;&gt;&lt;property id=&quot;20148&quot; value=&quot;5&quot;/&gt;&lt;property id=&quot;20300&quot; value=&quot;Slide 14 - &amp;quot;Thank you for attention!&amp;quot;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nizgDisplay Bold"/>
        <a:ea typeface=""/>
        <a:cs typeface=""/>
      </a:majorFont>
      <a:minorFont>
        <a:latin typeface="UnizgDispla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nizgDisplay Bold"/>
        <a:ea typeface=""/>
        <a:cs typeface=""/>
      </a:majorFont>
      <a:minorFont>
        <a:latin typeface="UnizgDispla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2475</TotalTime>
  <Words>849</Words>
  <Application>Microsoft Office PowerPoint</Application>
  <PresentationFormat>On-screen Show (4:3)</PresentationFormat>
  <Paragraphs>103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1_Custom Design</vt:lpstr>
      <vt:lpstr>PowerPoint Presentation</vt:lpstr>
      <vt:lpstr>Introduction</vt:lpstr>
      <vt:lpstr>Introduction – Car Safety</vt:lpstr>
      <vt:lpstr>Introduction – Car Safety of Future</vt:lpstr>
      <vt:lpstr>Introduction – Achieved solution</vt:lpstr>
      <vt:lpstr>Introduction – Achieved solution</vt:lpstr>
      <vt:lpstr>Introduction – Achieved solution</vt:lpstr>
      <vt:lpstr>GNSS capable device inside Vehicle</vt:lpstr>
      <vt:lpstr>Wiring device to Vehicle ECU</vt:lpstr>
      <vt:lpstr>CANBUS connection to Vehicle ECU</vt:lpstr>
      <vt:lpstr>Wiring configuration of Device</vt:lpstr>
      <vt:lpstr>Linux based Main server</vt:lpstr>
      <vt:lpstr>HTTP server based on PHP</vt:lpstr>
      <vt:lpstr>Android Application as a Remote Controller</vt:lpstr>
      <vt:lpstr>Conclusion and future work</vt:lpstr>
      <vt:lpstr>Thank you for attention!</vt:lpstr>
    </vt:vector>
  </TitlesOfParts>
  <Company>Warner Brothers Movie World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Miroslav Vujic</dc:creator>
  <cp:lastModifiedBy>gj</cp:lastModifiedBy>
  <cp:revision>215</cp:revision>
  <dcterms:created xsi:type="dcterms:W3CDTF">2012-09-16T16:38:52Z</dcterms:created>
  <dcterms:modified xsi:type="dcterms:W3CDTF">2015-05-12T10:13:16Z</dcterms:modified>
</cp:coreProperties>
</file>