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sldIdLst>
    <p:sldId id="256" r:id="rId2"/>
    <p:sldId id="257" r:id="rId3"/>
  </p:sldIdLst>
  <p:sldSz cx="30603825" cy="39604950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7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7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7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7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7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4">
          <p15:clr>
            <a:srgbClr val="A4A3A4"/>
          </p15:clr>
        </p15:guide>
        <p15:guide id="2" pos="96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or Rončević" initials="IR" lastIdx="3" clrIdx="0">
    <p:extLst>
      <p:ext uri="{19B8F6BF-5375-455C-9EA6-DF929625EA0E}">
        <p15:presenceInfo xmlns:p15="http://schemas.microsoft.com/office/powerpoint/2012/main" userId="b23756e491800b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B81"/>
    <a:srgbClr val="438CCF"/>
    <a:srgbClr val="18E23E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2310" y="78"/>
      </p:cViewPr>
      <p:guideLst>
        <p:guide orient="horz" pos="12474"/>
        <p:guide pos="96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5478" y="6481646"/>
            <a:ext cx="22952869" cy="13788390"/>
          </a:xfrm>
        </p:spPr>
        <p:txBody>
          <a:bodyPr anchor="b"/>
          <a:lstStyle>
            <a:lvl1pPr algn="ctr">
              <a:defRPr sz="1506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5478" y="20801769"/>
            <a:ext cx="22952869" cy="9562026"/>
          </a:xfrm>
        </p:spPr>
        <p:txBody>
          <a:bodyPr/>
          <a:lstStyle>
            <a:lvl1pPr marL="0" indent="0" algn="ctr">
              <a:buNone/>
              <a:defRPr sz="6024"/>
            </a:lvl1pPr>
            <a:lvl2pPr marL="1147663" indent="0" algn="ctr">
              <a:buNone/>
              <a:defRPr sz="5020"/>
            </a:lvl2pPr>
            <a:lvl3pPr marL="2295327" indent="0" algn="ctr">
              <a:buNone/>
              <a:defRPr sz="4518"/>
            </a:lvl3pPr>
            <a:lvl4pPr marL="3442990" indent="0" algn="ctr">
              <a:buNone/>
              <a:defRPr sz="4016"/>
            </a:lvl4pPr>
            <a:lvl5pPr marL="4590654" indent="0" algn="ctr">
              <a:buNone/>
              <a:defRPr sz="4016"/>
            </a:lvl5pPr>
            <a:lvl6pPr marL="5738317" indent="0" algn="ctr">
              <a:buNone/>
              <a:defRPr sz="4016"/>
            </a:lvl6pPr>
            <a:lvl7pPr marL="6885981" indent="0" algn="ctr">
              <a:buNone/>
              <a:defRPr sz="4016"/>
            </a:lvl7pPr>
            <a:lvl8pPr marL="8033644" indent="0" algn="ctr">
              <a:buNone/>
              <a:defRPr sz="4016"/>
            </a:lvl8pPr>
            <a:lvl9pPr marL="9181308" indent="0" algn="ctr">
              <a:buNone/>
              <a:defRPr sz="4016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0D5E-F8F8-4934-BDB9-4626CB77BB5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702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0D5E-F8F8-4934-BDB9-4626CB77BB5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9202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00862" y="2108597"/>
            <a:ext cx="6598950" cy="335633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4013" y="2108597"/>
            <a:ext cx="19414301" cy="335633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0D5E-F8F8-4934-BDB9-4626CB77BB5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7791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0D5E-F8F8-4934-BDB9-4626CB77BB5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7752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074" y="9873740"/>
            <a:ext cx="26395799" cy="16474556"/>
          </a:xfrm>
        </p:spPr>
        <p:txBody>
          <a:bodyPr anchor="b"/>
          <a:lstStyle>
            <a:lvl1pPr>
              <a:defRPr sz="1506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8074" y="26504152"/>
            <a:ext cx="26395799" cy="8663580"/>
          </a:xfrm>
        </p:spPr>
        <p:txBody>
          <a:bodyPr/>
          <a:lstStyle>
            <a:lvl1pPr marL="0" indent="0">
              <a:buNone/>
              <a:defRPr sz="6024">
                <a:solidFill>
                  <a:schemeClr val="tx1">
                    <a:tint val="75000"/>
                  </a:schemeClr>
                </a:solidFill>
              </a:defRPr>
            </a:lvl1pPr>
            <a:lvl2pPr marL="1147663" indent="0">
              <a:buNone/>
              <a:defRPr sz="5020">
                <a:solidFill>
                  <a:schemeClr val="tx1">
                    <a:tint val="75000"/>
                  </a:schemeClr>
                </a:solidFill>
              </a:defRPr>
            </a:lvl2pPr>
            <a:lvl3pPr marL="2295327" indent="0">
              <a:buNone/>
              <a:defRPr sz="4518">
                <a:solidFill>
                  <a:schemeClr val="tx1">
                    <a:tint val="75000"/>
                  </a:schemeClr>
                </a:solidFill>
              </a:defRPr>
            </a:lvl3pPr>
            <a:lvl4pPr marL="3442990" indent="0">
              <a:buNone/>
              <a:defRPr sz="4016">
                <a:solidFill>
                  <a:schemeClr val="tx1">
                    <a:tint val="75000"/>
                  </a:schemeClr>
                </a:solidFill>
              </a:defRPr>
            </a:lvl4pPr>
            <a:lvl5pPr marL="4590654" indent="0">
              <a:buNone/>
              <a:defRPr sz="4016">
                <a:solidFill>
                  <a:schemeClr val="tx1">
                    <a:tint val="75000"/>
                  </a:schemeClr>
                </a:solidFill>
              </a:defRPr>
            </a:lvl5pPr>
            <a:lvl6pPr marL="5738317" indent="0">
              <a:buNone/>
              <a:defRPr sz="4016">
                <a:solidFill>
                  <a:schemeClr val="tx1">
                    <a:tint val="75000"/>
                  </a:schemeClr>
                </a:solidFill>
              </a:defRPr>
            </a:lvl6pPr>
            <a:lvl7pPr marL="6885981" indent="0">
              <a:buNone/>
              <a:defRPr sz="4016">
                <a:solidFill>
                  <a:schemeClr val="tx1">
                    <a:tint val="75000"/>
                  </a:schemeClr>
                </a:solidFill>
              </a:defRPr>
            </a:lvl7pPr>
            <a:lvl8pPr marL="8033644" indent="0">
              <a:buNone/>
              <a:defRPr sz="4016">
                <a:solidFill>
                  <a:schemeClr val="tx1">
                    <a:tint val="75000"/>
                  </a:schemeClr>
                </a:solidFill>
              </a:defRPr>
            </a:lvl8pPr>
            <a:lvl9pPr marL="9181308" indent="0">
              <a:buNone/>
              <a:defRPr sz="4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0D5E-F8F8-4934-BDB9-4626CB77BB5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5443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4013" y="10542984"/>
            <a:ext cx="13006626" cy="251289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93186" y="10542984"/>
            <a:ext cx="13006626" cy="251289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0D5E-F8F8-4934-BDB9-4626CB77BB5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1299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999" y="2108600"/>
            <a:ext cx="26395799" cy="7655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8000" y="9708716"/>
            <a:ext cx="12946851" cy="4758092"/>
          </a:xfrm>
        </p:spPr>
        <p:txBody>
          <a:bodyPr anchor="b"/>
          <a:lstStyle>
            <a:lvl1pPr marL="0" indent="0">
              <a:buNone/>
              <a:defRPr sz="6024" b="1"/>
            </a:lvl1pPr>
            <a:lvl2pPr marL="1147663" indent="0">
              <a:buNone/>
              <a:defRPr sz="5020" b="1"/>
            </a:lvl2pPr>
            <a:lvl3pPr marL="2295327" indent="0">
              <a:buNone/>
              <a:defRPr sz="4518" b="1"/>
            </a:lvl3pPr>
            <a:lvl4pPr marL="3442990" indent="0">
              <a:buNone/>
              <a:defRPr sz="4016" b="1"/>
            </a:lvl4pPr>
            <a:lvl5pPr marL="4590654" indent="0">
              <a:buNone/>
              <a:defRPr sz="4016" b="1"/>
            </a:lvl5pPr>
            <a:lvl6pPr marL="5738317" indent="0">
              <a:buNone/>
              <a:defRPr sz="4016" b="1"/>
            </a:lvl6pPr>
            <a:lvl7pPr marL="6885981" indent="0">
              <a:buNone/>
              <a:defRPr sz="4016" b="1"/>
            </a:lvl7pPr>
            <a:lvl8pPr marL="8033644" indent="0">
              <a:buNone/>
              <a:defRPr sz="4016" b="1"/>
            </a:lvl8pPr>
            <a:lvl9pPr marL="9181308" indent="0">
              <a:buNone/>
              <a:defRPr sz="401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8000" y="14466808"/>
            <a:ext cx="12946851" cy="212784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493186" y="9708716"/>
            <a:ext cx="13010612" cy="4758092"/>
          </a:xfrm>
        </p:spPr>
        <p:txBody>
          <a:bodyPr anchor="b"/>
          <a:lstStyle>
            <a:lvl1pPr marL="0" indent="0">
              <a:buNone/>
              <a:defRPr sz="6024" b="1"/>
            </a:lvl1pPr>
            <a:lvl2pPr marL="1147663" indent="0">
              <a:buNone/>
              <a:defRPr sz="5020" b="1"/>
            </a:lvl2pPr>
            <a:lvl3pPr marL="2295327" indent="0">
              <a:buNone/>
              <a:defRPr sz="4518" b="1"/>
            </a:lvl3pPr>
            <a:lvl4pPr marL="3442990" indent="0">
              <a:buNone/>
              <a:defRPr sz="4016" b="1"/>
            </a:lvl4pPr>
            <a:lvl5pPr marL="4590654" indent="0">
              <a:buNone/>
              <a:defRPr sz="4016" b="1"/>
            </a:lvl5pPr>
            <a:lvl6pPr marL="5738317" indent="0">
              <a:buNone/>
              <a:defRPr sz="4016" b="1"/>
            </a:lvl6pPr>
            <a:lvl7pPr marL="6885981" indent="0">
              <a:buNone/>
              <a:defRPr sz="4016" b="1"/>
            </a:lvl7pPr>
            <a:lvl8pPr marL="8033644" indent="0">
              <a:buNone/>
              <a:defRPr sz="4016" b="1"/>
            </a:lvl8pPr>
            <a:lvl9pPr marL="9181308" indent="0">
              <a:buNone/>
              <a:defRPr sz="401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493186" y="14466808"/>
            <a:ext cx="13010612" cy="212784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0D5E-F8F8-4934-BDB9-4626CB77BB5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7270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0D5E-F8F8-4934-BDB9-4626CB77BB5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58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0D5E-F8F8-4934-BDB9-4626CB77BB5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8080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000" y="2640330"/>
            <a:ext cx="9870529" cy="9241155"/>
          </a:xfrm>
        </p:spPr>
        <p:txBody>
          <a:bodyPr anchor="b"/>
          <a:lstStyle>
            <a:lvl1pPr>
              <a:defRPr sz="8033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0612" y="5702382"/>
            <a:ext cx="15493186" cy="28145184"/>
          </a:xfrm>
        </p:spPr>
        <p:txBody>
          <a:bodyPr/>
          <a:lstStyle>
            <a:lvl1pPr>
              <a:defRPr sz="8033"/>
            </a:lvl1pPr>
            <a:lvl2pPr>
              <a:defRPr sz="7029"/>
            </a:lvl2pPr>
            <a:lvl3pPr>
              <a:defRPr sz="6024"/>
            </a:lvl3pPr>
            <a:lvl4pPr>
              <a:defRPr sz="5020"/>
            </a:lvl4pPr>
            <a:lvl5pPr>
              <a:defRPr sz="5020"/>
            </a:lvl5pPr>
            <a:lvl6pPr>
              <a:defRPr sz="5020"/>
            </a:lvl6pPr>
            <a:lvl7pPr>
              <a:defRPr sz="5020"/>
            </a:lvl7pPr>
            <a:lvl8pPr>
              <a:defRPr sz="5020"/>
            </a:lvl8pPr>
            <a:lvl9pPr>
              <a:defRPr sz="50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8000" y="11881485"/>
            <a:ext cx="9870529" cy="22011921"/>
          </a:xfrm>
        </p:spPr>
        <p:txBody>
          <a:bodyPr/>
          <a:lstStyle>
            <a:lvl1pPr marL="0" indent="0">
              <a:buNone/>
              <a:defRPr sz="4016"/>
            </a:lvl1pPr>
            <a:lvl2pPr marL="1147663" indent="0">
              <a:buNone/>
              <a:defRPr sz="3514"/>
            </a:lvl2pPr>
            <a:lvl3pPr marL="2295327" indent="0">
              <a:buNone/>
              <a:defRPr sz="3012"/>
            </a:lvl3pPr>
            <a:lvl4pPr marL="3442990" indent="0">
              <a:buNone/>
              <a:defRPr sz="2510"/>
            </a:lvl4pPr>
            <a:lvl5pPr marL="4590654" indent="0">
              <a:buNone/>
              <a:defRPr sz="2510"/>
            </a:lvl5pPr>
            <a:lvl6pPr marL="5738317" indent="0">
              <a:buNone/>
              <a:defRPr sz="2510"/>
            </a:lvl6pPr>
            <a:lvl7pPr marL="6885981" indent="0">
              <a:buNone/>
              <a:defRPr sz="2510"/>
            </a:lvl7pPr>
            <a:lvl8pPr marL="8033644" indent="0">
              <a:buNone/>
              <a:defRPr sz="2510"/>
            </a:lvl8pPr>
            <a:lvl9pPr marL="9181308" indent="0">
              <a:buNone/>
              <a:defRPr sz="25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0D5E-F8F8-4934-BDB9-4626CB77BB5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73866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8000" y="2640330"/>
            <a:ext cx="9870529" cy="9241155"/>
          </a:xfrm>
        </p:spPr>
        <p:txBody>
          <a:bodyPr anchor="b"/>
          <a:lstStyle>
            <a:lvl1pPr>
              <a:defRPr sz="8033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10612" y="5702382"/>
            <a:ext cx="15493186" cy="28145184"/>
          </a:xfrm>
        </p:spPr>
        <p:txBody>
          <a:bodyPr/>
          <a:lstStyle>
            <a:lvl1pPr marL="0" indent="0">
              <a:buNone/>
              <a:defRPr sz="8033"/>
            </a:lvl1pPr>
            <a:lvl2pPr marL="1147663" indent="0">
              <a:buNone/>
              <a:defRPr sz="7029"/>
            </a:lvl2pPr>
            <a:lvl3pPr marL="2295327" indent="0">
              <a:buNone/>
              <a:defRPr sz="6024"/>
            </a:lvl3pPr>
            <a:lvl4pPr marL="3442990" indent="0">
              <a:buNone/>
              <a:defRPr sz="5020"/>
            </a:lvl4pPr>
            <a:lvl5pPr marL="4590654" indent="0">
              <a:buNone/>
              <a:defRPr sz="5020"/>
            </a:lvl5pPr>
            <a:lvl6pPr marL="5738317" indent="0">
              <a:buNone/>
              <a:defRPr sz="5020"/>
            </a:lvl6pPr>
            <a:lvl7pPr marL="6885981" indent="0">
              <a:buNone/>
              <a:defRPr sz="5020"/>
            </a:lvl7pPr>
            <a:lvl8pPr marL="8033644" indent="0">
              <a:buNone/>
              <a:defRPr sz="5020"/>
            </a:lvl8pPr>
            <a:lvl9pPr marL="9181308" indent="0">
              <a:buNone/>
              <a:defRPr sz="502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8000" y="11881485"/>
            <a:ext cx="9870529" cy="22011921"/>
          </a:xfrm>
        </p:spPr>
        <p:txBody>
          <a:bodyPr/>
          <a:lstStyle>
            <a:lvl1pPr marL="0" indent="0">
              <a:buNone/>
              <a:defRPr sz="4016"/>
            </a:lvl1pPr>
            <a:lvl2pPr marL="1147663" indent="0">
              <a:buNone/>
              <a:defRPr sz="3514"/>
            </a:lvl2pPr>
            <a:lvl3pPr marL="2295327" indent="0">
              <a:buNone/>
              <a:defRPr sz="3012"/>
            </a:lvl3pPr>
            <a:lvl4pPr marL="3442990" indent="0">
              <a:buNone/>
              <a:defRPr sz="2510"/>
            </a:lvl4pPr>
            <a:lvl5pPr marL="4590654" indent="0">
              <a:buNone/>
              <a:defRPr sz="2510"/>
            </a:lvl5pPr>
            <a:lvl6pPr marL="5738317" indent="0">
              <a:buNone/>
              <a:defRPr sz="2510"/>
            </a:lvl6pPr>
            <a:lvl7pPr marL="6885981" indent="0">
              <a:buNone/>
              <a:defRPr sz="2510"/>
            </a:lvl7pPr>
            <a:lvl8pPr marL="8033644" indent="0">
              <a:buNone/>
              <a:defRPr sz="2510"/>
            </a:lvl8pPr>
            <a:lvl9pPr marL="9181308" indent="0">
              <a:buNone/>
              <a:defRPr sz="25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30D5E-F8F8-4934-BDB9-4626CB77BB5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7790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4013" y="2108600"/>
            <a:ext cx="26395799" cy="7655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4013" y="10542984"/>
            <a:ext cx="26395799" cy="2512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04013" y="36707924"/>
            <a:ext cx="6885861" cy="2108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37517" y="36707924"/>
            <a:ext cx="10328791" cy="2108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13951" y="36707924"/>
            <a:ext cx="6885861" cy="2108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30D5E-F8F8-4934-BDB9-4626CB77BB5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7716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295327" rtl="0" eaLnBrk="1" latinLnBrk="0" hangingPunct="1">
        <a:lnSpc>
          <a:spcPct val="90000"/>
        </a:lnSpc>
        <a:spcBef>
          <a:spcPct val="0"/>
        </a:spcBef>
        <a:buNone/>
        <a:defRPr sz="110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3832" indent="-573832" algn="l" defTabSz="2295327" rtl="0" eaLnBrk="1" latinLnBrk="0" hangingPunct="1">
        <a:lnSpc>
          <a:spcPct val="90000"/>
        </a:lnSpc>
        <a:spcBef>
          <a:spcPts val="2510"/>
        </a:spcBef>
        <a:buFont typeface="Arial" panose="020B0604020202020204" pitchFamily="34" charset="0"/>
        <a:buChar char="•"/>
        <a:defRPr sz="7029" kern="1200">
          <a:solidFill>
            <a:schemeClr val="tx1"/>
          </a:solidFill>
          <a:latin typeface="+mn-lt"/>
          <a:ea typeface="+mn-ea"/>
          <a:cs typeface="+mn-cs"/>
        </a:defRPr>
      </a:lvl1pPr>
      <a:lvl2pPr marL="1721495" indent="-573832" algn="l" defTabSz="2295327" rtl="0" eaLnBrk="1" latinLnBrk="0" hangingPunct="1">
        <a:lnSpc>
          <a:spcPct val="90000"/>
        </a:lnSpc>
        <a:spcBef>
          <a:spcPts val="1255"/>
        </a:spcBef>
        <a:buFont typeface="Arial" panose="020B0604020202020204" pitchFamily="34" charset="0"/>
        <a:buChar char="•"/>
        <a:defRPr sz="6024" kern="1200">
          <a:solidFill>
            <a:schemeClr val="tx1"/>
          </a:solidFill>
          <a:latin typeface="+mn-lt"/>
          <a:ea typeface="+mn-ea"/>
          <a:cs typeface="+mn-cs"/>
        </a:defRPr>
      </a:lvl2pPr>
      <a:lvl3pPr marL="2869159" indent="-573832" algn="l" defTabSz="2295327" rtl="0" eaLnBrk="1" latinLnBrk="0" hangingPunct="1">
        <a:lnSpc>
          <a:spcPct val="90000"/>
        </a:lnSpc>
        <a:spcBef>
          <a:spcPts val="1255"/>
        </a:spcBef>
        <a:buFont typeface="Arial" panose="020B0604020202020204" pitchFamily="34" charset="0"/>
        <a:buChar char="•"/>
        <a:defRPr sz="5020" kern="1200">
          <a:solidFill>
            <a:schemeClr val="tx1"/>
          </a:solidFill>
          <a:latin typeface="+mn-lt"/>
          <a:ea typeface="+mn-ea"/>
          <a:cs typeface="+mn-cs"/>
        </a:defRPr>
      </a:lvl3pPr>
      <a:lvl4pPr marL="4016822" indent="-573832" algn="l" defTabSz="2295327" rtl="0" eaLnBrk="1" latinLnBrk="0" hangingPunct="1">
        <a:lnSpc>
          <a:spcPct val="90000"/>
        </a:lnSpc>
        <a:spcBef>
          <a:spcPts val="1255"/>
        </a:spcBef>
        <a:buFont typeface="Arial" panose="020B0604020202020204" pitchFamily="34" charset="0"/>
        <a:buChar char="•"/>
        <a:defRPr sz="4518" kern="1200">
          <a:solidFill>
            <a:schemeClr val="tx1"/>
          </a:solidFill>
          <a:latin typeface="+mn-lt"/>
          <a:ea typeface="+mn-ea"/>
          <a:cs typeface="+mn-cs"/>
        </a:defRPr>
      </a:lvl4pPr>
      <a:lvl5pPr marL="5164485" indent="-573832" algn="l" defTabSz="2295327" rtl="0" eaLnBrk="1" latinLnBrk="0" hangingPunct="1">
        <a:lnSpc>
          <a:spcPct val="90000"/>
        </a:lnSpc>
        <a:spcBef>
          <a:spcPts val="1255"/>
        </a:spcBef>
        <a:buFont typeface="Arial" panose="020B0604020202020204" pitchFamily="34" charset="0"/>
        <a:buChar char="•"/>
        <a:defRPr sz="4518" kern="1200">
          <a:solidFill>
            <a:schemeClr val="tx1"/>
          </a:solidFill>
          <a:latin typeface="+mn-lt"/>
          <a:ea typeface="+mn-ea"/>
          <a:cs typeface="+mn-cs"/>
        </a:defRPr>
      </a:lvl5pPr>
      <a:lvl6pPr marL="6312149" indent="-573832" algn="l" defTabSz="2295327" rtl="0" eaLnBrk="1" latinLnBrk="0" hangingPunct="1">
        <a:lnSpc>
          <a:spcPct val="90000"/>
        </a:lnSpc>
        <a:spcBef>
          <a:spcPts val="1255"/>
        </a:spcBef>
        <a:buFont typeface="Arial" panose="020B0604020202020204" pitchFamily="34" charset="0"/>
        <a:buChar char="•"/>
        <a:defRPr sz="4518" kern="1200">
          <a:solidFill>
            <a:schemeClr val="tx1"/>
          </a:solidFill>
          <a:latin typeface="+mn-lt"/>
          <a:ea typeface="+mn-ea"/>
          <a:cs typeface="+mn-cs"/>
        </a:defRPr>
      </a:lvl6pPr>
      <a:lvl7pPr marL="7459812" indent="-573832" algn="l" defTabSz="2295327" rtl="0" eaLnBrk="1" latinLnBrk="0" hangingPunct="1">
        <a:lnSpc>
          <a:spcPct val="90000"/>
        </a:lnSpc>
        <a:spcBef>
          <a:spcPts val="1255"/>
        </a:spcBef>
        <a:buFont typeface="Arial" panose="020B0604020202020204" pitchFamily="34" charset="0"/>
        <a:buChar char="•"/>
        <a:defRPr sz="4518" kern="1200">
          <a:solidFill>
            <a:schemeClr val="tx1"/>
          </a:solidFill>
          <a:latin typeface="+mn-lt"/>
          <a:ea typeface="+mn-ea"/>
          <a:cs typeface="+mn-cs"/>
        </a:defRPr>
      </a:lvl7pPr>
      <a:lvl8pPr marL="8607476" indent="-573832" algn="l" defTabSz="2295327" rtl="0" eaLnBrk="1" latinLnBrk="0" hangingPunct="1">
        <a:lnSpc>
          <a:spcPct val="90000"/>
        </a:lnSpc>
        <a:spcBef>
          <a:spcPts val="1255"/>
        </a:spcBef>
        <a:buFont typeface="Arial" panose="020B0604020202020204" pitchFamily="34" charset="0"/>
        <a:buChar char="•"/>
        <a:defRPr sz="4518" kern="1200">
          <a:solidFill>
            <a:schemeClr val="tx1"/>
          </a:solidFill>
          <a:latin typeface="+mn-lt"/>
          <a:ea typeface="+mn-ea"/>
          <a:cs typeface="+mn-cs"/>
        </a:defRPr>
      </a:lvl8pPr>
      <a:lvl9pPr marL="9755139" indent="-573832" algn="l" defTabSz="2295327" rtl="0" eaLnBrk="1" latinLnBrk="0" hangingPunct="1">
        <a:lnSpc>
          <a:spcPct val="90000"/>
        </a:lnSpc>
        <a:spcBef>
          <a:spcPts val="1255"/>
        </a:spcBef>
        <a:buFont typeface="Arial" panose="020B0604020202020204" pitchFamily="34" charset="0"/>
        <a:buChar char="•"/>
        <a:defRPr sz="45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2295327" rtl="0" eaLnBrk="1" latinLnBrk="0" hangingPunct="1">
        <a:defRPr sz="4518" kern="1200">
          <a:solidFill>
            <a:schemeClr val="tx1"/>
          </a:solidFill>
          <a:latin typeface="+mn-lt"/>
          <a:ea typeface="+mn-ea"/>
          <a:cs typeface="+mn-cs"/>
        </a:defRPr>
      </a:lvl1pPr>
      <a:lvl2pPr marL="1147663" algn="l" defTabSz="2295327" rtl="0" eaLnBrk="1" latinLnBrk="0" hangingPunct="1">
        <a:defRPr sz="4518" kern="1200">
          <a:solidFill>
            <a:schemeClr val="tx1"/>
          </a:solidFill>
          <a:latin typeface="+mn-lt"/>
          <a:ea typeface="+mn-ea"/>
          <a:cs typeface="+mn-cs"/>
        </a:defRPr>
      </a:lvl2pPr>
      <a:lvl3pPr marL="2295327" algn="l" defTabSz="2295327" rtl="0" eaLnBrk="1" latinLnBrk="0" hangingPunct="1">
        <a:defRPr sz="4518" kern="1200">
          <a:solidFill>
            <a:schemeClr val="tx1"/>
          </a:solidFill>
          <a:latin typeface="+mn-lt"/>
          <a:ea typeface="+mn-ea"/>
          <a:cs typeface="+mn-cs"/>
        </a:defRPr>
      </a:lvl3pPr>
      <a:lvl4pPr marL="3442990" algn="l" defTabSz="2295327" rtl="0" eaLnBrk="1" latinLnBrk="0" hangingPunct="1">
        <a:defRPr sz="4518" kern="1200">
          <a:solidFill>
            <a:schemeClr val="tx1"/>
          </a:solidFill>
          <a:latin typeface="+mn-lt"/>
          <a:ea typeface="+mn-ea"/>
          <a:cs typeface="+mn-cs"/>
        </a:defRPr>
      </a:lvl4pPr>
      <a:lvl5pPr marL="4590654" algn="l" defTabSz="2295327" rtl="0" eaLnBrk="1" latinLnBrk="0" hangingPunct="1">
        <a:defRPr sz="4518" kern="1200">
          <a:solidFill>
            <a:schemeClr val="tx1"/>
          </a:solidFill>
          <a:latin typeface="+mn-lt"/>
          <a:ea typeface="+mn-ea"/>
          <a:cs typeface="+mn-cs"/>
        </a:defRPr>
      </a:lvl5pPr>
      <a:lvl6pPr marL="5738317" algn="l" defTabSz="2295327" rtl="0" eaLnBrk="1" latinLnBrk="0" hangingPunct="1">
        <a:defRPr sz="4518" kern="1200">
          <a:solidFill>
            <a:schemeClr val="tx1"/>
          </a:solidFill>
          <a:latin typeface="+mn-lt"/>
          <a:ea typeface="+mn-ea"/>
          <a:cs typeface="+mn-cs"/>
        </a:defRPr>
      </a:lvl6pPr>
      <a:lvl7pPr marL="6885981" algn="l" defTabSz="2295327" rtl="0" eaLnBrk="1" latinLnBrk="0" hangingPunct="1">
        <a:defRPr sz="4518" kern="1200">
          <a:solidFill>
            <a:schemeClr val="tx1"/>
          </a:solidFill>
          <a:latin typeface="+mn-lt"/>
          <a:ea typeface="+mn-ea"/>
          <a:cs typeface="+mn-cs"/>
        </a:defRPr>
      </a:lvl7pPr>
      <a:lvl8pPr marL="8033644" algn="l" defTabSz="2295327" rtl="0" eaLnBrk="1" latinLnBrk="0" hangingPunct="1">
        <a:defRPr sz="4518" kern="1200">
          <a:solidFill>
            <a:schemeClr val="tx1"/>
          </a:solidFill>
          <a:latin typeface="+mn-lt"/>
          <a:ea typeface="+mn-ea"/>
          <a:cs typeface="+mn-cs"/>
        </a:defRPr>
      </a:lvl8pPr>
      <a:lvl9pPr marL="9181308" algn="l" defTabSz="2295327" rtl="0" eaLnBrk="1" latinLnBrk="0" hangingPunct="1">
        <a:defRPr sz="45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tiff"/><Relationship Id="rId18" Type="http://schemas.openxmlformats.org/officeDocument/2006/relationships/image" Target="../media/image17.tiff"/><Relationship Id="rId3" Type="http://schemas.openxmlformats.org/officeDocument/2006/relationships/image" Target="../media/image2.jpeg"/><Relationship Id="rId21" Type="http://schemas.openxmlformats.org/officeDocument/2006/relationships/image" Target="../media/image20.tiff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17" Type="http://schemas.openxmlformats.org/officeDocument/2006/relationships/image" Target="../media/image16.tiff"/><Relationship Id="rId2" Type="http://schemas.openxmlformats.org/officeDocument/2006/relationships/image" Target="../media/image1.jpeg"/><Relationship Id="rId16" Type="http://schemas.openxmlformats.org/officeDocument/2006/relationships/image" Target="../media/image15.tiff"/><Relationship Id="rId20" Type="http://schemas.openxmlformats.org/officeDocument/2006/relationships/image" Target="../media/image1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png"/><Relationship Id="rId15" Type="http://schemas.openxmlformats.org/officeDocument/2006/relationships/image" Target="../media/image14.tiff"/><Relationship Id="rId23" Type="http://schemas.openxmlformats.org/officeDocument/2006/relationships/image" Target="../media/image22.png"/><Relationship Id="rId10" Type="http://schemas.openxmlformats.org/officeDocument/2006/relationships/image" Target="../media/image9.tiff"/><Relationship Id="rId19" Type="http://schemas.openxmlformats.org/officeDocument/2006/relationships/image" Target="../media/image18.tiff"/><Relationship Id="rId4" Type="http://schemas.openxmlformats.org/officeDocument/2006/relationships/image" Target="../media/image3.png"/><Relationship Id="rId9" Type="http://schemas.openxmlformats.org/officeDocument/2006/relationships/image" Target="../media/image8.tiff"/><Relationship Id="rId14" Type="http://schemas.openxmlformats.org/officeDocument/2006/relationships/image" Target="../media/image13.tiff"/><Relationship Id="rId22" Type="http://schemas.openxmlformats.org/officeDocument/2006/relationships/image" Target="../media/image21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tiff"/><Relationship Id="rId18" Type="http://schemas.openxmlformats.org/officeDocument/2006/relationships/image" Target="../media/image17.tiff"/><Relationship Id="rId3" Type="http://schemas.openxmlformats.org/officeDocument/2006/relationships/image" Target="../media/image2.jpeg"/><Relationship Id="rId21" Type="http://schemas.openxmlformats.org/officeDocument/2006/relationships/image" Target="../media/image20.tiff"/><Relationship Id="rId7" Type="http://schemas.openxmlformats.org/officeDocument/2006/relationships/image" Target="../media/image6.tiff"/><Relationship Id="rId12" Type="http://schemas.openxmlformats.org/officeDocument/2006/relationships/image" Target="../media/image11.tiff"/><Relationship Id="rId17" Type="http://schemas.openxmlformats.org/officeDocument/2006/relationships/image" Target="../media/image16.tiff"/><Relationship Id="rId2" Type="http://schemas.openxmlformats.org/officeDocument/2006/relationships/image" Target="../media/image1.jpeg"/><Relationship Id="rId16" Type="http://schemas.openxmlformats.org/officeDocument/2006/relationships/image" Target="../media/image15.tiff"/><Relationship Id="rId20" Type="http://schemas.openxmlformats.org/officeDocument/2006/relationships/image" Target="../media/image1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11" Type="http://schemas.openxmlformats.org/officeDocument/2006/relationships/image" Target="../media/image10.tiff"/><Relationship Id="rId5" Type="http://schemas.openxmlformats.org/officeDocument/2006/relationships/image" Target="../media/image4.png"/><Relationship Id="rId15" Type="http://schemas.openxmlformats.org/officeDocument/2006/relationships/image" Target="../media/image14.tiff"/><Relationship Id="rId23" Type="http://schemas.openxmlformats.org/officeDocument/2006/relationships/image" Target="../media/image22.png"/><Relationship Id="rId10" Type="http://schemas.openxmlformats.org/officeDocument/2006/relationships/image" Target="../media/image9.tiff"/><Relationship Id="rId19" Type="http://schemas.openxmlformats.org/officeDocument/2006/relationships/image" Target="../media/image18.tiff"/><Relationship Id="rId4" Type="http://schemas.openxmlformats.org/officeDocument/2006/relationships/image" Target="../media/image3.png"/><Relationship Id="rId9" Type="http://schemas.openxmlformats.org/officeDocument/2006/relationships/image" Target="../media/image8.tiff"/><Relationship Id="rId14" Type="http://schemas.openxmlformats.org/officeDocument/2006/relationships/image" Target="../media/image13.tiff"/><Relationship Id="rId22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292" r="9741" b="8392"/>
          <a:stretch/>
        </p:blipFill>
        <p:spPr>
          <a:xfrm>
            <a:off x="907190" y="21043330"/>
            <a:ext cx="8684218" cy="670360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3" t="10462" r="81758" b="81637"/>
          <a:stretch/>
        </p:blipFill>
        <p:spPr>
          <a:xfrm>
            <a:off x="1699200" y="20880000"/>
            <a:ext cx="230286" cy="645026"/>
          </a:xfrm>
          <a:prstGeom prst="rect">
            <a:avLst/>
          </a:prstGeom>
        </p:spPr>
      </p:pic>
      <p:sp>
        <p:nvSpPr>
          <p:cNvPr id="2050" name="Line 5"/>
          <p:cNvSpPr>
            <a:spLocks noChangeShapeType="1"/>
          </p:cNvSpPr>
          <p:nvPr/>
        </p:nvSpPr>
        <p:spPr bwMode="auto">
          <a:xfrm>
            <a:off x="0" y="5331647"/>
            <a:ext cx="30603825" cy="0"/>
          </a:xfrm>
          <a:prstGeom prst="line">
            <a:avLst/>
          </a:prstGeom>
          <a:noFill/>
          <a:ln w="38100">
            <a:solidFill>
              <a:srgbClr val="1243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0" y="36076283"/>
            <a:ext cx="30603825" cy="0"/>
          </a:xfrm>
          <a:prstGeom prst="line">
            <a:avLst/>
          </a:prstGeom>
          <a:noFill/>
          <a:ln w="38100">
            <a:solidFill>
              <a:srgbClr val="1243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2052" name="Picture 2" descr="http://www.unizg.hr/fileadmin/rektorat/dokumenti/rektnagrade/Grb_za_poster-izlozb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8" y="505223"/>
            <a:ext cx="354488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36642675"/>
            <a:ext cx="2520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LOGO_K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707" y="36642675"/>
            <a:ext cx="2401887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7595466" y="36427148"/>
            <a:ext cx="14473238" cy="283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011613" eaLnBrk="0" hangingPunct="0">
              <a:spcBef>
                <a:spcPct val="20000"/>
              </a:spcBef>
              <a:buChar char="•"/>
              <a:defRPr sz="1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59138" indent="-1252538" defTabSz="4011613" eaLnBrk="0" hangingPunct="0">
              <a:spcBef>
                <a:spcPct val="20000"/>
              </a:spcBef>
              <a:buChar char="–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014913" indent="-1003300" defTabSz="4011613" eaLnBrk="0" hangingPunct="0">
              <a:spcBef>
                <a:spcPct val="20000"/>
              </a:spcBef>
              <a:buChar char="•"/>
              <a:defRPr sz="10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021513" indent="-1003300" defTabSz="4011613" eaLnBrk="0" hangingPunct="0">
              <a:spcBef>
                <a:spcPct val="20000"/>
              </a:spcBef>
              <a:buChar char="–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026525" indent="-1003300" defTabSz="4011613" eaLnBrk="0" hangingPunct="0">
              <a:spcBef>
                <a:spcPct val="20000"/>
              </a:spcBef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483725" indent="-1003300" defTabSz="4011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940925" indent="-1003300" defTabSz="4011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398125" indent="-1003300" defTabSz="4011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855325" indent="-1003300" defTabSz="4011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ct val="50000"/>
              </a:spcBef>
              <a:buFontTx/>
              <a:buNone/>
            </a:pPr>
            <a:r>
              <a:rPr lang="hr-HR" altLang="sr-Latn-RS" sz="3600" dirty="0">
                <a:solidFill>
                  <a:srgbClr val="194B81"/>
                </a:solidFill>
                <a:latin typeface="Times New Roman" panose="02020603050405020304" pitchFamily="18" charset="0"/>
              </a:rPr>
              <a:t>Prirodoslovno-matematički </a:t>
            </a:r>
            <a:r>
              <a:rPr lang="hr-HR" altLang="sr-Latn-RS" sz="3600" dirty="0" smtClean="0">
                <a:solidFill>
                  <a:srgbClr val="194B81"/>
                </a:solidFill>
                <a:latin typeface="Times New Roman" panose="02020603050405020304" pitchFamily="18" charset="0"/>
              </a:rPr>
              <a:t>fakultet, Zavod </a:t>
            </a:r>
            <a:r>
              <a:rPr lang="hr-HR" altLang="sr-Latn-RS" sz="3600" dirty="0">
                <a:solidFill>
                  <a:srgbClr val="194B81"/>
                </a:solidFill>
                <a:latin typeface="Times New Roman" panose="02020603050405020304" pitchFamily="18" charset="0"/>
              </a:rPr>
              <a:t>za organsku kemiju</a:t>
            </a:r>
          </a:p>
          <a:p>
            <a:pPr algn="ctr" eaLnBrk="1" hangingPunct="1">
              <a:lnSpc>
                <a:spcPts val="2500"/>
              </a:lnSpc>
              <a:spcBef>
                <a:spcPct val="50000"/>
              </a:spcBef>
              <a:buFontTx/>
              <a:buNone/>
            </a:pPr>
            <a:r>
              <a:rPr lang="hr-HR" altLang="sr-Latn-RS" sz="3600" dirty="0">
                <a:solidFill>
                  <a:srgbClr val="194B81"/>
                </a:solidFill>
                <a:latin typeface="Times New Roman" panose="02020603050405020304" pitchFamily="18" charset="0"/>
              </a:rPr>
              <a:t>Horvatovac 102a, 10000 Zagreb, Republika </a:t>
            </a:r>
            <a:r>
              <a:rPr lang="hr-HR" altLang="sr-Latn-RS" sz="3600" dirty="0" smtClean="0">
                <a:solidFill>
                  <a:srgbClr val="194B81"/>
                </a:solidFill>
                <a:latin typeface="Times New Roman" panose="02020603050405020304" pitchFamily="18" charset="0"/>
              </a:rPr>
              <a:t>Hrvatska</a:t>
            </a:r>
            <a:endParaRPr lang="hr-HR" altLang="sr-Latn-RS" sz="3600" dirty="0">
              <a:solidFill>
                <a:srgbClr val="194B8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ts val="2500"/>
              </a:lnSpc>
              <a:spcBef>
                <a:spcPct val="50000"/>
              </a:spcBef>
              <a:buFontTx/>
              <a:buNone/>
            </a:pPr>
            <a:r>
              <a:rPr lang="hr-HR" altLang="sr-Latn-RS" sz="3600" dirty="0" smtClean="0">
                <a:solidFill>
                  <a:srgbClr val="194B81"/>
                </a:solidFill>
                <a:latin typeface="Times New Roman" panose="02020603050405020304" pitchFamily="18" charset="0"/>
              </a:rPr>
              <a:t>Neposredni </a:t>
            </a:r>
            <a:r>
              <a:rPr lang="hr-HR" altLang="sr-Latn-RS" sz="3600" dirty="0">
                <a:solidFill>
                  <a:srgbClr val="194B81"/>
                </a:solidFill>
                <a:latin typeface="Times New Roman" panose="02020603050405020304" pitchFamily="18" charset="0"/>
              </a:rPr>
              <a:t>voditelj: dr. </a:t>
            </a:r>
            <a:r>
              <a:rPr lang="hr-HR" altLang="sr-Latn-RS" sz="3600" dirty="0" err="1">
                <a:solidFill>
                  <a:srgbClr val="194B81"/>
                </a:solidFill>
                <a:latin typeface="Times New Roman" panose="02020603050405020304" pitchFamily="18" charset="0"/>
              </a:rPr>
              <a:t>sc</a:t>
            </a:r>
            <a:r>
              <a:rPr lang="hr-HR" altLang="sr-Latn-RS" sz="3600" dirty="0">
                <a:solidFill>
                  <a:srgbClr val="194B81"/>
                </a:solidFill>
                <a:latin typeface="Times New Roman" panose="02020603050405020304" pitchFamily="18" charset="0"/>
              </a:rPr>
              <a:t>. Igor Rončević </a:t>
            </a:r>
            <a:endParaRPr lang="hr-HR" altLang="sr-Latn-RS" sz="3600" dirty="0" smtClean="0">
              <a:solidFill>
                <a:srgbClr val="194B8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ts val="2500"/>
              </a:lnSpc>
              <a:spcBef>
                <a:spcPct val="50000"/>
              </a:spcBef>
              <a:buFontTx/>
              <a:buNone/>
            </a:pPr>
            <a:r>
              <a:rPr lang="hr-HR" altLang="sr-Latn-RS" sz="3600" dirty="0" smtClean="0">
                <a:solidFill>
                  <a:srgbClr val="194B81"/>
                </a:solidFill>
                <a:latin typeface="Times New Roman" panose="02020603050405020304" pitchFamily="18" charset="0"/>
              </a:rPr>
              <a:t>Mentor: prof. dr. </a:t>
            </a:r>
            <a:r>
              <a:rPr lang="hr-HR" altLang="sr-Latn-RS" sz="3600" dirty="0" err="1" smtClean="0">
                <a:solidFill>
                  <a:srgbClr val="194B81"/>
                </a:solidFill>
                <a:latin typeface="Times New Roman" panose="02020603050405020304" pitchFamily="18" charset="0"/>
              </a:rPr>
              <a:t>sc</a:t>
            </a:r>
            <a:r>
              <a:rPr lang="hr-HR" altLang="sr-Latn-RS" sz="3600" dirty="0" smtClean="0">
                <a:solidFill>
                  <a:srgbClr val="194B81"/>
                </a:solidFill>
                <a:latin typeface="Times New Roman" panose="02020603050405020304" pitchFamily="18" charset="0"/>
              </a:rPr>
              <a:t>. Zlatko Mihalić</a:t>
            </a:r>
            <a:endParaRPr lang="hr-HR" altLang="sr-Latn-RS" sz="3600" dirty="0">
              <a:solidFill>
                <a:srgbClr val="194B8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ts val="2500"/>
              </a:lnSpc>
              <a:spcBef>
                <a:spcPct val="50000"/>
              </a:spcBef>
              <a:buFontTx/>
              <a:buNone/>
            </a:pPr>
            <a:r>
              <a:rPr lang="hr-HR" altLang="sr-Latn-RS" sz="3600" dirty="0" smtClean="0">
                <a:solidFill>
                  <a:srgbClr val="194B81"/>
                </a:solidFill>
                <a:latin typeface="Times New Roman" panose="02020603050405020304" pitchFamily="18" charset="0"/>
              </a:rPr>
              <a:t>Kontakt: matejbubas0161@yahoo.com</a:t>
            </a:r>
            <a:endParaRPr lang="hr-HR" altLang="sr-Latn-RS" sz="3600" dirty="0">
              <a:latin typeface="Times New Roman" panose="02020603050405020304" pitchFamily="18" charset="0"/>
            </a:endParaRP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5508029" y="349852"/>
            <a:ext cx="21026336" cy="507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9500"/>
              </a:lnSpc>
            </a:pPr>
            <a:r>
              <a:rPr lang="hr-HR" sz="9600" dirty="0" smtClean="0">
                <a:solidFill>
                  <a:srgbClr val="194B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Proučavanje </a:t>
            </a:r>
            <a:r>
              <a:rPr lang="hr-HR" sz="9600" dirty="0" err="1" smtClean="0">
                <a:solidFill>
                  <a:srgbClr val="194B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mikrosolvatacije</a:t>
            </a:r>
            <a:r>
              <a:rPr lang="hr-HR" sz="9600" dirty="0" smtClean="0">
                <a:solidFill>
                  <a:srgbClr val="194B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anilina i </a:t>
            </a:r>
            <a:br>
              <a:rPr lang="hr-HR" sz="9600" dirty="0" smtClean="0">
                <a:solidFill>
                  <a:srgbClr val="194B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9600" dirty="0" err="1" smtClean="0">
                <a:solidFill>
                  <a:srgbClr val="194B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hidroksilanilina</a:t>
            </a:r>
            <a:r>
              <a:rPr lang="hr-HR" sz="9600" dirty="0" smtClean="0">
                <a:solidFill>
                  <a:srgbClr val="194B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novom </a:t>
            </a:r>
            <a:r>
              <a:rPr lang="hr-HR" sz="9600" dirty="0" err="1" smtClean="0">
                <a:solidFill>
                  <a:srgbClr val="194B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klaster</a:t>
            </a:r>
            <a:r>
              <a:rPr lang="hr-HR" sz="9600" dirty="0" smtClean="0">
                <a:solidFill>
                  <a:srgbClr val="194B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-kontinuum</a:t>
            </a:r>
            <a:br>
              <a:rPr lang="hr-HR" sz="9600" dirty="0" smtClean="0">
                <a:solidFill>
                  <a:srgbClr val="194B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9600" dirty="0" smtClean="0">
                <a:solidFill>
                  <a:srgbClr val="194B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metodom </a:t>
            </a:r>
            <a:r>
              <a:rPr lang="hr-HR" sz="9600" dirty="0" err="1" smtClean="0">
                <a:solidFill>
                  <a:srgbClr val="194B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solvatacije</a:t>
            </a:r>
            <a:endParaRPr lang="hr-HR" sz="9600" dirty="0" smtClean="0">
              <a:solidFill>
                <a:srgbClr val="194B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hr-HR" altLang="sr-Latn-RS" sz="9600" dirty="0">
              <a:solidFill>
                <a:srgbClr val="124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Text Box 12"/>
          <p:cNvSpPr txBox="1">
            <a:spLocks noChangeArrowheads="1"/>
          </p:cNvSpPr>
          <p:nvPr/>
        </p:nvSpPr>
        <p:spPr bwMode="auto">
          <a:xfrm>
            <a:off x="5508029" y="4072906"/>
            <a:ext cx="161305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011613" eaLnBrk="0" hangingPunct="0">
              <a:spcBef>
                <a:spcPct val="20000"/>
              </a:spcBef>
              <a:buChar char="•"/>
              <a:defRPr sz="1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59138" indent="-1252538" defTabSz="4011613" eaLnBrk="0" hangingPunct="0">
              <a:spcBef>
                <a:spcPct val="20000"/>
              </a:spcBef>
              <a:buChar char="–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014913" indent="-1003300" defTabSz="4011613" eaLnBrk="0" hangingPunct="0">
              <a:spcBef>
                <a:spcPct val="20000"/>
              </a:spcBef>
              <a:buChar char="•"/>
              <a:defRPr sz="10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021513" indent="-1003300" defTabSz="4011613" eaLnBrk="0" hangingPunct="0">
              <a:spcBef>
                <a:spcPct val="20000"/>
              </a:spcBef>
              <a:buChar char="–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026525" indent="-1003300" defTabSz="4011613" eaLnBrk="0" hangingPunct="0">
              <a:spcBef>
                <a:spcPct val="20000"/>
              </a:spcBef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483725" indent="-1003300" defTabSz="4011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940925" indent="-1003300" defTabSz="4011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398125" indent="-1003300" defTabSz="4011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855325" indent="-1003300" defTabSz="4011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4800" dirty="0" smtClean="0">
                <a:solidFill>
                  <a:srgbClr val="194B81"/>
                </a:solidFill>
                <a:latin typeface="Times New Roman" panose="02020603050405020304" pitchFamily="18" charset="0"/>
              </a:rPr>
              <a:t>Matej Bubaš</a:t>
            </a:r>
            <a:endParaRPr lang="hr-HR" altLang="sr-Latn-RS" sz="4800" dirty="0">
              <a:solidFill>
                <a:srgbClr val="194B8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739" y="26820121"/>
            <a:ext cx="3072891" cy="230587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173" y="23583597"/>
            <a:ext cx="3050397" cy="26064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5850" y="6711811"/>
            <a:ext cx="127665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U </a:t>
            </a:r>
            <a:r>
              <a:rPr lang="hr-HR" sz="3600" dirty="0">
                <a:latin typeface="+mn-lt"/>
                <a:cs typeface="Times New Roman" panose="02020603050405020304" pitchFamily="18" charset="0"/>
              </a:rPr>
              <a:t>radu je 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testirana i optimizirana </a:t>
            </a:r>
            <a:r>
              <a:rPr lang="hr-HR" sz="3600" dirty="0">
                <a:latin typeface="+mn-lt"/>
                <a:cs typeface="Times New Roman" panose="02020603050405020304" pitchFamily="18" charset="0"/>
              </a:rPr>
              <a:t>nova klaster-kontinuum metoda modeliranja 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solvatacije, koja se temelji na postupnoj eliminaciji molekula otapala (dolje). Prvi korak metode, </a:t>
            </a:r>
            <a:r>
              <a:rPr lang="hr-HR" sz="3600" i="1" dirty="0" smtClean="0">
                <a:latin typeface="+mn-lt"/>
                <a:cs typeface="Times New Roman" panose="02020603050405020304" pitchFamily="18" charset="0"/>
              </a:rPr>
              <a:t>basin hopping Monte Carlo 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procedura, sistematski je optimiziran (desno). </a:t>
            </a:r>
          </a:p>
          <a:p>
            <a:pPr algn="just"/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    Kao modelni soluti odabrani su anilin i fenilhidroksilamin te njihove protonirane vrste. Proučeni su strukturni uzorci nekolicine najstabilnijih konfiguracija soluta s jednom, dvije i tri molekule na SMD/ωB97X-D/6-311+G(2df,2p) razini teorije.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490688" y="21785914"/>
            <a:ext cx="5096328" cy="8297165"/>
            <a:chOff x="-31816" y="23233606"/>
            <a:chExt cx="7412915" cy="12068726"/>
          </a:xfrm>
        </p:grpSpPr>
        <p:pic>
          <p:nvPicPr>
            <p:cNvPr id="16" name="Picture 15"/>
            <p:cNvPicPr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7" t="6916" r="19609" b="10938"/>
            <a:stretch/>
          </p:blipFill>
          <p:spPr bwMode="auto">
            <a:xfrm rot="772494">
              <a:off x="-21141" y="23233606"/>
              <a:ext cx="6836186" cy="63770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/>
            <p:cNvPicPr>
              <a:picLocks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1" t="4124" r="12747" b="6766"/>
            <a:stretch/>
          </p:blipFill>
          <p:spPr>
            <a:xfrm>
              <a:off x="-31816" y="29255493"/>
              <a:ext cx="7412915" cy="604683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1616876" y="19010387"/>
            <a:ext cx="8766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Većinom su preferirani ciklički </a:t>
            </a:r>
            <a:r>
              <a:rPr lang="hr-HR" sz="2400" dirty="0">
                <a:latin typeface="+mn-lt"/>
                <a:cs typeface="Times New Roman" panose="02020603050405020304" pitchFamily="18" charset="0"/>
              </a:rPr>
              <a:t>obrasci vodikovih veza koji uključuju </a:t>
            </a:r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i atome </a:t>
            </a:r>
            <a:r>
              <a:rPr lang="hr-HR" sz="2400" dirty="0">
                <a:latin typeface="+mn-lt"/>
                <a:cs typeface="Times New Roman" panose="02020603050405020304" pitchFamily="18" charset="0"/>
              </a:rPr>
              <a:t>funkcionalne skupine i </a:t>
            </a:r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molekule </a:t>
            </a:r>
            <a:r>
              <a:rPr lang="hr-HR" sz="2400" dirty="0">
                <a:latin typeface="+mn-lt"/>
                <a:cs typeface="Times New Roman" panose="02020603050405020304" pitchFamily="18" charset="0"/>
              </a:rPr>
              <a:t>vode, te lančasti obrasci vodikovih veza koji vode od funkcionalne skupine do aromatskog </a:t>
            </a:r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prstena. </a:t>
            </a:r>
            <a:endParaRPr lang="hr-HR" sz="24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71544" y="19015321"/>
            <a:ext cx="99910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Dobivene konfiguracije potvrđuju kako je elektrostatski potencijal dobar pokazatelj potrebe uključivanja eksplicitne solvatacije, no valja uzeti u obzir i disperzne interakcije prisutne kod aromatskih sustava (slika dolje). Izračunate p</a:t>
            </a:r>
            <a:r>
              <a:rPr lang="hr-HR" sz="2400" i="1" dirty="0" smtClean="0">
                <a:latin typeface="+mn-lt"/>
                <a:cs typeface="Times New Roman" panose="02020603050405020304" pitchFamily="18" charset="0"/>
              </a:rPr>
              <a:t>K</a:t>
            </a:r>
            <a:r>
              <a:rPr lang="hr-HR" sz="2400" i="1" baseline="-25000" dirty="0" smtClean="0">
                <a:latin typeface="+mn-lt"/>
                <a:cs typeface="Times New Roman" panose="02020603050405020304" pitchFamily="18" charset="0"/>
              </a:rPr>
              <a:t>a</a:t>
            </a:r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 vrijednosti pokazuju značajno poboljšanje </a:t>
            </a:r>
            <a:r>
              <a:rPr lang="hr-HR" sz="2400" dirty="0">
                <a:latin typeface="+mn-lt"/>
                <a:cs typeface="Times New Roman" panose="02020603050405020304" pitchFamily="18" charset="0"/>
              </a:rPr>
              <a:t>u odnosu na implicitnu </a:t>
            </a:r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solvataciju.</a:t>
            </a:r>
          </a:p>
          <a:p>
            <a:pPr algn="just"/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     Položaj i orijentacija molekula vode najbitnijih za mikrosolvataciju značajan je i za razmatranje reakcijskih mehanizama i konformacijske ravnoteže molekula u otopini.</a:t>
            </a:r>
            <a:endParaRPr lang="hr-HR" sz="24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/>
          <a:stretch/>
        </p:blipFill>
        <p:spPr>
          <a:xfrm>
            <a:off x="979590" y="11833707"/>
            <a:ext cx="5641873" cy="574267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498" y="13102402"/>
            <a:ext cx="3141913" cy="246341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187" y="13128231"/>
            <a:ext cx="3141914" cy="2463413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6690304" y="13739491"/>
            <a:ext cx="2671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Određivanje SBFS</a:t>
            </a:r>
            <a:endParaRPr lang="hr-HR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701038" y="13002657"/>
            <a:ext cx="2638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Zamjena molekula otapala izvan SBFS kontinuumom</a:t>
            </a:r>
            <a:endParaRPr lang="hr-HR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310953" y="13667595"/>
            <a:ext cx="189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+mn-lt"/>
                <a:cs typeface="Times New Roman" panose="02020603050405020304" pitchFamily="18" charset="0"/>
              </a:rPr>
              <a:t>NCU </a:t>
            </a:r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analiza</a:t>
            </a:r>
            <a:endParaRPr lang="hr-HR" sz="24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/>
          <a:stretch/>
        </p:blipFill>
        <p:spPr>
          <a:xfrm>
            <a:off x="9548926" y="11724412"/>
            <a:ext cx="5932180" cy="574267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15615699" y="14015253"/>
            <a:ext cx="3024336" cy="813931"/>
          </a:xfrm>
          <a:prstGeom prst="right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11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ight Arrow 73"/>
          <p:cNvSpPr/>
          <p:nvPr/>
        </p:nvSpPr>
        <p:spPr bwMode="auto">
          <a:xfrm>
            <a:off x="6727312" y="14013423"/>
            <a:ext cx="2732522" cy="813931"/>
          </a:xfrm>
          <a:prstGeom prst="right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11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ight Arrow 74"/>
          <p:cNvSpPr/>
          <p:nvPr/>
        </p:nvSpPr>
        <p:spPr bwMode="auto">
          <a:xfrm>
            <a:off x="22310953" y="13952971"/>
            <a:ext cx="2191219" cy="813931"/>
          </a:xfrm>
          <a:prstGeom prst="right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11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ight Arrow 75"/>
          <p:cNvSpPr/>
          <p:nvPr/>
        </p:nvSpPr>
        <p:spPr bwMode="auto">
          <a:xfrm rot="5400000">
            <a:off x="24905360" y="16601551"/>
            <a:ext cx="1884895" cy="813931"/>
          </a:xfrm>
          <a:prstGeom prst="right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11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1298" y="5388372"/>
            <a:ext cx="2348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 smtClean="0">
                <a:solidFill>
                  <a:srgbClr val="194B81"/>
                </a:solidFill>
                <a:latin typeface="+mj-lt"/>
                <a:cs typeface="Times New Roman" panose="02020603050405020304" pitchFamily="18" charset="0"/>
              </a:rPr>
              <a:t>Uvod</a:t>
            </a:r>
            <a:endParaRPr lang="hr-HR" sz="8000" dirty="0">
              <a:solidFill>
                <a:srgbClr val="194B8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839374" y="17848642"/>
            <a:ext cx="37233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8000" dirty="0" smtClean="0">
                <a:solidFill>
                  <a:srgbClr val="194B81"/>
                </a:solidFill>
                <a:latin typeface="+mj-lt"/>
                <a:cs typeface="Times New Roman" panose="02020603050405020304" pitchFamily="18" charset="0"/>
              </a:rPr>
              <a:t>Rezultati</a:t>
            </a:r>
            <a:endParaRPr lang="hr-HR" sz="7200" dirty="0">
              <a:solidFill>
                <a:srgbClr val="194B8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0" name="Text Box 78"/>
          <p:cNvSpPr txBox="1"/>
          <p:nvPr/>
        </p:nvSpPr>
        <p:spPr>
          <a:xfrm>
            <a:off x="718635" y="27885347"/>
            <a:ext cx="9041112" cy="1174552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2400" dirty="0" smtClean="0">
                <a:effectLst/>
                <a:latin typeface="+mn-lt"/>
                <a:ea typeface="Calibri" panose="020F0502020204030204" pitchFamily="34" charset="0"/>
                <a:cs typeface="FreeSans"/>
              </a:rPr>
              <a:t>Funkcija </a:t>
            </a:r>
            <a:r>
              <a:rPr lang="hr-HR" sz="2400" dirty="0">
                <a:effectLst/>
                <a:latin typeface="+mn-lt"/>
                <a:ea typeface="Calibri" panose="020F0502020204030204" pitchFamily="34" charset="0"/>
                <a:cs typeface="FreeSans"/>
              </a:rPr>
              <a:t>radijalne gustoće vjerojatnosti nalaženja atoma kisika molekula </a:t>
            </a:r>
            <a:r>
              <a:rPr lang="hr-HR" sz="2400" dirty="0" smtClean="0">
                <a:effectLst/>
                <a:latin typeface="+mn-lt"/>
                <a:ea typeface="Calibri" panose="020F0502020204030204" pitchFamily="34" charset="0"/>
                <a:cs typeface="FreeSans"/>
              </a:rPr>
              <a:t>vode, centrirana na dušiku anilina. </a:t>
            </a:r>
            <a:r>
              <a:rPr lang="hr-HR" sz="2400" dirty="0">
                <a:effectLst/>
                <a:latin typeface="+mn-lt"/>
                <a:ea typeface="Calibri" panose="020F0502020204030204" pitchFamily="34" charset="0"/>
                <a:cs typeface="FreeSans"/>
              </a:rPr>
              <a:t>Graf je dobiven razmatranjem 4173 različita klastera s 50 molekula vode. </a:t>
            </a:r>
            <a:endParaRPr lang="hr-HR" sz="2400" dirty="0" smtClean="0">
              <a:effectLst/>
              <a:latin typeface="+mn-lt"/>
              <a:ea typeface="Calibri" panose="020F0502020204030204" pitchFamily="34" charset="0"/>
              <a:cs typeface="Free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513" y="21077642"/>
            <a:ext cx="2538064" cy="2014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87" y="26129581"/>
            <a:ext cx="4680520" cy="4169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789" y="22374369"/>
            <a:ext cx="4043424" cy="36534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042813" y="30754035"/>
            <a:ext cx="39563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 smtClean="0">
                <a:solidFill>
                  <a:srgbClr val="194B81"/>
                </a:solidFill>
                <a:latin typeface="+mj-lt"/>
              </a:rPr>
              <a:t>Zaključak</a:t>
            </a:r>
            <a:endParaRPr lang="hr-HR" sz="8000" dirty="0">
              <a:solidFill>
                <a:srgbClr val="194B8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816" y="32116642"/>
            <a:ext cx="298581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3600" dirty="0" smtClean="0">
                <a:latin typeface="+mn-lt"/>
              </a:rPr>
              <a:t>Dobivene </a:t>
            </a:r>
            <a:r>
              <a:rPr lang="hr-HR" sz="3600" dirty="0">
                <a:latin typeface="+mn-lt"/>
              </a:rPr>
              <a:t>su najstabilnije </a:t>
            </a:r>
            <a:r>
              <a:rPr lang="hr-HR" sz="3600" dirty="0" smtClean="0">
                <a:latin typeface="+mn-lt"/>
              </a:rPr>
              <a:t>konfiguracije soluta s jednom</a:t>
            </a:r>
            <a:r>
              <a:rPr lang="hr-HR" sz="3600" dirty="0">
                <a:latin typeface="+mn-lt"/>
              </a:rPr>
              <a:t>, dvije i tri molekule vode</a:t>
            </a:r>
            <a:r>
              <a:rPr lang="hr-HR" sz="3600" dirty="0" smtClean="0">
                <a:latin typeface="+mn-lt"/>
              </a:rPr>
              <a:t>. </a:t>
            </a:r>
            <a:r>
              <a:rPr lang="hr-HR" sz="3600" dirty="0">
                <a:latin typeface="+mn-lt"/>
              </a:rPr>
              <a:t>Uočeno </a:t>
            </a:r>
            <a:r>
              <a:rPr lang="hr-HR" sz="3600" dirty="0" smtClean="0">
                <a:latin typeface="+mn-lt"/>
              </a:rPr>
              <a:t>je da su ciklički obrasci vodikovih veza uglavnom energetski povoljniji. </a:t>
            </a:r>
            <a:r>
              <a:rPr lang="hr-HR" sz="3600" dirty="0">
                <a:latin typeface="+mn-lt"/>
              </a:rPr>
              <a:t>U slučaju neutralnih soluta, položaj molekula soluta manje je bitan nego u slučaju nabijenih vrsta, </a:t>
            </a:r>
            <a:r>
              <a:rPr lang="hr-HR" sz="3600" dirty="0" smtClean="0">
                <a:latin typeface="+mn-lt"/>
              </a:rPr>
              <a:t>budući da su razlike energija različitih konfiguracija s nenabijenim solutom manje.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smtClean="0">
                <a:latin typeface="+mn-lt"/>
              </a:rPr>
              <a:t>Određene </a:t>
            </a:r>
            <a:r>
              <a:rPr lang="hr-HR" sz="3600" dirty="0">
                <a:latin typeface="+mn-lt"/>
              </a:rPr>
              <a:t>su standardne </a:t>
            </a:r>
            <a:r>
              <a:rPr lang="hr-HR" sz="3600" dirty="0" err="1">
                <a:latin typeface="+mn-lt"/>
              </a:rPr>
              <a:t>Gibbsove</a:t>
            </a:r>
            <a:r>
              <a:rPr lang="hr-HR" sz="3600" dirty="0">
                <a:latin typeface="+mn-lt"/>
              </a:rPr>
              <a:t> energije </a:t>
            </a:r>
            <a:r>
              <a:rPr lang="hr-HR" sz="3600" dirty="0" err="1">
                <a:latin typeface="+mn-lt"/>
              </a:rPr>
              <a:t>soluta</a:t>
            </a:r>
            <a:r>
              <a:rPr lang="hr-HR" sz="3600" dirty="0">
                <a:latin typeface="+mn-lt"/>
              </a:rPr>
              <a:t> u vodenoj otopini. 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Dobiveni </a:t>
            </a:r>
            <a:r>
              <a:rPr lang="hr-HR" sz="3600" dirty="0">
                <a:latin typeface="+mn-lt"/>
                <a:cs typeface="Times New Roman" panose="02020603050405020304" pitchFamily="18" charset="0"/>
              </a:rPr>
              <a:t>rezultati pokazuju značajno poboljšanje u odnosu na one dobivene korištenjem samo implicitnog 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otapala. </a:t>
            </a:r>
            <a:r>
              <a:rPr lang="hr-HR" sz="3600" dirty="0">
                <a:latin typeface="+mn-lt"/>
              </a:rPr>
              <a:t>Iako korištenje ove metode pokazuje veliko poboljšanje u odnosu na korištenje isključivo implicitnog otapala, dobivena odstupanja su i dalje značajna. Stoga je u planu povećati preciznost metode boljim opisom ansambla i duljim optimizacijama</a:t>
            </a:r>
            <a:r>
              <a:rPr lang="hr-HR" sz="3600" dirty="0" smtClean="0">
                <a:latin typeface="+mn-lt"/>
              </a:rPr>
              <a:t>.</a:t>
            </a:r>
          </a:p>
          <a:p>
            <a:pPr algn="just"/>
            <a:endParaRPr lang="hr-HR" sz="3600" dirty="0">
              <a:latin typeface="+mn-lt"/>
            </a:endParaRPr>
          </a:p>
          <a:p>
            <a:pPr algn="just"/>
            <a:r>
              <a:rPr lang="hr-HR" sz="3600" dirty="0" smtClean="0">
                <a:latin typeface="+mn-lt"/>
              </a:rPr>
              <a:t>Ovaj </a:t>
            </a:r>
            <a:r>
              <a:rPr lang="hr-HR" sz="3600" dirty="0">
                <a:latin typeface="+mn-lt"/>
              </a:rPr>
              <a:t>rad </a:t>
            </a:r>
            <a:r>
              <a:rPr lang="hr-HR" sz="3600" dirty="0" smtClean="0">
                <a:latin typeface="+mn-lt"/>
              </a:rPr>
              <a:t>napravljen je uz financijsku potporu HRZZ-a, projekt ORGMOL; br. 7444.</a:t>
            </a:r>
            <a:endParaRPr lang="hr-HR" sz="3600" dirty="0">
              <a:latin typeface="+mn-lt"/>
            </a:endParaRPr>
          </a:p>
        </p:txBody>
      </p:sp>
      <p:pic>
        <p:nvPicPr>
          <p:cNvPr id="40" name="Picture 39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665" y="21026611"/>
            <a:ext cx="2270408" cy="2116884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368" y="26896014"/>
            <a:ext cx="2592686" cy="2460759"/>
          </a:xfrm>
          <a:prstGeom prst="rect">
            <a:avLst/>
          </a:prstGeom>
        </p:spPr>
      </p:pic>
      <p:pic>
        <p:nvPicPr>
          <p:cNvPr id="42" name="Picture 41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127" y="23862923"/>
            <a:ext cx="2757342" cy="2302809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469" y="23774651"/>
            <a:ext cx="2931844" cy="2639671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r="4762"/>
          <a:stretch/>
        </p:blipFill>
        <p:spPr>
          <a:xfrm>
            <a:off x="24774253" y="26883766"/>
            <a:ext cx="2736304" cy="2360636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8"/>
          <a:stretch/>
        </p:blipFill>
        <p:spPr bwMode="auto">
          <a:xfrm>
            <a:off x="27630864" y="21229745"/>
            <a:ext cx="2395220" cy="1913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228029"/>
              </p:ext>
            </p:extLst>
          </p:nvPr>
        </p:nvGraphicFramePr>
        <p:xfrm>
          <a:off x="15875147" y="6766825"/>
          <a:ext cx="13138378" cy="539521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9649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734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4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>
                          <a:solidFill>
                            <a:schemeClr val="bg1"/>
                          </a:solidFill>
                          <a:effectLst/>
                        </a:rPr>
                        <a:t>Varirani parametar </a:t>
                      </a:r>
                      <a:endParaRPr lang="hr-HR" sz="2400" b="1" u="none" kern="15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Optimalna</a:t>
                      </a:r>
                      <a:r>
                        <a:rPr lang="hr-HR" sz="2400" u="none" kern="15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hr-HR" sz="2400" b="1" u="none" kern="15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vrijednost</a:t>
                      </a:r>
                      <a:endParaRPr lang="hr-HR" sz="2400" b="1" u="none" kern="15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C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92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dirty="0">
                          <a:effectLst/>
                        </a:rPr>
                        <a:t>Početna </a:t>
                      </a:r>
                      <a:r>
                        <a:rPr lang="hr-HR" sz="2400" u="none" dirty="0" smtClean="0">
                          <a:effectLst/>
                        </a:rPr>
                        <a:t>temperatura</a:t>
                      </a:r>
                      <a:endParaRPr lang="hr-HR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>
                          <a:effectLst/>
                        </a:rPr>
                        <a:t>10 000 </a:t>
                      </a:r>
                      <a:r>
                        <a:rPr lang="hr-HR" sz="2400" u="none" kern="150" dirty="0" smtClean="0">
                          <a:effectLst/>
                        </a:rPr>
                        <a:t>K</a:t>
                      </a:r>
                      <a:endParaRPr lang="hr-HR" sz="2400" u="none" kern="150" dirty="0">
                        <a:effectLst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dirty="0">
                          <a:effectLst/>
                        </a:rPr>
                        <a:t>Broj blokova </a:t>
                      </a:r>
                      <a:r>
                        <a:rPr lang="hr-HR" sz="2400" u="none" dirty="0" smtClean="0">
                          <a:effectLst/>
                        </a:rPr>
                        <a:t>koji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dirty="0" smtClean="0">
                          <a:effectLst/>
                        </a:rPr>
                        <a:t>određuju broj razmatranih geometrija</a:t>
                      </a:r>
                      <a:endParaRPr lang="hr-HR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 smtClean="0">
                          <a:effectLst/>
                        </a:rPr>
                        <a:t>1</a:t>
                      </a:r>
                      <a:endParaRPr lang="hr-HR" sz="2400" u="none" kern="150" dirty="0">
                        <a:effectLst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51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dirty="0">
                          <a:effectLst/>
                        </a:rPr>
                        <a:t>Broj </a:t>
                      </a:r>
                      <a:r>
                        <a:rPr lang="hr-HR" sz="2400" u="none" baseline="0" dirty="0" smtClean="0">
                          <a:effectLst/>
                        </a:rPr>
                        <a:t>fragmenata koji se translatiraju i rotiraju u p</a:t>
                      </a:r>
                      <a:r>
                        <a:rPr lang="hr-HR" sz="2400" u="none" dirty="0" smtClean="0">
                          <a:effectLst/>
                        </a:rPr>
                        <a:t>ojedinom koraku</a:t>
                      </a:r>
                      <a:endParaRPr lang="hr-HR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 smtClean="0">
                          <a:effectLst/>
                        </a:rPr>
                        <a:t>5</a:t>
                      </a:r>
                      <a:endParaRPr lang="hr-HR" sz="2400" u="none" kern="150" dirty="0">
                        <a:effectLst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dirty="0">
                          <a:effectLst/>
                        </a:rPr>
                        <a:t>Broj </a:t>
                      </a:r>
                      <a:r>
                        <a:rPr lang="hr-HR" sz="2400" u="none" dirty="0" smtClean="0">
                          <a:effectLst/>
                        </a:rPr>
                        <a:t>koraka nakon </a:t>
                      </a:r>
                      <a:r>
                        <a:rPr lang="hr-HR" sz="2400" u="none" dirty="0">
                          <a:effectLst/>
                        </a:rPr>
                        <a:t>kojih se provodi </a:t>
                      </a:r>
                      <a:r>
                        <a:rPr lang="hr-HR" sz="2400" u="none" dirty="0" smtClean="0">
                          <a:effectLst/>
                        </a:rPr>
                        <a:t>optimizacija</a:t>
                      </a:r>
                      <a:endParaRPr lang="hr-HR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>
                          <a:effectLst/>
                        </a:rPr>
                        <a:t> 50 </a:t>
                      </a: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442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dirty="0" smtClean="0">
                          <a:effectLst/>
                        </a:rPr>
                        <a:t>Minimalne udaljenost </a:t>
                      </a:r>
                      <a:r>
                        <a:rPr lang="hr-HR" sz="2400" u="none" dirty="0">
                          <a:effectLst/>
                        </a:rPr>
                        <a:t>među </a:t>
                      </a:r>
                      <a:r>
                        <a:rPr lang="hr-HR" sz="2400" u="none" dirty="0" smtClean="0">
                          <a:effectLst/>
                        </a:rPr>
                        <a:t>atomima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dirty="0" smtClean="0">
                          <a:effectLst/>
                        </a:rPr>
                        <a:t>u sustavu nakon izvršene optimizacije</a:t>
                      </a:r>
                      <a:endParaRPr lang="hr-HR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>
                          <a:effectLst/>
                        </a:rPr>
                        <a:t>1,1 </a:t>
                      </a:r>
                      <a:r>
                        <a:rPr lang="hr-HR" sz="2400" u="none" kern="150" dirty="0" smtClean="0">
                          <a:effectLst/>
                        </a:rPr>
                        <a:t>Å</a:t>
                      </a:r>
                      <a:endParaRPr lang="hr-HR" sz="2400" u="none" kern="150" dirty="0">
                        <a:effectLst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62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dirty="0">
                          <a:effectLst/>
                        </a:rPr>
                        <a:t>Broj </a:t>
                      </a:r>
                      <a:r>
                        <a:rPr lang="hr-HR" sz="2400" u="none" dirty="0" smtClean="0">
                          <a:effectLst/>
                        </a:rPr>
                        <a:t>translacija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dirty="0" smtClean="0">
                          <a:effectLst/>
                        </a:rPr>
                        <a:t>u </a:t>
                      </a:r>
                      <a:r>
                        <a:rPr lang="hr-HR" sz="2400" u="none" dirty="0">
                          <a:effectLst/>
                        </a:rPr>
                        <a:t>svakom </a:t>
                      </a:r>
                      <a:r>
                        <a:rPr lang="hr-HR" sz="2400" u="none" dirty="0" smtClean="0">
                          <a:effectLst/>
                        </a:rPr>
                        <a:t>bloku</a:t>
                      </a:r>
                      <a:endParaRPr lang="hr-HR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>
                          <a:effectLst/>
                        </a:rPr>
                        <a:t>40</a:t>
                      </a:r>
                      <a:endParaRPr lang="hr-HR" sz="2400" u="none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801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dirty="0">
                          <a:effectLst/>
                        </a:rPr>
                        <a:t>Broj </a:t>
                      </a:r>
                      <a:r>
                        <a:rPr lang="hr-HR" sz="2400" u="none" dirty="0" smtClean="0">
                          <a:effectLst/>
                        </a:rPr>
                        <a:t>rotacija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dirty="0" smtClean="0">
                          <a:effectLst/>
                        </a:rPr>
                        <a:t>u </a:t>
                      </a:r>
                      <a:r>
                        <a:rPr lang="hr-HR" sz="2400" u="none" dirty="0">
                          <a:effectLst/>
                        </a:rPr>
                        <a:t>svakom </a:t>
                      </a:r>
                      <a:r>
                        <a:rPr lang="hr-HR" sz="2400" u="none" dirty="0" smtClean="0">
                          <a:effectLst/>
                        </a:rPr>
                        <a:t>bloku</a:t>
                      </a:r>
                      <a:endParaRPr lang="hr-HR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>
                          <a:effectLst/>
                        </a:rPr>
                        <a:t>40</a:t>
                      </a:r>
                      <a:endParaRPr lang="hr-HR" sz="2400" u="none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dirty="0">
                          <a:effectLst/>
                        </a:rPr>
                        <a:t>Faktor </a:t>
                      </a:r>
                      <a:r>
                        <a:rPr lang="hr-HR" sz="2400" u="none" dirty="0" smtClean="0">
                          <a:effectLst/>
                        </a:rPr>
                        <a:t>skaliranja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dirty="0" smtClean="0">
                          <a:effectLst/>
                        </a:rPr>
                        <a:t>geometrijske </a:t>
                      </a:r>
                      <a:r>
                        <a:rPr lang="hr-HR" sz="2400" u="none" dirty="0">
                          <a:effectLst/>
                        </a:rPr>
                        <a:t>promjene </a:t>
                      </a:r>
                      <a:endParaRPr lang="hr-HR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>
                          <a:effectLst/>
                        </a:rPr>
                        <a:t> 1 </a:t>
                      </a:r>
                      <a:endParaRPr lang="hr-HR" sz="2400" u="none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257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dirty="0">
                          <a:effectLst/>
                        </a:rPr>
                        <a:t>Broj geometrija koje se </a:t>
                      </a:r>
                      <a:r>
                        <a:rPr lang="hr-HR" sz="2400" u="none" dirty="0" smtClean="0">
                          <a:effectLst/>
                        </a:rPr>
                        <a:t>razmatraju pri danoj temperaturi </a:t>
                      </a:r>
                      <a:endParaRPr lang="hr-HR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>
                          <a:effectLst/>
                        </a:rPr>
                        <a:t>1100</a:t>
                      </a:r>
                      <a:endParaRPr lang="hr-HR" sz="2400" u="none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736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dirty="0">
                          <a:effectLst/>
                        </a:rPr>
                        <a:t>Broj </a:t>
                      </a:r>
                      <a:r>
                        <a:rPr lang="hr-HR" sz="2400" u="none" dirty="0" smtClean="0">
                          <a:effectLst/>
                        </a:rPr>
                        <a:t>optimizacijskih koraka</a:t>
                      </a:r>
                      <a:endParaRPr lang="hr-HR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>
                          <a:effectLst/>
                        </a:rPr>
                        <a:t>8</a:t>
                      </a:r>
                      <a:endParaRPr lang="hr-HR" sz="2400" u="none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21206569" y="5366326"/>
            <a:ext cx="30603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576832" y="5551208"/>
            <a:ext cx="117350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600" dirty="0" smtClean="0">
                <a:latin typeface="+mj-lt"/>
              </a:rPr>
              <a:t>Optimizacija prvog koraka metode</a:t>
            </a:r>
            <a:endParaRPr lang="hr-HR" sz="66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0432" y="18987713"/>
            <a:ext cx="9041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latin typeface="+mn-lt"/>
              </a:rPr>
              <a:t>Solvatacijski bazen funkcionalnih </a:t>
            </a:r>
            <a:r>
              <a:rPr lang="hr-HR" sz="2400" dirty="0" smtClean="0">
                <a:latin typeface="+mn-lt"/>
              </a:rPr>
              <a:t>skupina (SBFS) dobiva se preklapanjem solvatacijskih sfera na funkcionalnim skupinama. Radijusi pojedinih solvatacijskih sfera određeni su pomoću funkcija radijalne gustoće vjerojatnosti.</a:t>
            </a:r>
            <a:endParaRPr lang="hr-HR" sz="2400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040931" y="18059028"/>
            <a:ext cx="76137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6600" dirty="0" smtClean="0">
                <a:latin typeface="+mj-lt"/>
                <a:cs typeface="Times New Roman" panose="02020603050405020304" pitchFamily="18" charset="0"/>
              </a:rPr>
              <a:t>Konačne konfiguracije</a:t>
            </a:r>
            <a:endParaRPr lang="hr-HR" sz="6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106350" y="16368756"/>
            <a:ext cx="2412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Odabir broja molekula otapala</a:t>
            </a:r>
            <a:endParaRPr lang="hr-HR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07410" y="18059028"/>
            <a:ext cx="61187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6600" dirty="0" smtClean="0">
                <a:latin typeface="+mj-lt"/>
              </a:rPr>
              <a:t>Određivanje SBFS</a:t>
            </a:r>
            <a:endParaRPr lang="hr-HR" sz="66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627" y="23574941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>
                <a:cs typeface="Arial" panose="020B0604020202020204" pitchFamily="34" charset="0"/>
              </a:rPr>
              <a:t>ρ</a:t>
            </a:r>
            <a:r>
              <a:rPr lang="hr-HR" sz="2400" i="1" baseline="-25000" dirty="0" smtClean="0">
                <a:cs typeface="Arial" panose="020B0604020202020204" pitchFamily="34" charset="0"/>
              </a:rPr>
              <a:t>r</a:t>
            </a:r>
            <a:endParaRPr lang="hr-HR" sz="2400" i="1" dirty="0"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76776" y="27397506"/>
            <a:ext cx="75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cs typeface="Arial" panose="020B0604020202020204" pitchFamily="34" charset="0"/>
              </a:rPr>
              <a:t>r</a:t>
            </a:r>
            <a:r>
              <a:rPr lang="hr-HR" sz="2400" i="1" dirty="0" smtClean="0">
                <a:cs typeface="Arial" panose="020B0604020202020204" pitchFamily="34" charset="0"/>
              </a:rPr>
              <a:t> </a:t>
            </a:r>
            <a:r>
              <a:rPr lang="hr-HR" sz="2400" dirty="0" smtClean="0">
                <a:cs typeface="Arial" panose="020B0604020202020204" pitchFamily="34" charset="0"/>
              </a:rPr>
              <a:t>/ Å</a:t>
            </a:r>
            <a:endParaRPr lang="hr-HR" sz="2400" i="1" dirty="0"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577" y="37529631"/>
            <a:ext cx="2038350" cy="7715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94553" y="20855903"/>
            <a:ext cx="621490" cy="5478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hr-HR" sz="1400" dirty="0" smtClean="0"/>
              <a:t>2,0</a:t>
            </a:r>
            <a:endParaRPr lang="hr-HR" sz="1400" dirty="0"/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r>
              <a:rPr lang="hr-HR" sz="1400" dirty="0"/>
              <a:t>1,9</a:t>
            </a:r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r>
              <a:rPr lang="hr-HR" sz="1400" dirty="0" smtClean="0"/>
              <a:t>1,8</a:t>
            </a:r>
          </a:p>
          <a:p>
            <a:pPr algn="r">
              <a:lnSpc>
                <a:spcPts val="1400"/>
              </a:lnSpc>
            </a:pPr>
            <a:endParaRPr lang="hr-HR" sz="1400" dirty="0" smtClean="0"/>
          </a:p>
          <a:p>
            <a:pPr algn="r">
              <a:lnSpc>
                <a:spcPts val="1400"/>
              </a:lnSpc>
            </a:pPr>
            <a:endParaRPr lang="hr-HR" sz="1400" dirty="0" smtClean="0"/>
          </a:p>
          <a:p>
            <a:pPr algn="r">
              <a:lnSpc>
                <a:spcPts val="1400"/>
              </a:lnSpc>
            </a:pPr>
            <a:r>
              <a:rPr lang="hr-HR" sz="1400" dirty="0"/>
              <a:t>1,7</a:t>
            </a:r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r>
              <a:rPr lang="hr-HR" sz="1400" dirty="0"/>
              <a:t>1,6</a:t>
            </a:r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r>
              <a:rPr lang="hr-HR" sz="1400" dirty="0"/>
              <a:t>1,5</a:t>
            </a:r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r>
              <a:rPr lang="hr-HR" sz="1400" dirty="0"/>
              <a:t>1,4</a:t>
            </a:r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r>
              <a:rPr lang="hr-HR" sz="1400" dirty="0"/>
              <a:t>1,3</a:t>
            </a:r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r>
              <a:rPr lang="hr-HR" sz="1400" dirty="0"/>
              <a:t>1,2</a:t>
            </a:r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r>
              <a:rPr lang="hr-HR" sz="1400" dirty="0"/>
              <a:t>1,1</a:t>
            </a:r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endParaRPr lang="hr-HR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45224" y="26146674"/>
            <a:ext cx="1069119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400" dirty="0" smtClean="0"/>
              <a:t>1,0</a:t>
            </a:r>
          </a:p>
          <a:p>
            <a:pPr algn="r"/>
            <a:endParaRPr lang="hr-HR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745223" y="26795671"/>
            <a:ext cx="10691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400" dirty="0" smtClean="0"/>
              <a:t>0</a:t>
            </a:r>
            <a:endParaRPr lang="hr-HR" dirty="0"/>
          </a:p>
        </p:txBody>
      </p:sp>
      <p:sp>
        <p:nvSpPr>
          <p:cNvPr id="62" name="TextBox 61"/>
          <p:cNvSpPr txBox="1"/>
          <p:nvPr/>
        </p:nvSpPr>
        <p:spPr>
          <a:xfrm>
            <a:off x="789732" y="26503373"/>
            <a:ext cx="102461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400" dirty="0" smtClean="0"/>
              <a:t>0,1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292" r="9741" b="8392"/>
          <a:stretch/>
        </p:blipFill>
        <p:spPr>
          <a:xfrm>
            <a:off x="907190" y="21043330"/>
            <a:ext cx="8684218" cy="670360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3" t="10462" r="81758" b="81637"/>
          <a:stretch/>
        </p:blipFill>
        <p:spPr>
          <a:xfrm>
            <a:off x="1699200" y="20880000"/>
            <a:ext cx="230286" cy="645026"/>
          </a:xfrm>
          <a:prstGeom prst="rect">
            <a:avLst/>
          </a:prstGeom>
        </p:spPr>
      </p:pic>
      <p:sp>
        <p:nvSpPr>
          <p:cNvPr id="2050" name="Line 5"/>
          <p:cNvSpPr>
            <a:spLocks noChangeShapeType="1"/>
          </p:cNvSpPr>
          <p:nvPr/>
        </p:nvSpPr>
        <p:spPr bwMode="auto">
          <a:xfrm>
            <a:off x="0" y="5331647"/>
            <a:ext cx="30603825" cy="0"/>
          </a:xfrm>
          <a:prstGeom prst="line">
            <a:avLst/>
          </a:prstGeom>
          <a:noFill/>
          <a:ln w="38100">
            <a:solidFill>
              <a:srgbClr val="1243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0" y="36076283"/>
            <a:ext cx="30603825" cy="0"/>
          </a:xfrm>
          <a:prstGeom prst="line">
            <a:avLst/>
          </a:prstGeom>
          <a:noFill/>
          <a:ln w="38100">
            <a:solidFill>
              <a:srgbClr val="1243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r-HR"/>
          </a:p>
        </p:txBody>
      </p:sp>
      <p:pic>
        <p:nvPicPr>
          <p:cNvPr id="2052" name="Picture 2" descr="http://www.unizg.hr/fileadmin/rektorat/dokumenti/rektnagrade/Grb_za_poster-izlozb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8" y="505223"/>
            <a:ext cx="354488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36642675"/>
            <a:ext cx="25209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LOGO_K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707" y="36642675"/>
            <a:ext cx="2401887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7595466" y="36427148"/>
            <a:ext cx="14473238" cy="283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011613" eaLnBrk="0" hangingPunct="0">
              <a:spcBef>
                <a:spcPct val="20000"/>
              </a:spcBef>
              <a:buChar char="•"/>
              <a:defRPr sz="1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59138" indent="-1252538" defTabSz="4011613" eaLnBrk="0" hangingPunct="0">
              <a:spcBef>
                <a:spcPct val="20000"/>
              </a:spcBef>
              <a:buChar char="–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014913" indent="-1003300" defTabSz="4011613" eaLnBrk="0" hangingPunct="0">
              <a:spcBef>
                <a:spcPct val="20000"/>
              </a:spcBef>
              <a:buChar char="•"/>
              <a:defRPr sz="10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021513" indent="-1003300" defTabSz="4011613" eaLnBrk="0" hangingPunct="0">
              <a:spcBef>
                <a:spcPct val="20000"/>
              </a:spcBef>
              <a:buChar char="–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026525" indent="-1003300" defTabSz="4011613" eaLnBrk="0" hangingPunct="0">
              <a:spcBef>
                <a:spcPct val="20000"/>
              </a:spcBef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483725" indent="-1003300" defTabSz="4011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940925" indent="-1003300" defTabSz="4011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398125" indent="-1003300" defTabSz="4011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855325" indent="-1003300" defTabSz="4011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500"/>
              </a:lnSpc>
              <a:spcBef>
                <a:spcPct val="50000"/>
              </a:spcBef>
              <a:buFontTx/>
              <a:buNone/>
            </a:pPr>
            <a:r>
              <a:rPr lang="hr-HR" altLang="sr-Latn-RS" sz="3600" dirty="0">
                <a:solidFill>
                  <a:srgbClr val="194B81"/>
                </a:solidFill>
                <a:latin typeface="Times New Roman" panose="02020603050405020304" pitchFamily="18" charset="0"/>
              </a:rPr>
              <a:t>Prirodoslovno-matematički </a:t>
            </a:r>
            <a:r>
              <a:rPr lang="hr-HR" altLang="sr-Latn-RS" sz="3600" dirty="0" smtClean="0">
                <a:solidFill>
                  <a:srgbClr val="194B81"/>
                </a:solidFill>
                <a:latin typeface="Times New Roman" panose="02020603050405020304" pitchFamily="18" charset="0"/>
              </a:rPr>
              <a:t>fakultet, Zavod </a:t>
            </a:r>
            <a:r>
              <a:rPr lang="hr-HR" altLang="sr-Latn-RS" sz="3600" dirty="0">
                <a:solidFill>
                  <a:srgbClr val="194B81"/>
                </a:solidFill>
                <a:latin typeface="Times New Roman" panose="02020603050405020304" pitchFamily="18" charset="0"/>
              </a:rPr>
              <a:t>za organsku kemiju</a:t>
            </a:r>
          </a:p>
          <a:p>
            <a:pPr algn="ctr" eaLnBrk="1" hangingPunct="1">
              <a:lnSpc>
                <a:spcPts val="2500"/>
              </a:lnSpc>
              <a:spcBef>
                <a:spcPct val="50000"/>
              </a:spcBef>
              <a:buFontTx/>
              <a:buNone/>
            </a:pPr>
            <a:r>
              <a:rPr lang="hr-HR" altLang="sr-Latn-RS" sz="3600" dirty="0">
                <a:solidFill>
                  <a:srgbClr val="194B81"/>
                </a:solidFill>
                <a:latin typeface="Times New Roman" panose="02020603050405020304" pitchFamily="18" charset="0"/>
              </a:rPr>
              <a:t>Horvatovac 102a, 10000 Zagreb, Republika </a:t>
            </a:r>
            <a:r>
              <a:rPr lang="hr-HR" altLang="sr-Latn-RS" sz="3600" dirty="0" smtClean="0">
                <a:solidFill>
                  <a:srgbClr val="194B81"/>
                </a:solidFill>
                <a:latin typeface="Times New Roman" panose="02020603050405020304" pitchFamily="18" charset="0"/>
              </a:rPr>
              <a:t>Hrvatska</a:t>
            </a:r>
            <a:endParaRPr lang="hr-HR" altLang="sr-Latn-RS" sz="3600" dirty="0">
              <a:solidFill>
                <a:srgbClr val="194B8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ts val="2500"/>
              </a:lnSpc>
              <a:spcBef>
                <a:spcPct val="50000"/>
              </a:spcBef>
              <a:buFontTx/>
              <a:buNone/>
            </a:pPr>
            <a:r>
              <a:rPr lang="hr-HR" altLang="sr-Latn-RS" sz="3600" dirty="0" smtClean="0">
                <a:solidFill>
                  <a:srgbClr val="194B81"/>
                </a:solidFill>
                <a:latin typeface="Times New Roman" panose="02020603050405020304" pitchFamily="18" charset="0"/>
              </a:rPr>
              <a:t>Neposredni </a:t>
            </a:r>
            <a:r>
              <a:rPr lang="hr-HR" altLang="sr-Latn-RS" sz="3600" dirty="0">
                <a:solidFill>
                  <a:srgbClr val="194B81"/>
                </a:solidFill>
                <a:latin typeface="Times New Roman" panose="02020603050405020304" pitchFamily="18" charset="0"/>
              </a:rPr>
              <a:t>voditelj: dr. </a:t>
            </a:r>
            <a:r>
              <a:rPr lang="hr-HR" altLang="sr-Latn-RS" sz="3600" dirty="0" err="1">
                <a:solidFill>
                  <a:srgbClr val="194B81"/>
                </a:solidFill>
                <a:latin typeface="Times New Roman" panose="02020603050405020304" pitchFamily="18" charset="0"/>
              </a:rPr>
              <a:t>sc</a:t>
            </a:r>
            <a:r>
              <a:rPr lang="hr-HR" altLang="sr-Latn-RS" sz="3600" dirty="0">
                <a:solidFill>
                  <a:srgbClr val="194B81"/>
                </a:solidFill>
                <a:latin typeface="Times New Roman" panose="02020603050405020304" pitchFamily="18" charset="0"/>
              </a:rPr>
              <a:t>. Igor Rončević </a:t>
            </a:r>
            <a:endParaRPr lang="hr-HR" altLang="sr-Latn-RS" sz="3600" dirty="0" smtClean="0">
              <a:solidFill>
                <a:srgbClr val="194B8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ts val="2500"/>
              </a:lnSpc>
              <a:spcBef>
                <a:spcPct val="50000"/>
              </a:spcBef>
              <a:buFontTx/>
              <a:buNone/>
            </a:pPr>
            <a:r>
              <a:rPr lang="hr-HR" altLang="sr-Latn-RS" sz="3600" dirty="0" smtClean="0">
                <a:solidFill>
                  <a:srgbClr val="194B81"/>
                </a:solidFill>
                <a:latin typeface="Times New Roman" panose="02020603050405020304" pitchFamily="18" charset="0"/>
              </a:rPr>
              <a:t>Mentor: prof. dr. </a:t>
            </a:r>
            <a:r>
              <a:rPr lang="hr-HR" altLang="sr-Latn-RS" sz="3600" dirty="0" err="1" smtClean="0">
                <a:solidFill>
                  <a:srgbClr val="194B81"/>
                </a:solidFill>
                <a:latin typeface="Times New Roman" panose="02020603050405020304" pitchFamily="18" charset="0"/>
              </a:rPr>
              <a:t>sc</a:t>
            </a:r>
            <a:r>
              <a:rPr lang="hr-HR" altLang="sr-Latn-RS" sz="3600" dirty="0" smtClean="0">
                <a:solidFill>
                  <a:srgbClr val="194B81"/>
                </a:solidFill>
                <a:latin typeface="Times New Roman" panose="02020603050405020304" pitchFamily="18" charset="0"/>
              </a:rPr>
              <a:t>. Zlatko Mihalić</a:t>
            </a:r>
            <a:endParaRPr lang="hr-HR" altLang="sr-Latn-RS" sz="3600" dirty="0">
              <a:solidFill>
                <a:srgbClr val="194B8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ts val="2500"/>
              </a:lnSpc>
              <a:spcBef>
                <a:spcPct val="50000"/>
              </a:spcBef>
              <a:buFontTx/>
              <a:buNone/>
            </a:pPr>
            <a:r>
              <a:rPr lang="hr-HR" altLang="sr-Latn-RS" sz="3600" dirty="0" smtClean="0">
                <a:solidFill>
                  <a:srgbClr val="194B81"/>
                </a:solidFill>
                <a:latin typeface="Times New Roman" panose="02020603050405020304" pitchFamily="18" charset="0"/>
              </a:rPr>
              <a:t>Kontakt: matejbubas0161@yahoo.com</a:t>
            </a:r>
            <a:endParaRPr lang="hr-HR" altLang="sr-Latn-RS" sz="3600" dirty="0">
              <a:latin typeface="Times New Roman" panose="02020603050405020304" pitchFamily="18" charset="0"/>
            </a:endParaRP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5508029" y="349852"/>
            <a:ext cx="21026336" cy="507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7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7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7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7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9500"/>
              </a:lnSpc>
            </a:pPr>
            <a:r>
              <a:rPr lang="hr-HR" sz="9600" dirty="0" smtClean="0">
                <a:solidFill>
                  <a:srgbClr val="194B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Proučavanje </a:t>
            </a:r>
            <a:r>
              <a:rPr lang="hr-HR" sz="9600" dirty="0" err="1" smtClean="0">
                <a:solidFill>
                  <a:srgbClr val="194B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mikrosolvatacije</a:t>
            </a:r>
            <a:r>
              <a:rPr lang="hr-HR" sz="9600" dirty="0" smtClean="0">
                <a:solidFill>
                  <a:srgbClr val="194B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anilina i </a:t>
            </a:r>
            <a:br>
              <a:rPr lang="hr-HR" sz="9600" dirty="0" smtClean="0">
                <a:solidFill>
                  <a:srgbClr val="194B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9600" dirty="0" err="1" smtClean="0">
                <a:solidFill>
                  <a:srgbClr val="194B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hidroksilanilina</a:t>
            </a:r>
            <a:r>
              <a:rPr lang="hr-HR" sz="9600" dirty="0" smtClean="0">
                <a:solidFill>
                  <a:srgbClr val="194B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novom </a:t>
            </a:r>
            <a:r>
              <a:rPr lang="hr-HR" sz="9600" dirty="0" err="1" smtClean="0">
                <a:solidFill>
                  <a:srgbClr val="194B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klaster</a:t>
            </a:r>
            <a:r>
              <a:rPr lang="hr-HR" sz="9600" dirty="0" smtClean="0">
                <a:solidFill>
                  <a:srgbClr val="194B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-kontinuum</a:t>
            </a:r>
            <a:br>
              <a:rPr lang="hr-HR" sz="9600" dirty="0" smtClean="0">
                <a:solidFill>
                  <a:srgbClr val="194B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9600" dirty="0" smtClean="0">
                <a:solidFill>
                  <a:srgbClr val="194B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metodom </a:t>
            </a:r>
            <a:r>
              <a:rPr lang="hr-HR" sz="9600" dirty="0" err="1" smtClean="0">
                <a:solidFill>
                  <a:srgbClr val="194B8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solvatacije</a:t>
            </a:r>
            <a:endParaRPr lang="hr-HR" sz="9600" dirty="0" smtClean="0">
              <a:solidFill>
                <a:srgbClr val="194B8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hr-HR" altLang="sr-Latn-RS" sz="9600" dirty="0">
              <a:solidFill>
                <a:srgbClr val="1243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7" name="Text Box 12"/>
          <p:cNvSpPr txBox="1">
            <a:spLocks noChangeArrowheads="1"/>
          </p:cNvSpPr>
          <p:nvPr/>
        </p:nvSpPr>
        <p:spPr bwMode="auto">
          <a:xfrm>
            <a:off x="5508029" y="4072906"/>
            <a:ext cx="161305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011613" eaLnBrk="0" hangingPunct="0">
              <a:spcBef>
                <a:spcPct val="20000"/>
              </a:spcBef>
              <a:buChar char="•"/>
              <a:defRPr sz="1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59138" indent="-1252538" defTabSz="4011613" eaLnBrk="0" hangingPunct="0">
              <a:spcBef>
                <a:spcPct val="20000"/>
              </a:spcBef>
              <a:buChar char="–"/>
              <a:defRPr sz="12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014913" indent="-1003300" defTabSz="4011613" eaLnBrk="0" hangingPunct="0">
              <a:spcBef>
                <a:spcPct val="20000"/>
              </a:spcBef>
              <a:buChar char="•"/>
              <a:defRPr sz="10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7021513" indent="-1003300" defTabSz="4011613" eaLnBrk="0" hangingPunct="0">
              <a:spcBef>
                <a:spcPct val="20000"/>
              </a:spcBef>
              <a:buChar char="–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9026525" indent="-1003300" defTabSz="4011613" eaLnBrk="0" hangingPunct="0">
              <a:spcBef>
                <a:spcPct val="20000"/>
              </a:spcBef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9483725" indent="-1003300" defTabSz="4011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940925" indent="-1003300" defTabSz="4011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398125" indent="-1003300" defTabSz="4011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0855325" indent="-1003300" defTabSz="40116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r-HR" altLang="sr-Latn-RS" sz="4800" dirty="0" smtClean="0">
                <a:solidFill>
                  <a:srgbClr val="194B81"/>
                </a:solidFill>
                <a:latin typeface="Times New Roman" panose="02020603050405020304" pitchFamily="18" charset="0"/>
              </a:rPr>
              <a:t>Matej Bubaš</a:t>
            </a:r>
            <a:endParaRPr lang="hr-HR" altLang="sr-Latn-RS" sz="4800" dirty="0">
              <a:solidFill>
                <a:srgbClr val="194B8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739" y="26820121"/>
            <a:ext cx="3072891" cy="230587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173" y="23583597"/>
            <a:ext cx="3050397" cy="26064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5850" y="6711811"/>
            <a:ext cx="127665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In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this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work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a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new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cluster-continuum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solvation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modelling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method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based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on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gradual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elimination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of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solvent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molecules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>
                <a:latin typeface="+mn-lt"/>
                <a:cs typeface="Times New Roman" panose="02020603050405020304" pitchFamily="18" charset="0"/>
              </a:rPr>
              <a:t>was</a:t>
            </a:r>
            <a:r>
              <a:rPr lang="hr-HR" sz="3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>
                <a:latin typeface="+mn-lt"/>
                <a:cs typeface="Times New Roman" panose="02020603050405020304" pitchFamily="18" charset="0"/>
              </a:rPr>
              <a:t>tested</a:t>
            </a:r>
            <a:r>
              <a:rPr lang="hr-HR" sz="3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>
                <a:latin typeface="+mn-lt"/>
                <a:cs typeface="Times New Roman" panose="02020603050405020304" pitchFamily="18" charset="0"/>
              </a:rPr>
              <a:t>and</a:t>
            </a:r>
            <a:r>
              <a:rPr lang="hr-HR" sz="3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optimised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(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down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). First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step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of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the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method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hr-HR" sz="3600" i="1" dirty="0" smtClean="0">
                <a:latin typeface="+mn-lt"/>
                <a:cs typeface="Times New Roman" panose="02020603050405020304" pitchFamily="18" charset="0"/>
              </a:rPr>
              <a:t>basin hopping Monte Carlo 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procedure,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was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systematically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optimised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   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Phenylhydroxylamine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, aniline,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and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their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protonated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species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were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chosen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as model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solutes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. Proučeni su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structural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patterns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of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some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of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the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more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stable</a:t>
            </a:r>
            <a:r>
              <a:rPr lang="hr-HR" sz="36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configurations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of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solute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with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one,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two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,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and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three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molecules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on SMD/ωB97X-D/6-311+G(2df,2p)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level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of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err="1" smtClean="0">
                <a:latin typeface="+mn-lt"/>
                <a:cs typeface="Times New Roman" panose="02020603050405020304" pitchFamily="18" charset="0"/>
              </a:rPr>
              <a:t>theory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490688" y="21785914"/>
            <a:ext cx="5096328" cy="8297165"/>
            <a:chOff x="-31816" y="23233606"/>
            <a:chExt cx="7412915" cy="12068726"/>
          </a:xfrm>
        </p:grpSpPr>
        <p:pic>
          <p:nvPicPr>
            <p:cNvPr id="16" name="Picture 15"/>
            <p:cNvPicPr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07" t="6916" r="19609" b="10938"/>
            <a:stretch/>
          </p:blipFill>
          <p:spPr bwMode="auto">
            <a:xfrm rot="772494">
              <a:off x="-21141" y="23233606"/>
              <a:ext cx="6836186" cy="63770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/>
            <p:cNvPicPr>
              <a:picLocks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1" t="4124" r="12747" b="6766"/>
            <a:stretch/>
          </p:blipFill>
          <p:spPr>
            <a:xfrm>
              <a:off x="-31816" y="29255493"/>
              <a:ext cx="7412915" cy="604683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1616876" y="19010387"/>
            <a:ext cx="87666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Većinom su preferirani ciklički </a:t>
            </a:r>
            <a:r>
              <a:rPr lang="hr-HR" sz="2400" dirty="0">
                <a:latin typeface="+mn-lt"/>
                <a:cs typeface="Times New Roman" panose="02020603050405020304" pitchFamily="18" charset="0"/>
              </a:rPr>
              <a:t>obrasci vodikovih veza koji uključuju </a:t>
            </a:r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i atome </a:t>
            </a:r>
            <a:r>
              <a:rPr lang="hr-HR" sz="2400" dirty="0">
                <a:latin typeface="+mn-lt"/>
                <a:cs typeface="Times New Roman" panose="02020603050405020304" pitchFamily="18" charset="0"/>
              </a:rPr>
              <a:t>funkcionalne skupine i </a:t>
            </a:r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molekule </a:t>
            </a:r>
            <a:r>
              <a:rPr lang="hr-HR" sz="2400" dirty="0">
                <a:latin typeface="+mn-lt"/>
                <a:cs typeface="Times New Roman" panose="02020603050405020304" pitchFamily="18" charset="0"/>
              </a:rPr>
              <a:t>vode, te lančasti obrasci vodikovih veza koji vode od funkcionalne skupine do aromatskog </a:t>
            </a:r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prstena. </a:t>
            </a:r>
            <a:endParaRPr lang="hr-HR" sz="24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71544" y="19015321"/>
            <a:ext cx="99910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Dobivene konfiguracije potvrđuju kako je elektrostatski potencijal dobar pokazatelj potrebe uključivanja eksplicitne solvatacije, no valja uzeti u obzir i disperzne interakcije prisutne kod aromatskih sustava (slika dolje). Izračunate p</a:t>
            </a:r>
            <a:r>
              <a:rPr lang="hr-HR" sz="2400" i="1" dirty="0" smtClean="0">
                <a:latin typeface="+mn-lt"/>
                <a:cs typeface="Times New Roman" panose="02020603050405020304" pitchFamily="18" charset="0"/>
              </a:rPr>
              <a:t>K</a:t>
            </a:r>
            <a:r>
              <a:rPr lang="hr-HR" sz="2400" i="1" baseline="-25000" dirty="0" smtClean="0">
                <a:latin typeface="+mn-lt"/>
                <a:cs typeface="Times New Roman" panose="02020603050405020304" pitchFamily="18" charset="0"/>
              </a:rPr>
              <a:t>a</a:t>
            </a:r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 vrijednosti pokazuju značajno poboljšanje </a:t>
            </a:r>
            <a:r>
              <a:rPr lang="hr-HR" sz="2400" dirty="0">
                <a:latin typeface="+mn-lt"/>
                <a:cs typeface="Times New Roman" panose="02020603050405020304" pitchFamily="18" charset="0"/>
              </a:rPr>
              <a:t>u odnosu na implicitnu </a:t>
            </a:r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solvataciju.</a:t>
            </a:r>
          </a:p>
          <a:p>
            <a:pPr algn="just"/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     Položaj i orijentacija molekula vode najbitnijih za mikrosolvataciju značajan je i za razmatranje reakcijskih mehanizama i konformacijske ravnoteže molekula u otopini.</a:t>
            </a:r>
            <a:endParaRPr lang="hr-HR" sz="24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/>
          <a:stretch/>
        </p:blipFill>
        <p:spPr>
          <a:xfrm>
            <a:off x="979590" y="11833707"/>
            <a:ext cx="5641873" cy="574267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0498" y="13102402"/>
            <a:ext cx="3141913" cy="246341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187" y="13128231"/>
            <a:ext cx="3141914" cy="2463413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6749362" y="13404520"/>
            <a:ext cx="2671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latin typeface="+mn-lt"/>
                <a:cs typeface="Times New Roman" panose="02020603050405020304" pitchFamily="18" charset="0"/>
              </a:rPr>
              <a:t>Determination</a:t>
            </a:r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latin typeface="+mn-lt"/>
                <a:cs typeface="Times New Roman" panose="02020603050405020304" pitchFamily="18" charset="0"/>
              </a:rPr>
              <a:t>of</a:t>
            </a:r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 FGSB</a:t>
            </a:r>
            <a:endParaRPr lang="hr-HR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820855" y="12623935"/>
            <a:ext cx="2728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latin typeface="+mn-lt"/>
                <a:cs typeface="Times New Roman" panose="02020603050405020304" pitchFamily="18" charset="0"/>
              </a:rPr>
              <a:t>Replacement</a:t>
            </a:r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latin typeface="+mn-lt"/>
                <a:cs typeface="Times New Roman" panose="02020603050405020304" pitchFamily="18" charset="0"/>
              </a:rPr>
              <a:t>of</a:t>
            </a:r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latin typeface="+mn-lt"/>
                <a:cs typeface="Times New Roman" panose="02020603050405020304" pitchFamily="18" charset="0"/>
              </a:rPr>
              <a:t>solvent</a:t>
            </a:r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latin typeface="+mn-lt"/>
                <a:cs typeface="Times New Roman" panose="02020603050405020304" pitchFamily="18" charset="0"/>
              </a:rPr>
              <a:t>molecules</a:t>
            </a:r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latin typeface="+mn-lt"/>
                <a:cs typeface="Times New Roman" panose="02020603050405020304" pitchFamily="18" charset="0"/>
              </a:rPr>
              <a:t>outside</a:t>
            </a:r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latin typeface="+mn-lt"/>
                <a:cs typeface="Times New Roman" panose="02020603050405020304" pitchFamily="18" charset="0"/>
              </a:rPr>
              <a:t>of</a:t>
            </a:r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 FGSB </a:t>
            </a:r>
            <a:r>
              <a:rPr lang="hr-HR" sz="2400" dirty="0" err="1" smtClean="0">
                <a:latin typeface="+mn-lt"/>
                <a:cs typeface="Times New Roman" panose="02020603050405020304" pitchFamily="18" charset="0"/>
              </a:rPr>
              <a:t>with</a:t>
            </a:r>
            <a:r>
              <a:rPr lang="hr-HR" sz="24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2400" dirty="0" err="1" smtClean="0">
                <a:latin typeface="+mn-lt"/>
                <a:cs typeface="Times New Roman" panose="02020603050405020304" pitchFamily="18" charset="0"/>
              </a:rPr>
              <a:t>continuum</a:t>
            </a:r>
            <a:endParaRPr lang="hr-HR" sz="2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310953" y="13667595"/>
            <a:ext cx="189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+mn-lt"/>
                <a:cs typeface="Times New Roman" panose="02020603050405020304" pitchFamily="18" charset="0"/>
              </a:rPr>
              <a:t>NCU </a:t>
            </a:r>
            <a:r>
              <a:rPr lang="hr-HR" sz="2400" dirty="0" err="1" smtClean="0">
                <a:latin typeface="+mn-lt"/>
                <a:cs typeface="Times New Roman" panose="02020603050405020304" pitchFamily="18" charset="0"/>
              </a:rPr>
              <a:t>analisys</a:t>
            </a:r>
            <a:endParaRPr lang="hr-HR" sz="24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/>
          <a:stretch/>
        </p:blipFill>
        <p:spPr>
          <a:xfrm>
            <a:off x="9548926" y="11724412"/>
            <a:ext cx="5932180" cy="574267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15615699" y="14015253"/>
            <a:ext cx="3024336" cy="813931"/>
          </a:xfrm>
          <a:prstGeom prst="right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11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ight Arrow 73"/>
          <p:cNvSpPr/>
          <p:nvPr/>
        </p:nvSpPr>
        <p:spPr bwMode="auto">
          <a:xfrm>
            <a:off x="6727312" y="14013423"/>
            <a:ext cx="2732522" cy="813931"/>
          </a:xfrm>
          <a:prstGeom prst="right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11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ight Arrow 74"/>
          <p:cNvSpPr/>
          <p:nvPr/>
        </p:nvSpPr>
        <p:spPr bwMode="auto">
          <a:xfrm>
            <a:off x="22310953" y="13952971"/>
            <a:ext cx="2191219" cy="813931"/>
          </a:xfrm>
          <a:prstGeom prst="right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11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ight Arrow 75"/>
          <p:cNvSpPr/>
          <p:nvPr/>
        </p:nvSpPr>
        <p:spPr bwMode="auto">
          <a:xfrm rot="5400000">
            <a:off x="24905360" y="16601551"/>
            <a:ext cx="1884895" cy="813931"/>
          </a:xfrm>
          <a:prstGeom prst="right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011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7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1298" y="5388372"/>
            <a:ext cx="2348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 smtClean="0">
                <a:solidFill>
                  <a:srgbClr val="194B81"/>
                </a:solidFill>
                <a:latin typeface="+mj-lt"/>
                <a:cs typeface="Times New Roman" panose="02020603050405020304" pitchFamily="18" charset="0"/>
              </a:rPr>
              <a:t>Uvod</a:t>
            </a:r>
            <a:endParaRPr lang="hr-HR" sz="8000" dirty="0">
              <a:solidFill>
                <a:srgbClr val="194B8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3839374" y="17848642"/>
            <a:ext cx="37233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8000" dirty="0" smtClean="0">
                <a:solidFill>
                  <a:srgbClr val="194B81"/>
                </a:solidFill>
                <a:latin typeface="+mj-lt"/>
                <a:cs typeface="Times New Roman" panose="02020603050405020304" pitchFamily="18" charset="0"/>
              </a:rPr>
              <a:t>Rezultati</a:t>
            </a:r>
            <a:endParaRPr lang="hr-HR" sz="7200" dirty="0">
              <a:solidFill>
                <a:srgbClr val="194B8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0" name="Text Box 78"/>
          <p:cNvSpPr txBox="1"/>
          <p:nvPr/>
        </p:nvSpPr>
        <p:spPr>
          <a:xfrm>
            <a:off x="718635" y="27885347"/>
            <a:ext cx="9041112" cy="1174552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06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sz="2400" dirty="0" smtClean="0">
                <a:effectLst/>
                <a:latin typeface="+mn-lt"/>
                <a:ea typeface="Calibri" panose="020F0502020204030204" pitchFamily="34" charset="0"/>
                <a:cs typeface="FreeSans"/>
              </a:rPr>
              <a:t>Funkcija </a:t>
            </a:r>
            <a:r>
              <a:rPr lang="hr-HR" sz="2400" dirty="0">
                <a:effectLst/>
                <a:latin typeface="+mn-lt"/>
                <a:ea typeface="Calibri" panose="020F0502020204030204" pitchFamily="34" charset="0"/>
                <a:cs typeface="FreeSans"/>
              </a:rPr>
              <a:t>radijalne gustoće vjerojatnosti nalaženja atoma kisika molekula </a:t>
            </a:r>
            <a:r>
              <a:rPr lang="hr-HR" sz="2400" dirty="0" smtClean="0">
                <a:effectLst/>
                <a:latin typeface="+mn-lt"/>
                <a:ea typeface="Calibri" panose="020F0502020204030204" pitchFamily="34" charset="0"/>
                <a:cs typeface="FreeSans"/>
              </a:rPr>
              <a:t>vode, centrirana na dušiku anilina. </a:t>
            </a:r>
            <a:r>
              <a:rPr lang="hr-HR" sz="2400" dirty="0">
                <a:effectLst/>
                <a:latin typeface="+mn-lt"/>
                <a:ea typeface="Calibri" panose="020F0502020204030204" pitchFamily="34" charset="0"/>
                <a:cs typeface="FreeSans"/>
              </a:rPr>
              <a:t>Graf je dobiven razmatranjem 4173 različita klastera s 50 molekula vode. </a:t>
            </a:r>
            <a:endParaRPr lang="hr-HR" sz="2400" dirty="0" smtClean="0">
              <a:effectLst/>
              <a:latin typeface="+mn-lt"/>
              <a:ea typeface="Calibri" panose="020F0502020204030204" pitchFamily="34" charset="0"/>
              <a:cs typeface="Free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4513" y="21077642"/>
            <a:ext cx="2538064" cy="2014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87" y="26129581"/>
            <a:ext cx="4680520" cy="4169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789" y="22374369"/>
            <a:ext cx="4043424" cy="36534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042813" y="30754035"/>
            <a:ext cx="39563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8000" dirty="0" smtClean="0">
                <a:solidFill>
                  <a:srgbClr val="194B81"/>
                </a:solidFill>
                <a:latin typeface="+mj-lt"/>
              </a:rPr>
              <a:t>Zaključak</a:t>
            </a:r>
            <a:endParaRPr lang="hr-HR" sz="8000" dirty="0">
              <a:solidFill>
                <a:srgbClr val="194B8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816" y="32116642"/>
            <a:ext cx="298581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3600" dirty="0" smtClean="0">
                <a:latin typeface="+mn-lt"/>
              </a:rPr>
              <a:t>Dobivene </a:t>
            </a:r>
            <a:r>
              <a:rPr lang="hr-HR" sz="3600" dirty="0">
                <a:latin typeface="+mn-lt"/>
              </a:rPr>
              <a:t>su najstabilnije </a:t>
            </a:r>
            <a:r>
              <a:rPr lang="hr-HR" sz="3600" dirty="0" smtClean="0">
                <a:latin typeface="+mn-lt"/>
              </a:rPr>
              <a:t>konfiguracije soluta s jednom</a:t>
            </a:r>
            <a:r>
              <a:rPr lang="hr-HR" sz="3600" dirty="0">
                <a:latin typeface="+mn-lt"/>
              </a:rPr>
              <a:t>, dvije i tri molekule vode</a:t>
            </a:r>
            <a:r>
              <a:rPr lang="hr-HR" sz="3600" dirty="0" smtClean="0">
                <a:latin typeface="+mn-lt"/>
              </a:rPr>
              <a:t>. </a:t>
            </a:r>
            <a:r>
              <a:rPr lang="hr-HR" sz="3600" dirty="0">
                <a:latin typeface="+mn-lt"/>
              </a:rPr>
              <a:t>Uočeno </a:t>
            </a:r>
            <a:r>
              <a:rPr lang="hr-HR" sz="3600" dirty="0" smtClean="0">
                <a:latin typeface="+mn-lt"/>
              </a:rPr>
              <a:t>je da su ciklički obrasci vodikovih veza uglavnom energetski povoljniji. </a:t>
            </a:r>
            <a:r>
              <a:rPr lang="hr-HR" sz="3600" dirty="0">
                <a:latin typeface="+mn-lt"/>
              </a:rPr>
              <a:t>U slučaju neutralnih soluta, položaj molekula soluta manje je bitan nego u slučaju nabijenih vrsta, </a:t>
            </a:r>
            <a:r>
              <a:rPr lang="hr-HR" sz="3600" dirty="0" smtClean="0">
                <a:latin typeface="+mn-lt"/>
              </a:rPr>
              <a:t>budući da su razlike energija različitih konfiguracija s nenabijenim solutom manje.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 </a:t>
            </a:r>
            <a:r>
              <a:rPr lang="hr-HR" sz="3600" dirty="0" smtClean="0">
                <a:latin typeface="+mn-lt"/>
              </a:rPr>
              <a:t>Određene </a:t>
            </a:r>
            <a:r>
              <a:rPr lang="hr-HR" sz="3600" dirty="0">
                <a:latin typeface="+mn-lt"/>
              </a:rPr>
              <a:t>su standardne </a:t>
            </a:r>
            <a:r>
              <a:rPr lang="hr-HR" sz="3600" dirty="0" err="1">
                <a:latin typeface="+mn-lt"/>
              </a:rPr>
              <a:t>Gibbsove</a:t>
            </a:r>
            <a:r>
              <a:rPr lang="hr-HR" sz="3600" dirty="0">
                <a:latin typeface="+mn-lt"/>
              </a:rPr>
              <a:t> energije </a:t>
            </a:r>
            <a:r>
              <a:rPr lang="hr-HR" sz="3600" dirty="0" err="1">
                <a:latin typeface="+mn-lt"/>
              </a:rPr>
              <a:t>soluta</a:t>
            </a:r>
            <a:r>
              <a:rPr lang="hr-HR" sz="3600" dirty="0">
                <a:latin typeface="+mn-lt"/>
              </a:rPr>
              <a:t> u vodenoj otopini. 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Dobiveni </a:t>
            </a:r>
            <a:r>
              <a:rPr lang="hr-HR" sz="3600" dirty="0">
                <a:latin typeface="+mn-lt"/>
                <a:cs typeface="Times New Roman" panose="02020603050405020304" pitchFamily="18" charset="0"/>
              </a:rPr>
              <a:t>rezultati pokazuju značajno poboljšanje u odnosu na one dobivene korištenjem samo implicitnog </a:t>
            </a:r>
            <a:r>
              <a:rPr lang="hr-HR" sz="3600" dirty="0" smtClean="0">
                <a:latin typeface="+mn-lt"/>
                <a:cs typeface="Times New Roman" panose="02020603050405020304" pitchFamily="18" charset="0"/>
              </a:rPr>
              <a:t>otapala. </a:t>
            </a:r>
            <a:r>
              <a:rPr lang="hr-HR" sz="3600" dirty="0">
                <a:latin typeface="+mn-lt"/>
              </a:rPr>
              <a:t>Iako korištenje ove metode pokazuje veliko poboljšanje u odnosu na korištenje isključivo implicitnog otapala, dobivena odstupanja su i dalje značajna. Stoga je u planu povećati preciznost metode boljim opisom ansambla i duljim optimizacijama</a:t>
            </a:r>
            <a:r>
              <a:rPr lang="hr-HR" sz="3600" dirty="0" smtClean="0">
                <a:latin typeface="+mn-lt"/>
              </a:rPr>
              <a:t>.</a:t>
            </a:r>
          </a:p>
          <a:p>
            <a:pPr algn="just"/>
            <a:endParaRPr lang="hr-HR" sz="3600" dirty="0">
              <a:latin typeface="+mn-lt"/>
            </a:endParaRPr>
          </a:p>
          <a:p>
            <a:pPr algn="just"/>
            <a:r>
              <a:rPr lang="hr-HR" sz="3600" dirty="0" smtClean="0">
                <a:latin typeface="+mn-lt"/>
              </a:rPr>
              <a:t>Ovaj </a:t>
            </a:r>
            <a:r>
              <a:rPr lang="hr-HR" sz="3600" dirty="0">
                <a:latin typeface="+mn-lt"/>
              </a:rPr>
              <a:t>rad </a:t>
            </a:r>
            <a:r>
              <a:rPr lang="hr-HR" sz="3600" dirty="0" smtClean="0">
                <a:latin typeface="+mn-lt"/>
              </a:rPr>
              <a:t>napravljen je uz financijsku potporu HRZZ-a, projekt ORGMOL; br. 7444.</a:t>
            </a:r>
            <a:endParaRPr lang="hr-HR" sz="3600" dirty="0">
              <a:latin typeface="+mn-lt"/>
            </a:endParaRPr>
          </a:p>
        </p:txBody>
      </p:sp>
      <p:pic>
        <p:nvPicPr>
          <p:cNvPr id="40" name="Picture 39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665" y="21026611"/>
            <a:ext cx="2270408" cy="2116884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368" y="26896014"/>
            <a:ext cx="2592686" cy="2460759"/>
          </a:xfrm>
          <a:prstGeom prst="rect">
            <a:avLst/>
          </a:prstGeom>
        </p:spPr>
      </p:pic>
      <p:pic>
        <p:nvPicPr>
          <p:cNvPr id="42" name="Picture 41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127" y="23862923"/>
            <a:ext cx="2757342" cy="2302809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469" y="23774651"/>
            <a:ext cx="2931844" cy="2639671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r="4762"/>
          <a:stretch/>
        </p:blipFill>
        <p:spPr>
          <a:xfrm>
            <a:off x="24774253" y="26883766"/>
            <a:ext cx="2736304" cy="2360636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8"/>
          <a:stretch/>
        </p:blipFill>
        <p:spPr bwMode="auto">
          <a:xfrm>
            <a:off x="27630864" y="21229745"/>
            <a:ext cx="2395220" cy="1913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995277"/>
              </p:ext>
            </p:extLst>
          </p:nvPr>
        </p:nvGraphicFramePr>
        <p:xfrm>
          <a:off x="15875147" y="6766825"/>
          <a:ext cx="13138378" cy="539521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1559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82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4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 err="1" smtClean="0">
                          <a:solidFill>
                            <a:schemeClr val="bg1"/>
                          </a:solidFill>
                          <a:effectLst/>
                        </a:rPr>
                        <a:t>Parameter</a:t>
                      </a:r>
                      <a:r>
                        <a:rPr lang="hr-HR" sz="2400" u="none" kern="15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r-HR" sz="2400" u="none" kern="150" dirty="0" err="1" smtClean="0">
                          <a:solidFill>
                            <a:schemeClr val="bg1"/>
                          </a:solidFill>
                          <a:effectLst/>
                        </a:rPr>
                        <a:t>that</a:t>
                      </a:r>
                      <a:r>
                        <a:rPr lang="hr-HR" sz="2400" u="none" kern="15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r-HR" sz="2400" u="none" kern="150" dirty="0" err="1" smtClean="0">
                          <a:solidFill>
                            <a:schemeClr val="bg1"/>
                          </a:solidFill>
                          <a:effectLst/>
                        </a:rPr>
                        <a:t>was</a:t>
                      </a:r>
                      <a:r>
                        <a:rPr lang="hr-HR" sz="2400" u="none" kern="15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r-HR" sz="2400" u="none" kern="150" dirty="0" err="1" smtClean="0">
                          <a:solidFill>
                            <a:schemeClr val="bg1"/>
                          </a:solidFill>
                          <a:effectLst/>
                        </a:rPr>
                        <a:t>varied</a:t>
                      </a:r>
                      <a:r>
                        <a:rPr lang="hr-HR" sz="2400" u="none" kern="15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hr-HR" sz="2400" b="1" u="none" kern="15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C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Optimal</a:t>
                      </a:r>
                      <a:r>
                        <a:rPr lang="hr-HR" sz="2400" u="none" kern="15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hr-HR" sz="2400" u="none" kern="15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value</a:t>
                      </a:r>
                      <a:endParaRPr lang="hr-HR" sz="2400" b="1" u="none" kern="15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8C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92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Initial</a:t>
                      </a:r>
                      <a:r>
                        <a:rPr lang="hr-HR" sz="2400" u="none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temperature</a:t>
                      </a:r>
                      <a:endParaRPr lang="hr-HR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>
                          <a:effectLst/>
                        </a:rPr>
                        <a:t>10 000 </a:t>
                      </a:r>
                      <a:r>
                        <a:rPr lang="hr-HR" sz="2400" u="none" kern="150" dirty="0" smtClean="0">
                          <a:effectLst/>
                        </a:rPr>
                        <a:t>K</a:t>
                      </a:r>
                      <a:endParaRPr lang="hr-HR" sz="2400" u="none" kern="150" dirty="0">
                        <a:effectLst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982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dirty="0" err="1" smtClean="0">
                          <a:effectLst/>
                        </a:rPr>
                        <a:t>Number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of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blocks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that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determine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the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number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of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perturbated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geometries</a:t>
                      </a:r>
                      <a:endParaRPr lang="hr-HR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 smtClean="0">
                          <a:effectLst/>
                        </a:rPr>
                        <a:t>1</a:t>
                      </a:r>
                      <a:endParaRPr lang="hr-HR" sz="2400" u="none" kern="150" dirty="0">
                        <a:effectLst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351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dirty="0" err="1" smtClean="0">
                          <a:effectLst/>
                        </a:rPr>
                        <a:t>Number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of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fragments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</a:rPr>
                        <a:t>that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</a:rPr>
                        <a:t>undergo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</a:rPr>
                        <a:t>translation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</a:rPr>
                        <a:t>and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</a:rPr>
                        <a:t>rotation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</a:rPr>
                        <a:t>in</a:t>
                      </a:r>
                      <a:r>
                        <a:rPr lang="hr-HR" sz="2400" u="none" baseline="0" dirty="0" smtClean="0">
                          <a:effectLst/>
                        </a:rPr>
                        <a:t> a </a:t>
                      </a:r>
                      <a:r>
                        <a:rPr lang="hr-HR" sz="2400" u="none" baseline="0" dirty="0" err="1" smtClean="0">
                          <a:effectLst/>
                        </a:rPr>
                        <a:t>given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</a:rPr>
                        <a:t>step</a:t>
                      </a:r>
                      <a:endParaRPr lang="hr-HR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 smtClean="0">
                          <a:effectLst/>
                        </a:rPr>
                        <a:t>5</a:t>
                      </a:r>
                      <a:endParaRPr lang="hr-HR" sz="2400" u="none" kern="150" dirty="0">
                        <a:effectLst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dirty="0" err="1" smtClean="0">
                          <a:effectLst/>
                        </a:rPr>
                        <a:t>Number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of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steps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after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which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an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optimization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</a:rPr>
                        <a:t>is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baseline="0" dirty="0" smtClean="0">
                          <a:solidFill>
                            <a:srgbClr val="FF0000"/>
                          </a:solidFill>
                          <a:effectLst/>
                        </a:rPr>
                        <a:t>????</a:t>
                      </a:r>
                      <a:endParaRPr lang="hr-HR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>
                          <a:effectLst/>
                        </a:rPr>
                        <a:t> 50 </a:t>
                      </a: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442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dirty="0" err="1" smtClean="0">
                          <a:effectLst/>
                        </a:rPr>
                        <a:t>Minimal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</a:rPr>
                        <a:t>distances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</a:rPr>
                        <a:t>between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</a:rPr>
                        <a:t>atoms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</a:rPr>
                        <a:t>in</a:t>
                      </a:r>
                      <a:r>
                        <a:rPr lang="hr-HR" sz="2400" u="none" baseline="0" dirty="0" smtClean="0">
                          <a:effectLst/>
                        </a:rPr>
                        <a:t> a system </a:t>
                      </a:r>
                      <a:r>
                        <a:rPr lang="hr-HR" sz="2400" u="none" baseline="0" dirty="0" err="1" smtClean="0">
                          <a:effectLst/>
                        </a:rPr>
                        <a:t>after</a:t>
                      </a:r>
                      <a:r>
                        <a:rPr lang="hr-HR" sz="2400" u="none" baseline="0" dirty="0" smtClean="0">
                          <a:effectLst/>
                        </a:rPr>
                        <a:t> a </a:t>
                      </a:r>
                      <a:r>
                        <a:rPr lang="hr-HR" sz="2400" u="none" baseline="0" dirty="0" err="1" smtClean="0">
                          <a:effectLst/>
                        </a:rPr>
                        <a:t>completed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</a:rPr>
                        <a:t>optimization</a:t>
                      </a:r>
                      <a:endParaRPr lang="hr-HR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>
                          <a:effectLst/>
                        </a:rPr>
                        <a:t>1,1 </a:t>
                      </a:r>
                      <a:r>
                        <a:rPr lang="hr-HR" sz="2400" u="none" kern="150" dirty="0" smtClean="0">
                          <a:effectLst/>
                        </a:rPr>
                        <a:t>Å</a:t>
                      </a:r>
                      <a:endParaRPr lang="hr-HR" sz="2400" u="none" kern="150" dirty="0">
                        <a:effectLst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62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hr-HR" sz="2400" u="none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hr-HR" sz="2400" u="none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translations</a:t>
                      </a:r>
                      <a:r>
                        <a:rPr lang="hr-HR" sz="2400" u="none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r-HR" sz="2400" u="none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each</a:t>
                      </a:r>
                      <a:r>
                        <a:rPr lang="hr-HR" sz="2400" u="none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block</a:t>
                      </a:r>
                      <a:endParaRPr lang="hr-HR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>
                          <a:effectLst/>
                        </a:rPr>
                        <a:t>40</a:t>
                      </a:r>
                      <a:endParaRPr lang="hr-HR" sz="2400" u="none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801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dirty="0" err="1" smtClean="0">
                          <a:effectLst/>
                        </a:rPr>
                        <a:t>Number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of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rotations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</a:rPr>
                        <a:t>in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</a:rPr>
                        <a:t>each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</a:rPr>
                        <a:t>block</a:t>
                      </a:r>
                      <a:endParaRPr lang="hr-HR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>
                          <a:effectLst/>
                        </a:rPr>
                        <a:t>40</a:t>
                      </a:r>
                      <a:endParaRPr lang="hr-HR" sz="2400" u="none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dirty="0" err="1" smtClean="0">
                          <a:effectLst/>
                        </a:rPr>
                        <a:t>Scaling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factor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of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geometric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</a:rPr>
                        <a:t>perturbation</a:t>
                      </a:r>
                      <a:endParaRPr lang="hr-HR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>
                          <a:effectLst/>
                        </a:rPr>
                        <a:t> 1 </a:t>
                      </a:r>
                      <a:endParaRPr lang="hr-HR" sz="2400" u="none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257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dirty="0" err="1" smtClean="0">
                          <a:effectLst/>
                        </a:rPr>
                        <a:t>Number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</a:rPr>
                        <a:t>of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baseline="0" dirty="0" err="1" smtClean="0">
                          <a:effectLst/>
                        </a:rPr>
                        <a:t>geometries</a:t>
                      </a:r>
                      <a:r>
                        <a:rPr lang="hr-HR" sz="2400" u="none" baseline="0" dirty="0" smtClean="0">
                          <a:effectLst/>
                        </a:rPr>
                        <a:t> </a:t>
                      </a:r>
                      <a:r>
                        <a:rPr lang="hr-HR" sz="2400" u="none" baseline="0" dirty="0" err="1" smtClean="0">
                          <a:solidFill>
                            <a:srgbClr val="FF0000"/>
                          </a:solidFill>
                          <a:effectLst/>
                        </a:rPr>
                        <a:t>considered</a:t>
                      </a:r>
                      <a:r>
                        <a:rPr lang="hr-HR" sz="2400" u="none" baseline="0" dirty="0" smtClean="0">
                          <a:effectLst/>
                        </a:rPr>
                        <a:t> at a </a:t>
                      </a:r>
                      <a:r>
                        <a:rPr lang="hr-HR" sz="2400" u="none" baseline="0" dirty="0" err="1" smtClean="0">
                          <a:effectLst/>
                        </a:rPr>
                        <a:t>given</a:t>
                      </a:r>
                      <a:r>
                        <a:rPr lang="hr-HR" sz="2400" u="none" baseline="0" dirty="0" smtClean="0">
                          <a:effectLst/>
                        </a:rPr>
                        <a:t> temperature</a:t>
                      </a:r>
                      <a:endParaRPr lang="hr-HR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>
                          <a:effectLst/>
                        </a:rPr>
                        <a:t>1100</a:t>
                      </a:r>
                      <a:endParaRPr lang="hr-HR" sz="2400" u="none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7363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dirty="0" err="1" smtClean="0">
                          <a:effectLst/>
                        </a:rPr>
                        <a:t>Number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of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optimization</a:t>
                      </a:r>
                      <a:r>
                        <a:rPr lang="hr-HR" sz="2400" u="none" dirty="0" smtClean="0">
                          <a:effectLst/>
                        </a:rPr>
                        <a:t> </a:t>
                      </a:r>
                      <a:r>
                        <a:rPr lang="hr-HR" sz="2400" u="none" dirty="0" err="1" smtClean="0">
                          <a:effectLst/>
                        </a:rPr>
                        <a:t>steps</a:t>
                      </a:r>
                      <a:endParaRPr lang="hr-HR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u="none" kern="150" dirty="0">
                          <a:effectLst/>
                        </a:rPr>
                        <a:t>8</a:t>
                      </a:r>
                      <a:endParaRPr lang="hr-HR" sz="2400" u="none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"/>
                      </a:endParaRPr>
                    </a:p>
                  </a:txBody>
                  <a:tcPr marL="34925" marR="34925" marT="34925" marB="349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21206569" y="5366326"/>
            <a:ext cx="30603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hr-HR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hr-HR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576832" y="5551208"/>
            <a:ext cx="117350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600" dirty="0" smtClean="0">
                <a:latin typeface="+mj-lt"/>
              </a:rPr>
              <a:t>Optimizacija prvog koraka metode</a:t>
            </a:r>
            <a:endParaRPr lang="hr-HR" sz="66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0432" y="18987713"/>
            <a:ext cx="9041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400" dirty="0">
                <a:latin typeface="+mn-lt"/>
              </a:rPr>
              <a:t>Solvatacijski bazen funkcionalnih </a:t>
            </a:r>
            <a:r>
              <a:rPr lang="hr-HR" sz="2400" dirty="0" smtClean="0">
                <a:latin typeface="+mn-lt"/>
              </a:rPr>
              <a:t>skupina (SBFS) dobiva se preklapanjem solvatacijskih sfera na funkcionalnim skupinama. Radijusi pojedinih solvatacijskih sfera određeni su pomoću funkcija radijalne gustoće vjerojatnosti.</a:t>
            </a:r>
            <a:endParaRPr lang="hr-HR" sz="2400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040931" y="18059028"/>
            <a:ext cx="76137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6600" dirty="0" smtClean="0">
                <a:latin typeface="+mj-lt"/>
                <a:cs typeface="Times New Roman" panose="02020603050405020304" pitchFamily="18" charset="0"/>
              </a:rPr>
              <a:t>Konačne konfiguracije</a:t>
            </a:r>
            <a:endParaRPr lang="hr-HR" sz="6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106350" y="16368756"/>
            <a:ext cx="2412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Odabir broja molekula otapala</a:t>
            </a:r>
            <a:endParaRPr lang="hr-HR" sz="2400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07410" y="18059028"/>
            <a:ext cx="61187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6600" dirty="0" smtClean="0">
                <a:latin typeface="+mj-lt"/>
              </a:rPr>
              <a:t>Određivanje SBFS</a:t>
            </a:r>
            <a:endParaRPr lang="hr-HR" sz="66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627" y="23574941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>
                <a:cs typeface="Arial" panose="020B0604020202020204" pitchFamily="34" charset="0"/>
              </a:rPr>
              <a:t>ρ</a:t>
            </a:r>
            <a:r>
              <a:rPr lang="hr-HR" sz="2400" i="1" baseline="-25000" dirty="0" smtClean="0">
                <a:cs typeface="Arial" panose="020B0604020202020204" pitchFamily="34" charset="0"/>
              </a:rPr>
              <a:t>r</a:t>
            </a:r>
            <a:endParaRPr lang="hr-HR" sz="2400" i="1" dirty="0"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76776" y="27397506"/>
            <a:ext cx="75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 dirty="0">
                <a:cs typeface="Arial" panose="020B0604020202020204" pitchFamily="34" charset="0"/>
              </a:rPr>
              <a:t>r</a:t>
            </a:r>
            <a:r>
              <a:rPr lang="hr-HR" sz="2400" i="1" dirty="0" smtClean="0">
                <a:cs typeface="Arial" panose="020B0604020202020204" pitchFamily="34" charset="0"/>
              </a:rPr>
              <a:t> </a:t>
            </a:r>
            <a:r>
              <a:rPr lang="hr-HR" sz="2400" dirty="0" smtClean="0">
                <a:cs typeface="Arial" panose="020B0604020202020204" pitchFamily="34" charset="0"/>
              </a:rPr>
              <a:t>/ Å</a:t>
            </a:r>
            <a:endParaRPr lang="hr-HR" sz="2400" i="1" dirty="0"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577" y="37529631"/>
            <a:ext cx="2038350" cy="7715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94553" y="20855903"/>
            <a:ext cx="621490" cy="5478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hr-HR" sz="1400" dirty="0" smtClean="0"/>
              <a:t>2,0</a:t>
            </a:r>
            <a:endParaRPr lang="hr-HR" sz="1400" dirty="0"/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r>
              <a:rPr lang="hr-HR" sz="1400" dirty="0"/>
              <a:t>1,9</a:t>
            </a:r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r>
              <a:rPr lang="hr-HR" sz="1400" dirty="0" smtClean="0"/>
              <a:t>1,8</a:t>
            </a:r>
          </a:p>
          <a:p>
            <a:pPr algn="r">
              <a:lnSpc>
                <a:spcPts val="1400"/>
              </a:lnSpc>
            </a:pPr>
            <a:endParaRPr lang="hr-HR" sz="1400" dirty="0" smtClean="0"/>
          </a:p>
          <a:p>
            <a:pPr algn="r">
              <a:lnSpc>
                <a:spcPts val="1400"/>
              </a:lnSpc>
            </a:pPr>
            <a:endParaRPr lang="hr-HR" sz="1400" dirty="0" smtClean="0"/>
          </a:p>
          <a:p>
            <a:pPr algn="r">
              <a:lnSpc>
                <a:spcPts val="1400"/>
              </a:lnSpc>
            </a:pPr>
            <a:r>
              <a:rPr lang="hr-HR" sz="1400" dirty="0"/>
              <a:t>1,7</a:t>
            </a:r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r>
              <a:rPr lang="hr-HR" sz="1400" dirty="0"/>
              <a:t>1,6</a:t>
            </a:r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r>
              <a:rPr lang="hr-HR" sz="1400" dirty="0"/>
              <a:t>1,5</a:t>
            </a:r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r>
              <a:rPr lang="hr-HR" sz="1400" dirty="0"/>
              <a:t>1,4</a:t>
            </a:r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r>
              <a:rPr lang="hr-HR" sz="1400" dirty="0"/>
              <a:t>1,3</a:t>
            </a:r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r>
              <a:rPr lang="hr-HR" sz="1400" dirty="0"/>
              <a:t>1,2</a:t>
            </a:r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r>
              <a:rPr lang="hr-HR" sz="1400" dirty="0"/>
              <a:t>1,1</a:t>
            </a:r>
          </a:p>
          <a:p>
            <a:pPr algn="r">
              <a:lnSpc>
                <a:spcPts val="1400"/>
              </a:lnSpc>
            </a:pPr>
            <a:endParaRPr lang="hr-HR" sz="1400" dirty="0"/>
          </a:p>
          <a:p>
            <a:pPr algn="r">
              <a:lnSpc>
                <a:spcPts val="1400"/>
              </a:lnSpc>
            </a:pPr>
            <a:endParaRPr lang="hr-HR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45224" y="26146674"/>
            <a:ext cx="1069119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400" dirty="0" smtClean="0"/>
              <a:t>1,0</a:t>
            </a:r>
          </a:p>
          <a:p>
            <a:pPr algn="r"/>
            <a:endParaRPr lang="hr-HR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745223" y="26795671"/>
            <a:ext cx="10691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400" dirty="0" smtClean="0"/>
              <a:t>0</a:t>
            </a:r>
            <a:endParaRPr lang="hr-HR" dirty="0"/>
          </a:p>
        </p:txBody>
      </p:sp>
      <p:sp>
        <p:nvSpPr>
          <p:cNvPr id="62" name="TextBox 61"/>
          <p:cNvSpPr txBox="1"/>
          <p:nvPr/>
        </p:nvSpPr>
        <p:spPr>
          <a:xfrm>
            <a:off x="789732" y="26503373"/>
            <a:ext cx="102461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r-HR" sz="1400" dirty="0" smtClean="0"/>
              <a:t>0,1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82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1265</TotalTime>
  <Words>1071</Words>
  <Application>Microsoft Office PowerPoint</Application>
  <PresentationFormat>Custom</PresentationFormat>
  <Paragraphs>166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F</vt:lpstr>
      <vt:lpstr>FreeSans</vt:lpstr>
      <vt:lpstr>Times New Roman</vt:lpstr>
      <vt:lpstr>Office Theme</vt:lpstr>
      <vt:lpstr>PowerPoint Presentation</vt:lpstr>
      <vt:lpstr>PowerPoint Presentation</vt:lpstr>
    </vt:vector>
  </TitlesOfParts>
  <Company>PMF - ZOAK, Zagreb, Hrvatska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Marija Zbacnik</dc:creator>
  <cp:lastModifiedBy>Korisnik_web</cp:lastModifiedBy>
  <cp:revision>73</cp:revision>
  <dcterms:created xsi:type="dcterms:W3CDTF">2015-06-10T14:22:31Z</dcterms:created>
  <dcterms:modified xsi:type="dcterms:W3CDTF">2016-11-22T11:51:29Z</dcterms:modified>
</cp:coreProperties>
</file>