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85" r:id="rId3"/>
    <p:sldId id="286" r:id="rId4"/>
    <p:sldId id="288" r:id="rId5"/>
    <p:sldId id="289" r:id="rId6"/>
    <p:sldId id="303" r:id="rId7"/>
    <p:sldId id="291" r:id="rId8"/>
    <p:sldId id="305" r:id="rId9"/>
    <p:sldId id="306" r:id="rId10"/>
    <p:sldId id="318" r:id="rId11"/>
    <p:sldId id="307" r:id="rId12"/>
    <p:sldId id="340" r:id="rId13"/>
    <p:sldId id="299" r:id="rId14"/>
    <p:sldId id="301" r:id="rId15"/>
    <p:sldId id="302" r:id="rId16"/>
    <p:sldId id="297" r:id="rId17"/>
    <p:sldId id="304" r:id="rId18"/>
    <p:sldId id="314" r:id="rId19"/>
    <p:sldId id="310" r:id="rId20"/>
    <p:sldId id="312" r:id="rId21"/>
    <p:sldId id="308" r:id="rId22"/>
    <p:sldId id="309" r:id="rId23"/>
    <p:sldId id="311" r:id="rId24"/>
    <p:sldId id="331" r:id="rId25"/>
    <p:sldId id="293" r:id="rId26"/>
    <p:sldId id="300" r:id="rId27"/>
    <p:sldId id="339" r:id="rId28"/>
    <p:sldId id="317" r:id="rId29"/>
    <p:sldId id="316" r:id="rId30"/>
    <p:sldId id="264" r:id="rId31"/>
    <p:sldId id="267" r:id="rId32"/>
    <p:sldId id="268" r:id="rId33"/>
    <p:sldId id="273" r:id="rId34"/>
    <p:sldId id="270" r:id="rId35"/>
    <p:sldId id="266" r:id="rId36"/>
    <p:sldId id="271" r:id="rId37"/>
    <p:sldId id="274" r:id="rId38"/>
    <p:sldId id="272" r:id="rId39"/>
    <p:sldId id="275" r:id="rId40"/>
    <p:sldId id="276" r:id="rId41"/>
    <p:sldId id="277" r:id="rId42"/>
    <p:sldId id="278" r:id="rId43"/>
    <p:sldId id="280" r:id="rId44"/>
    <p:sldId id="281" r:id="rId45"/>
    <p:sldId id="282" r:id="rId46"/>
    <p:sldId id="284" r:id="rId47"/>
    <p:sldId id="335" r:id="rId48"/>
    <p:sldId id="338" r:id="rId49"/>
    <p:sldId id="336" r:id="rId50"/>
    <p:sldId id="337" r:id="rId51"/>
    <p:sldId id="329" r:id="rId52"/>
    <p:sldId id="328" r:id="rId53"/>
    <p:sldId id="330" r:id="rId54"/>
    <p:sldId id="321" r:id="rId55"/>
    <p:sldId id="323" r:id="rId56"/>
    <p:sldId id="322" r:id="rId57"/>
    <p:sldId id="325" r:id="rId58"/>
    <p:sldId id="327" r:id="rId59"/>
    <p:sldId id="326" r:id="rId60"/>
    <p:sldId id="341" r:id="rId61"/>
    <p:sldId id="342" r:id="rId62"/>
    <p:sldId id="333" r:id="rId63"/>
    <p:sldId id="332" r:id="rId64"/>
    <p:sldId id="334" r:id="rId65"/>
    <p:sldId id="319" r:id="rId66"/>
    <p:sldId id="320" r:id="rId67"/>
    <p:sldId id="257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FF"/>
    <a:srgbClr val="0A00D6"/>
    <a:srgbClr val="19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782A2-97D3-40B4-8218-1224D1276511}" type="datetimeFigureOut">
              <a:rPr lang="hr-HR" smtClean="0"/>
              <a:t>13.6.2017.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0FBB7-082C-4C07-A70A-197A80C8A3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771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2049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18EDF-466A-4879-89A3-BF2597D69796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432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20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717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1004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204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940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C37A5-3377-4FBF-8D26-636867C9203F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8699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52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4252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323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58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018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2604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64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8896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365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50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32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79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C37A5-3377-4FBF-8D26-636867C9203F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09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8806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791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C37A5-3377-4FBF-8D26-636867C9203F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104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1.wmf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11" Type="http://schemas.openxmlformats.org/officeDocument/2006/relationships/image" Target="../media/image40.wmf"/><Relationship Id="rId5" Type="http://schemas.microsoft.com/office/2007/relationships/hdphoto" Target="../media/hdphoto4.wdp"/><Relationship Id="rId10" Type="http://schemas.openxmlformats.org/officeDocument/2006/relationships/oleObject" Target="../embeddings/oleObject9.bin"/><Relationship Id="rId4" Type="http://schemas.openxmlformats.org/officeDocument/2006/relationships/image" Target="../media/image43.png"/><Relationship Id="rId9" Type="http://schemas.openxmlformats.org/officeDocument/2006/relationships/image" Target="../media/image3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84785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Stacking of planar conjugated rings – beyond aromatics</a:t>
            </a:r>
            <a:endParaRPr lang="hr-HR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Krešimir Molčanov</a:t>
            </a:r>
          </a:p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Rudjer Bošković Institute</a:t>
            </a:r>
          </a:p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Zagreb, Croatia</a:t>
            </a:r>
            <a:endParaRPr lang="hr-HR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Common misconceptions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occurs only between aromatic rings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is a weak interaction (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1 kcal mol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 crystal packing it plays a ‘second fiddle’ to stronger interactions such as hydrogen bonding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can’t be used in crystal engineering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73"/>
            <a:ext cx="9145117" cy="6610927"/>
          </a:xfrm>
        </p:spPr>
      </p:pic>
      <p:grpSp>
        <p:nvGrpSpPr>
          <p:cNvPr id="8" name="Group 7"/>
          <p:cNvGrpSpPr/>
          <p:nvPr/>
        </p:nvGrpSpPr>
        <p:grpSpPr>
          <a:xfrm>
            <a:off x="1311560" y="159324"/>
            <a:ext cx="3810000" cy="1066800"/>
            <a:chOff x="1752600" y="170764"/>
            <a:chExt cx="3810000" cy="1066800"/>
          </a:xfrm>
        </p:grpSpPr>
        <p:sp>
          <p:nvSpPr>
            <p:cNvPr id="7" name="Oval 6"/>
            <p:cNvSpPr/>
            <p:nvPr/>
          </p:nvSpPr>
          <p:spPr>
            <a:xfrm>
              <a:off x="1752600" y="170764"/>
              <a:ext cx="3810000" cy="1066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38927" y="380999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 smtClean="0">
                  <a:latin typeface="Comic Sans MS" panose="030F0702030302020204" pitchFamily="66" charset="0"/>
                </a:rPr>
                <a:t>Look, these coins stack!</a:t>
              </a:r>
            </a:p>
            <a:p>
              <a:r>
                <a:rPr lang="hr-HR" b="1" dirty="0" smtClean="0">
                  <a:latin typeface="Comic Sans MS" panose="030F0702030302020204" pitchFamily="66" charset="0"/>
                </a:rPr>
                <a:t>That means gold is aromatic!</a:t>
              </a:r>
              <a:endParaRPr lang="hr-HR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91200" y="0"/>
            <a:ext cx="3392055" cy="1143000"/>
            <a:chOff x="5791200" y="0"/>
            <a:chExt cx="3392055" cy="1143000"/>
          </a:xfrm>
        </p:grpSpPr>
        <p:sp>
          <p:nvSpPr>
            <p:cNvPr id="10" name="Oval 9"/>
            <p:cNvSpPr/>
            <p:nvPr/>
          </p:nvSpPr>
          <p:spPr>
            <a:xfrm>
              <a:off x="5791200" y="0"/>
              <a:ext cx="3392055" cy="1143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44491" y="113437"/>
              <a:ext cx="297180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700" b="1" dirty="0" smtClean="0">
                  <a:latin typeface="Comic Sans MS" panose="030F0702030302020204" pitchFamily="66" charset="0"/>
                </a:rPr>
                <a:t>An amazing discovery,</a:t>
              </a:r>
            </a:p>
            <a:p>
              <a:r>
                <a:rPr lang="hr-HR" sz="1700" b="1" dirty="0" smtClean="0">
                  <a:latin typeface="Comic Sans MS" panose="030F0702030302020204" pitchFamily="66" charset="0"/>
                </a:rPr>
                <a:t>your majesty! It could</a:t>
              </a:r>
            </a:p>
            <a:p>
              <a:r>
                <a:rPr lang="hr-HR" sz="1700" b="1" dirty="0" smtClean="0">
                  <a:latin typeface="Comic Sans MS" panose="030F0702030302020204" pitchFamily="66" charset="0"/>
                </a:rPr>
                <a:t>win us an IgNobel prize!</a:t>
              </a:r>
              <a:endParaRPr lang="hr-HR" sz="17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7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IMG_06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3429000" y="3124200"/>
            <a:ext cx="0" cy="2286000"/>
          </a:xfrm>
          <a:prstGeom prst="line">
            <a:avLst/>
          </a:prstGeom>
          <a:noFill/>
          <a:ln w="50800">
            <a:solidFill>
              <a:schemeClr val="tx2">
                <a:lumMod val="75000"/>
              </a:scheme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405188" y="3733800"/>
            <a:ext cx="2074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1,2 x 10</a:t>
            </a:r>
            <a:r>
              <a:rPr lang="hr-HR" altLang="sr-Latn-RS" sz="2400" b="1" baseline="30000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11</a:t>
            </a:r>
            <a:r>
              <a:rPr lang="hr-HR" altLang="sr-Latn-RS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en-US" altLang="sr-Latn-RS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Temple of Hera, Selinunte, Sicily</a:t>
            </a:r>
            <a:b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</a:br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built </a:t>
            </a:r>
            <a:r>
              <a:rPr lang="hr-HR" altLang="sr-Latn-RS" sz="4000" b="1" i="1" dirty="0">
                <a:solidFill>
                  <a:srgbClr val="FFFF66"/>
                </a:solidFill>
                <a:latin typeface="Bookman Old Style" pitchFamily="18" charset="0"/>
              </a:rPr>
              <a:t>ca.</a:t>
            </a:r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 460 B.C.</a:t>
            </a:r>
          </a:p>
        </p:txBody>
      </p:sp>
    </p:spTree>
    <p:extLst>
      <p:ext uri="{BB962C8B-B14F-4D97-AF65-F5344CB8AC3E}">
        <p14:creationId xmlns:p14="http://schemas.microsoft.com/office/powerpoint/2010/main" val="3776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  <p:bldP spid="286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Temple of Hera, Selinunte, Sicily</a:t>
            </a:r>
            <a:b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</a:br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built </a:t>
            </a:r>
            <a:r>
              <a:rPr lang="hr-HR" altLang="sr-Latn-RS" sz="4000" b="1" i="1" dirty="0">
                <a:solidFill>
                  <a:srgbClr val="FFFF66"/>
                </a:solidFill>
                <a:latin typeface="Bookman Old Style" pitchFamily="18" charset="0"/>
              </a:rPr>
              <a:t>ca.</a:t>
            </a:r>
            <a:r>
              <a:rPr lang="hr-HR" altLang="sr-Latn-RS" sz="4000" b="1" dirty="0">
                <a:solidFill>
                  <a:srgbClr val="FFFF66"/>
                </a:solidFill>
                <a:latin typeface="Bookman Old Style" pitchFamily="18" charset="0"/>
              </a:rPr>
              <a:t> 460 B.C.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-304800" y="1676400"/>
            <a:ext cx="9594850" cy="4572000"/>
            <a:chOff x="-192" y="1056"/>
            <a:chExt cx="6044" cy="2880"/>
          </a:xfrm>
        </p:grpSpPr>
        <p:pic>
          <p:nvPicPr>
            <p:cNvPr id="14341" name="Picture 5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440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40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" y="1440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433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9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40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6" name="Picture 10" descr="stupa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344"/>
              <a:ext cx="750" cy="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7" name="Picture 11" descr="stupa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48"/>
              <a:ext cx="829" cy="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 descr="stupa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056"/>
              <a:ext cx="938" cy="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9" name="Picture 13" descr="stupa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440"/>
              <a:ext cx="672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0" name="Picture 14" descr="stupa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344"/>
              <a:ext cx="735" cy="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1" name="Picture 15" descr="stupac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1104"/>
              <a:ext cx="907" cy="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28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17953"/>
            <a:ext cx="5569442" cy="50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78622" y="1371600"/>
            <a:ext cx="29129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Typical centroid 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distance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:</a:t>
            </a:r>
          </a:p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&gt; 3,8 </a:t>
            </a:r>
            <a:r>
              <a:rPr lang="en-US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  <a:p>
            <a:pPr algn="ctr"/>
            <a:endParaRPr lang="en-US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167532" y="3135030"/>
            <a:ext cx="27478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Offset typically 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1,7 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– 1,8 </a:t>
            </a:r>
            <a:r>
              <a:rPr lang="en-US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17851" y="6125003"/>
            <a:ext cx="83261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Hunter &amp; </a:t>
            </a:r>
            <a:r>
              <a:rPr lang="hr-HR" altLang="sr-Latn-RS" b="1" dirty="0">
                <a:solidFill>
                  <a:schemeClr val="bg1"/>
                </a:solidFill>
                <a:latin typeface="Bookman Old Style" pitchFamily="18" charset="0"/>
              </a:rPr>
              <a:t>Sanders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JACS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1990,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112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5525.</a:t>
            </a:r>
          </a:p>
          <a:p>
            <a:pPr algn="r"/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Hunter, Singh, Thornton,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J. Mol. Biol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1991,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208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837.</a:t>
            </a:r>
            <a:endParaRPr lang="hr-H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971800" y="5391727"/>
            <a:ext cx="1219200" cy="56014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09600" y="0"/>
            <a:ext cx="79816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4400" b="1" dirty="0">
                <a:solidFill>
                  <a:schemeClr val="bg1"/>
                </a:solidFill>
                <a:latin typeface="Bookman Old Style" pitchFamily="18" charset="0"/>
              </a:rPr>
              <a:t>Stacking of aromatic rings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4006" y="4756790"/>
            <a:ext cx="1426994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Bookman Old Style" panose="02050604050505020204" pitchFamily="18" charset="0"/>
              </a:rPr>
              <a:t>Attraction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66700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Bookman Old Style" panose="02050604050505020204" pitchFamily="18" charset="0"/>
              </a:rPr>
              <a:t>Repulsion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319" y="563880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latin typeface="Bookman Old Style" panose="02050604050505020204" pitchFamily="18" charset="0"/>
              </a:rPr>
              <a:t>offset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160020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Bookman Old Style" panose="02050604050505020204" pitchFamily="18" charset="0"/>
              </a:rPr>
              <a:t>α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A simple explanation: 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quadrupolar moments</a:t>
            </a:r>
            <a:endParaRPr lang="hr-HR" altLang="sr-Latn-RS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874061" y="6454426"/>
            <a:ext cx="72699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dirty="0">
                <a:solidFill>
                  <a:schemeClr val="bg1"/>
                </a:solidFill>
                <a:latin typeface="Bookman Old Style" pitchFamily="18" charset="0"/>
              </a:rPr>
              <a:t>C. Janiak, </a:t>
            </a:r>
            <a:r>
              <a:rPr lang="hr-HR" altLang="sr-Latn-RS" b="1" i="1" dirty="0">
                <a:solidFill>
                  <a:schemeClr val="bg1"/>
                </a:solidFill>
                <a:latin typeface="Bookman Old Style" pitchFamily="18" charset="0"/>
              </a:rPr>
              <a:t>J. Chem. Soc., Dalton Trans.</a:t>
            </a:r>
            <a:r>
              <a:rPr lang="hr-HR" altLang="sr-Latn-RS" b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2000</a:t>
            </a:r>
            <a:r>
              <a:rPr lang="hr-HR" altLang="sr-Latn-RS" b="1" dirty="0">
                <a:solidFill>
                  <a:schemeClr val="bg1"/>
                </a:solidFill>
                <a:latin typeface="Bookman Old Style" pitchFamily="18" charset="0"/>
              </a:rPr>
              <a:t>, 3885-3896.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1804405"/>
            <a:ext cx="8839200" cy="375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1924050" y="3236330"/>
            <a:ext cx="1223963" cy="7794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81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83037"/>
            <a:ext cx="274320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68437"/>
            <a:ext cx="274320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819400" y="5126037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solidFill>
                  <a:schemeClr val="bg1"/>
                </a:solidFill>
                <a:latin typeface="Bookman Old Style" pitchFamily="18" charset="0"/>
              </a:rPr>
              <a:t>δ</a:t>
            </a:r>
            <a:r>
              <a:rPr lang="hr-HR" altLang="sr-Latn-RS" sz="2400" baseline="30000">
                <a:solidFill>
                  <a:schemeClr val="bg1"/>
                </a:solidFill>
                <a:latin typeface="Bookman Old Style" pitchFamily="18" charset="0"/>
              </a:rPr>
              <a:t>+</a:t>
            </a:r>
            <a:endParaRPr lang="el-GR" altLang="sr-Latn-RS" sz="2400" baseline="300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638800" y="5126037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solidFill>
                  <a:schemeClr val="bg1"/>
                </a:solidFill>
                <a:latin typeface="Bookman Old Style" pitchFamily="18" charset="0"/>
              </a:rPr>
              <a:t>δ</a:t>
            </a:r>
            <a:r>
              <a:rPr lang="hr-HR" altLang="sr-Latn-RS" sz="2400" baseline="30000">
                <a:solidFill>
                  <a:schemeClr val="bg1"/>
                </a:solidFill>
                <a:latin typeface="Bookman Old Style" pitchFamily="18" charset="0"/>
              </a:rPr>
              <a:t>+</a:t>
            </a:r>
            <a:endParaRPr lang="el-GR" altLang="sr-Latn-RS" sz="2400" baseline="300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267200" y="4440237"/>
            <a:ext cx="43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latin typeface="Bookman Old Style" pitchFamily="18" charset="0"/>
              </a:rPr>
              <a:t>δ</a:t>
            </a:r>
            <a:r>
              <a:rPr lang="hr-HR" altLang="sr-Latn-RS" sz="2400" baseline="30000">
                <a:latin typeface="Bookman Old Style" pitchFamily="18" charset="0"/>
              </a:rPr>
              <a:t>-</a:t>
            </a:r>
            <a:endParaRPr lang="el-GR" altLang="sr-Latn-RS" sz="2400" baseline="30000">
              <a:latin typeface="Bookman Old Style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267200" y="5811837"/>
            <a:ext cx="43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latin typeface="Bookman Old Style" pitchFamily="18" charset="0"/>
              </a:rPr>
              <a:t>δ</a:t>
            </a:r>
            <a:r>
              <a:rPr lang="hr-HR" altLang="sr-Latn-RS" sz="2400" baseline="30000">
                <a:latin typeface="Bookman Old Style" pitchFamily="18" charset="0"/>
              </a:rPr>
              <a:t>-</a:t>
            </a:r>
            <a:endParaRPr lang="el-GR" altLang="sr-Latn-RS" sz="2400" baseline="30000">
              <a:latin typeface="Bookman Old Style" pitchFamily="18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029200" y="3449637"/>
            <a:ext cx="6858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4419600" y="3068637"/>
            <a:ext cx="0" cy="1447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5715000" y="3602037"/>
            <a:ext cx="0" cy="1524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828800" y="3602037"/>
            <a:ext cx="23653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σ∙∙∙</a:t>
            </a:r>
            <a:r>
              <a:rPr lang="el-GR" altLang="sr-Latn-RS" sz="2200" b="1" i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 attraction</a:t>
            </a:r>
            <a:endParaRPr lang="el-GR" altLang="sr-Latn-RS" sz="2200" b="1">
              <a:solidFill>
                <a:srgbClr val="00FF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384800" y="3906837"/>
            <a:ext cx="22685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 i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el-GR" altLang="sr-Latn-RS" sz="2200" b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∙∙∙</a:t>
            </a:r>
            <a:r>
              <a:rPr lang="el-GR" altLang="sr-Latn-RS" sz="2200" b="1" i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 repulsion</a:t>
            </a:r>
            <a:endParaRPr lang="el-GR" altLang="sr-Latn-RS" sz="2200" b="1">
              <a:solidFill>
                <a:srgbClr val="FF00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867400" y="4364037"/>
            <a:ext cx="23653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σ∙∙∙</a:t>
            </a:r>
            <a:r>
              <a:rPr lang="el-GR" altLang="sr-Latn-RS" sz="2200" b="1" i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 attraction</a:t>
            </a:r>
            <a:endParaRPr lang="el-GR" altLang="sr-Latn-RS" sz="2200" b="1">
              <a:solidFill>
                <a:srgbClr val="00FF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Aromatic </a:t>
            </a:r>
            <a:r>
              <a:rPr lang="el-G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π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-interactions:</a:t>
            </a:r>
          </a:p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quadrupolar moments</a:t>
            </a:r>
            <a:endParaRPr lang="el-G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257E-7 L 0.10834 0.0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0" grpId="0"/>
      <p:bldP spid="8201" grpId="0" animBg="1"/>
      <p:bldP spid="8202" grpId="0" animBg="1"/>
      <p:bldP spid="8203" grpId="0" animBg="1"/>
      <p:bldP spid="8204" grpId="0"/>
      <p:bldP spid="8205" grpId="0"/>
      <p:bldP spid="82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685800"/>
            <a:ext cx="875176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3482" y="6457890"/>
            <a:ext cx="5870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Martinez &amp; Iverson,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Sci.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2012,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2191.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73087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i="1" dirty="0" smtClean="0">
                <a:solidFill>
                  <a:schemeClr val="bg1"/>
                </a:solidFill>
                <a:latin typeface="Bookman Old Style" pitchFamily="18" charset="0"/>
              </a:rPr>
              <a:t>Rethinking the term „pi-stacking”</a:t>
            </a:r>
            <a:endParaRPr lang="hr-HR" altLang="sr-Latn-RS" sz="40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544620" y="65578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7162800" y="660396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1371600" y="33528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08580" y="33528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5562600" y="3486728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8104908" y="3486728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84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Geometric parameters for description of stacking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2" b="22156"/>
          <a:stretch/>
        </p:blipFill>
        <p:spPr>
          <a:xfrm>
            <a:off x="1992995" y="3396673"/>
            <a:ext cx="7162550" cy="23460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7" b="18653"/>
          <a:stretch/>
        </p:blipFill>
        <p:spPr>
          <a:xfrm>
            <a:off x="2105892" y="1810328"/>
            <a:ext cx="6073177" cy="23622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142480" y="2991428"/>
            <a:ext cx="450140" cy="150447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4800" y="4038600"/>
            <a:ext cx="2590800" cy="595745"/>
          </a:xfrm>
          <a:prstGeom prst="line">
            <a:avLst/>
          </a:prstGeom>
          <a:ln w="38100">
            <a:solidFill>
              <a:srgbClr val="9DC0C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04800" y="4648200"/>
            <a:ext cx="2895600" cy="228600"/>
          </a:xfrm>
          <a:prstGeom prst="line">
            <a:avLst/>
          </a:prstGeom>
          <a:ln w="38100">
            <a:solidFill>
              <a:srgbClr val="9CB8D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1891134">
            <a:off x="771430" y="4257770"/>
            <a:ext cx="762000" cy="762000"/>
          </a:xfrm>
          <a:prstGeom prst="arc">
            <a:avLst/>
          </a:prstGeom>
          <a:ln w="38100">
            <a:solidFill>
              <a:srgbClr val="9DC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xtBox 17"/>
          <p:cNvSpPr txBox="1"/>
          <p:nvPr/>
        </p:nvSpPr>
        <p:spPr>
          <a:xfrm>
            <a:off x="1505528" y="4172741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9CB8D0"/>
                </a:solidFill>
              </a:rPr>
              <a:t>α</a:t>
            </a:r>
            <a:endParaRPr lang="hr-HR" sz="3600" b="1" dirty="0">
              <a:solidFill>
                <a:srgbClr val="9CB8D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2620" y="3276600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Cg∙∙∙Cg</a:t>
            </a:r>
            <a:endParaRPr lang="hr-HR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766031" y="2922208"/>
            <a:ext cx="341880" cy="1573698"/>
          </a:xfrm>
          <a:prstGeom prst="line">
            <a:avLst/>
          </a:prstGeom>
          <a:ln w="38100">
            <a:solidFill>
              <a:srgbClr val="25E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21073013">
            <a:off x="4697039" y="4299527"/>
            <a:ext cx="341880" cy="544984"/>
          </a:xfrm>
          <a:prstGeom prst="arc">
            <a:avLst/>
          </a:prstGeom>
          <a:ln w="38100">
            <a:solidFill>
              <a:srgbClr val="25E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TextBox 33"/>
          <p:cNvSpPr txBox="1"/>
          <p:nvPr/>
        </p:nvSpPr>
        <p:spPr>
          <a:xfrm>
            <a:off x="4724400" y="4172528"/>
            <a:ext cx="324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25E12E"/>
                </a:solidFill>
                <a:latin typeface="Bookman Old Style" panose="02050604050505020204" pitchFamily="18" charset="0"/>
              </a:rPr>
              <a:t>∙</a:t>
            </a:r>
            <a:endParaRPr lang="hr-HR" sz="3200" b="1" dirty="0">
              <a:solidFill>
                <a:srgbClr val="25E12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Arc 34"/>
          <p:cNvSpPr/>
          <p:nvPr/>
        </p:nvSpPr>
        <p:spPr>
          <a:xfrm rot="7643683">
            <a:off x="4796591" y="2806561"/>
            <a:ext cx="501501" cy="621444"/>
          </a:xfrm>
          <a:prstGeom prst="arc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2819400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C000"/>
                </a:solidFill>
              </a:rPr>
              <a:t>β</a:t>
            </a:r>
            <a:endParaRPr lang="hr-HR" sz="3600" b="1" dirty="0">
              <a:solidFill>
                <a:srgbClr val="FFC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2800" y="3657600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25E12E"/>
                </a:solidFill>
                <a:latin typeface="Bookman Old Style" panose="02050604050505020204" pitchFamily="18" charset="0"/>
              </a:rPr>
              <a:t>CgI_perp</a:t>
            </a:r>
            <a:endParaRPr lang="hr-HR" sz="2400" b="1" dirty="0">
              <a:solidFill>
                <a:srgbClr val="25E12E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724400" y="4495800"/>
            <a:ext cx="849870" cy="107103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452851">
            <a:off x="4598100" y="4641504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offset</a:t>
            </a:r>
            <a:endParaRPr lang="hr-HR" sz="2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62200" y="5801380"/>
            <a:ext cx="4214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Offset = Cg∙∙∙Cg∙sin(</a:t>
            </a:r>
            <a:r>
              <a:rPr lang="el-GR" sz="28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β</a:t>
            </a:r>
            <a:r>
              <a:rPr lang="hr-HR" sz="28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)</a:t>
            </a:r>
            <a:endParaRPr lang="hr-HR" sz="28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1524000"/>
            <a:ext cx="446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Calculated by 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PLATON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hr-HR" sz="28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/>
      <p:bldP spid="32" grpId="0" animBg="1"/>
      <p:bldP spid="34" grpId="0"/>
      <p:bldP spid="35" grpId="0" animBg="1"/>
      <p:bldP spid="36" grpId="0"/>
      <p:bldP spid="37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Aromatic rings:</a:t>
            </a:r>
          </a:p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tetrachlorohydroquinone</a:t>
            </a:r>
            <a:endParaRPr lang="el-G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45919"/>
            <a:ext cx="7467600" cy="49072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9259" l="2544" r="97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4267200" cy="3084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7319" y="2069068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0.034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38860" y="3276600"/>
            <a:ext cx="228600" cy="16764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49777" y="37338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3.50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733800" y="2761561"/>
            <a:ext cx="457200" cy="196283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62400" y="2438400"/>
            <a:ext cx="381000" cy="186552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97071" y="369446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3.55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038600"/>
            <a:ext cx="29145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Cg…Cg =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4.7740(9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CgI_perp = 3.3957(2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0.00(2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)°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β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44.7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°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Offset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3.356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</a:p>
        </p:txBody>
      </p:sp>
      <p:sp>
        <p:nvSpPr>
          <p:cNvPr id="25" name="Oval 24"/>
          <p:cNvSpPr/>
          <p:nvPr/>
        </p:nvSpPr>
        <p:spPr>
          <a:xfrm>
            <a:off x="6931891" y="2411844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69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1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819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13th Slo-Cro Crystallographic Meeting, Bovec, 2004.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9" b="96947" l="972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5193232" cy="4724400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Heteroaromatic rings:</a:t>
            </a:r>
          </a:p>
          <a:p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-methylpyridinium cations</a:t>
            </a:r>
            <a:endParaRPr lang="el-G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8" b="85221" l="24063" r="6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7275" r="31717" b="13614"/>
          <a:stretch/>
        </p:blipFill>
        <p:spPr>
          <a:xfrm>
            <a:off x="5164970" y="1219199"/>
            <a:ext cx="3801229" cy="37338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60836" y="2917535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5608294" y="5257800"/>
            <a:ext cx="2762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Cg…Cg = 3.776(2)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CgI_perp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3.766(2)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0°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β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4.2°</a:t>
            </a: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Offset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0.279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993735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0.018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9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Types of planar conjugated rings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80234825"/>
              </p:ext>
            </p:extLst>
          </p:nvPr>
        </p:nvGraphicFramePr>
        <p:xfrm>
          <a:off x="2716660" y="1752600"/>
          <a:ext cx="915194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" name="ISIS/Draw Sketch" r:id="rId4" imgW="582930" imgH="1206500" progId="ISISServer">
                  <p:embed/>
                </p:oleObj>
              </mc:Choice>
              <mc:Fallback>
                <p:oleObj name="ISIS/Draw Sketch" r:id="rId4" imgW="582930" imgH="12065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660" y="1752600"/>
                        <a:ext cx="915194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87574345"/>
              </p:ext>
            </p:extLst>
          </p:nvPr>
        </p:nvGraphicFramePr>
        <p:xfrm>
          <a:off x="304800" y="1600200"/>
          <a:ext cx="990600" cy="206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4" name="ISIS/Draw Sketch" r:id="rId6" imgW="582930" imgH="1206500" progId="ISISServer">
                  <p:embed/>
                </p:oleObj>
              </mc:Choice>
              <mc:Fallback>
                <p:oleObj name="ISIS/Draw Sketch" r:id="rId6" imgW="582930" imgH="12065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00200"/>
                        <a:ext cx="990600" cy="2061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219199"/>
            <a:ext cx="1835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Bookman Old Style" pitchFamily="18" charset="0"/>
              </a:rPr>
              <a:t>aromatic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62200" y="1219198"/>
            <a:ext cx="1585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Bookman Old Style" pitchFamily="18" charset="0"/>
              </a:rPr>
              <a:t>quinoid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496317"/>
              </p:ext>
            </p:extLst>
          </p:nvPr>
        </p:nvGraphicFramePr>
        <p:xfrm>
          <a:off x="3962399" y="1447800"/>
          <a:ext cx="5138168" cy="2376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5" r:id="rId8" imgW="3686040" imgH="1704960" progId="">
                  <p:embed/>
                </p:oleObj>
              </mc:Choice>
              <mc:Fallback>
                <p:oleObj r:id="rId8" imgW="3686040" imgH="17049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399" y="1447800"/>
                        <a:ext cx="5138168" cy="2376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08028" y="1219199"/>
            <a:ext cx="2483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Bookman Old Style" pitchFamily="18" charset="0"/>
              </a:rPr>
              <a:t>semiquinoid</a:t>
            </a:r>
            <a:endParaRPr lang="hr-HR" altLang="sr-Latn-RS" sz="2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819400" y="4157990"/>
            <a:ext cx="29193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Bookman Old Style" pitchFamily="18" charset="0"/>
              </a:rPr>
              <a:t>m</a:t>
            </a:r>
            <a:r>
              <a:rPr lang="hr-HR" altLang="sr-Latn-RS" sz="2800" b="1" dirty="0" smtClean="0">
                <a:solidFill>
                  <a:schemeClr val="bg1"/>
                </a:solidFill>
                <a:latin typeface="Bookman Old Style" pitchFamily="18" charset="0"/>
              </a:rPr>
              <a:t>etal chelates</a:t>
            </a:r>
            <a:endParaRPr lang="hr-HR" altLang="sr-Latn-RS" sz="2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761748"/>
              </p:ext>
            </p:extLst>
          </p:nvPr>
        </p:nvGraphicFramePr>
        <p:xfrm>
          <a:off x="3429000" y="4800600"/>
          <a:ext cx="5397922" cy="1965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" r:id="rId10" imgW="4133520" imgH="1504800" progId="">
                  <p:embed/>
                </p:oleObj>
              </mc:Choice>
              <mc:Fallback>
                <p:oleObj r:id="rId10" imgW="4133520" imgH="150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29000" y="4800600"/>
                        <a:ext cx="5397922" cy="1965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790945"/>
              </p:ext>
            </p:extLst>
          </p:nvPr>
        </p:nvGraphicFramePr>
        <p:xfrm>
          <a:off x="381000" y="4681025"/>
          <a:ext cx="2628900" cy="20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7" r:id="rId12" imgW="2476440" imgH="1942920" progId="">
                  <p:embed/>
                </p:oleObj>
              </mc:Choice>
              <mc:Fallback>
                <p:oleObj r:id="rId12" imgW="2476440" imgH="1942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1000" y="4681025"/>
                        <a:ext cx="2628900" cy="206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25827"/>
              </p:ext>
            </p:extLst>
          </p:nvPr>
        </p:nvGraphicFramePr>
        <p:xfrm>
          <a:off x="1295400" y="2142376"/>
          <a:ext cx="914400" cy="109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" r:id="rId14" imgW="1714320" imgH="2057400" progId="">
                  <p:embed/>
                </p:oleObj>
              </mc:Choice>
              <mc:Fallback>
                <p:oleObj r:id="rId14" imgW="1714320" imgH="2057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95400" y="2142376"/>
                        <a:ext cx="914400" cy="109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9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More planar conjugated rings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725365"/>
              </p:ext>
            </p:extLst>
          </p:nvPr>
        </p:nvGraphicFramePr>
        <p:xfrm>
          <a:off x="685800" y="1600200"/>
          <a:ext cx="7543800" cy="444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r:id="rId3" imgW="4057560" imgH="2390760" progId="">
                  <p:embed/>
                </p:oleObj>
              </mc:Choice>
              <mc:Fallback>
                <p:oleObj r:id="rId3" imgW="4057560" imgH="2390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600200"/>
                        <a:ext cx="7543800" cy="444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77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Quinoid rings: no more quadrupoles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8" descr="potencijal_prst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26" y="1063205"/>
            <a:ext cx="2733773" cy="326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kreso\strukture\Cl4Q_charge_density\multi\elp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71" l="2028" r="98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0" y="1426843"/>
            <a:ext cx="3076280" cy="27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kreso\strukture\H2CA_charge_density\multipolarno\H2CA_po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3" b="97411" l="14219" r="6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34033"/>
          <a:stretch/>
        </p:blipFill>
        <p:spPr bwMode="auto">
          <a:xfrm rot="18018462">
            <a:off x="3032771" y="979341"/>
            <a:ext cx="2993665" cy="36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08563"/>
              </p:ext>
            </p:extLst>
          </p:nvPr>
        </p:nvGraphicFramePr>
        <p:xfrm>
          <a:off x="609600" y="4419600"/>
          <a:ext cx="1905000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6" r:id="rId8" imgW="2677252" imgH="2862414" progId="">
                  <p:embed/>
                </p:oleObj>
              </mc:Choice>
              <mc:Fallback>
                <p:oleObj r:id="rId8" imgW="2677252" imgH="2862414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419600"/>
                        <a:ext cx="1905000" cy="203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814439"/>
              </p:ext>
            </p:extLst>
          </p:nvPr>
        </p:nvGraphicFramePr>
        <p:xfrm>
          <a:off x="6629400" y="4572000"/>
          <a:ext cx="2027759" cy="1948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7" name="ISIS/Draw Sketch" r:id="rId10" imgW="3444240" imgH="3321050" progId="ISISServer">
                  <p:embed/>
                </p:oleObj>
              </mc:Choice>
              <mc:Fallback>
                <p:oleObj name="ISIS/Draw Sketch" r:id="rId10" imgW="3444240" imgH="3321050" progId="ISISServer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572000"/>
                        <a:ext cx="2027759" cy="1948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90991"/>
              </p:ext>
            </p:extLst>
          </p:nvPr>
        </p:nvGraphicFramePr>
        <p:xfrm>
          <a:off x="3429000" y="4495800"/>
          <a:ext cx="2131326" cy="203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8" r:id="rId12" imgW="1618920" imgH="1542960" progId="">
                  <p:embed/>
                </p:oleObj>
              </mc:Choice>
              <mc:Fallback>
                <p:oleObj r:id="rId12" imgW="1618920" imgH="1542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29000" y="4495800"/>
                        <a:ext cx="2131326" cy="2031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34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2714"/>
            <a:ext cx="4187647" cy="408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6235966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0.080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53027" y="4369832"/>
            <a:ext cx="219364" cy="1987096"/>
          </a:xfrm>
          <a:prstGeom prst="line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8528" y="3581400"/>
            <a:ext cx="315472" cy="2654568"/>
          </a:xfrm>
          <a:prstGeom prst="line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28800" y="4000500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0.042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7" y="1136132"/>
            <a:ext cx="4886597" cy="57565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Netural quinones:</a:t>
            </a:r>
            <a:b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tetrachloroquinone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34200" y="4724400"/>
            <a:ext cx="152400" cy="8382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4200" y="46482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3.13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72200" y="3645931"/>
            <a:ext cx="152400" cy="62126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48400" y="364593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2.77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1952" y="5363380"/>
            <a:ext cx="2310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Cg…Cg = 5.66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CgI_perp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3.17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90561" y="220980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68°</a:t>
            </a:r>
          </a:p>
        </p:txBody>
      </p:sp>
    </p:spTree>
    <p:extLst>
      <p:ext uri="{BB962C8B-B14F-4D97-AF65-F5344CB8AC3E}">
        <p14:creationId xmlns:p14="http://schemas.microsoft.com/office/powerpoint/2010/main" val="30566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14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Quinone anions: hydrogenchloranilate</a:t>
            </a:r>
            <a:endParaRPr lang="hr-HR" altLang="sr-Latn-RS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1231" b="2576"/>
          <a:stretch>
            <a:fillRect/>
          </a:stretch>
        </p:blipFill>
        <p:spPr bwMode="auto">
          <a:xfrm>
            <a:off x="-6927" y="1537275"/>
            <a:ext cx="6172200" cy="492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590800" y="2641021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29000" y="2575212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78182" y="2438400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058406" y="6457890"/>
            <a:ext cx="70855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Molčanov, Jelsch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et al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.,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</a:t>
            </a:r>
            <a:r>
              <a:rPr lang="hr-HR" altLang="sr-Latn-RS" sz="1800" b="1" i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2015,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17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8645.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13371" y="1371600"/>
            <a:ext cx="2971799" cy="3680116"/>
            <a:chOff x="609599" y="1346140"/>
            <a:chExt cx="4267200" cy="5156261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09599" y="1397001"/>
              <a:ext cx="4267200" cy="5105400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pic>
          <p:nvPicPr>
            <p:cNvPr id="18" name="Picture 6" descr="cp_stack cop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89"/>
            <a:stretch/>
          </p:blipFill>
          <p:spPr bwMode="auto">
            <a:xfrm>
              <a:off x="674256" y="1346140"/>
              <a:ext cx="4128654" cy="511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6477000" y="5105400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0.059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5273" y="5791200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10 – 15 kcal mol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200" y="3812916"/>
            <a:ext cx="1417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3.229(2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) </a:t>
            </a:r>
            <a:r>
              <a:rPr lang="en-US" altLang="sr-Latn-RS" sz="18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1800" b="1" dirty="0" smtClean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ar_prstenova_HCA1_crna_pozad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9718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par_prstenova_HCA2_crna_pozad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95725"/>
            <a:ext cx="3048000" cy="2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par_prstenova_HB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3050"/>
            <a:ext cx="2895600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par_prstenova_HBA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9302"/>
          <a:stretch>
            <a:fillRect/>
          </a:stretch>
        </p:blipFill>
        <p:spPr bwMode="auto">
          <a:xfrm>
            <a:off x="6172200" y="3733800"/>
            <a:ext cx="2743200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962400" y="923925"/>
            <a:ext cx="1082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HCA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002463" y="914400"/>
            <a:ext cx="1074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HBA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r-HR" altLang="sr-Latn-RS" sz="4400" b="1" dirty="0" smtClean="0">
                <a:solidFill>
                  <a:schemeClr val="bg1"/>
                </a:solidFill>
                <a:latin typeface="Bookman Old Style" pitchFamily="18" charset="0"/>
              </a:rPr>
              <a:t>Effect of substituents</a:t>
            </a:r>
            <a:endParaRPr lang="hr-HR" altLang="sr-Latn-RS" sz="4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7670" name="Picture 22" descr="ORTEP00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10638"/>
          <a:stretch>
            <a:fillRect/>
          </a:stretch>
        </p:blipFill>
        <p:spPr bwMode="auto">
          <a:xfrm>
            <a:off x="304800" y="4019550"/>
            <a:ext cx="2438400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1" name="Picture 23" descr="ORTEP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1066800" y="914400"/>
            <a:ext cx="128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DHQ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2-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6441726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Molčanov, Kojić-Prodić, Babić, Stare,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15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135-143.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Semiquinone radicals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269125" y="4800600"/>
            <a:ext cx="9557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hr-HR" altLang="sr-Latn-RS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altLang="sr-Latn-R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242137" y="5197475"/>
            <a:ext cx="995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hr-HR" altLang="sr-Latn-RS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altLang="sr-Latn-R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265439" y="5608418"/>
            <a:ext cx="9829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4800600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=  Cl 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5211614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=  Br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5619690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=  Cl, CN :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69125" y="6029980"/>
            <a:ext cx="8162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r-HR" altLang="sr-Latn-RS" sz="2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altLang="sr-Latn-R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hr-HR" altLang="sr-Latn-R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6029980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=  </a:t>
            </a: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r-H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479808"/>
              </p:ext>
            </p:extLst>
          </p:nvPr>
        </p:nvGraphicFramePr>
        <p:xfrm>
          <a:off x="457200" y="1143000"/>
          <a:ext cx="8237262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r:id="rId3" imgW="3686040" imgH="1704960" progId="">
                  <p:embed/>
                </p:oleObj>
              </mc:Choice>
              <mc:Fallback>
                <p:oleObj r:id="rId3" imgW="3686040" imgH="170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143000"/>
                        <a:ext cx="8237262" cy="381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086600" y="4401128"/>
            <a:ext cx="3048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6734478" y="4160980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..</a:t>
            </a:r>
            <a:endParaRPr lang="hr-H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tekovi-EMK-100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453866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MK_200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219200"/>
            <a:ext cx="454818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486427" y="1574276"/>
            <a:ext cx="26372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200 K</a:t>
            </a:r>
          </a:p>
          <a:p>
            <a:pPr algn="r"/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Antiferromagnetic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657600" y="3852863"/>
            <a:ext cx="167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635375" y="4016375"/>
            <a:ext cx="167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3200400" y="5486400"/>
            <a:ext cx="0" cy="8382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1981200" y="2971800"/>
            <a:ext cx="0" cy="8382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2895600" y="41148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1676400" y="16764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8001000" y="53340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7391400" y="40386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6781800" y="28194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6248400" y="16002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3352800" y="56388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3.27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133600" y="32004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3.27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971800" y="44196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3.58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752600" y="19812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3.58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6248400" y="17526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6858000" y="31242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7467600" y="43434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8101013" y="5638800"/>
            <a:ext cx="1042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657600" y="3352800"/>
            <a:ext cx="1649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Reversible!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4114800" y="4038600"/>
            <a:ext cx="1989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Single crystal</a:t>
            </a:r>
          </a:p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to</a:t>
            </a:r>
          </a:p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Single crystal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0" y="6477000"/>
            <a:ext cx="4834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2012,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7958-7964.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3140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Stacking of semiquinone radicals: spin coupling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828800" y="2452184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63944" y="48455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15000" y="112221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934200" y="353233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921413" y="5931460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269331" y="353233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352800" y="6069720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324600" y="24071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543800" y="48455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04800" y="2452184"/>
            <a:ext cx="3330575" cy="1891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Oval 44"/>
          <p:cNvSpPr/>
          <p:nvPr/>
        </p:nvSpPr>
        <p:spPr>
          <a:xfrm>
            <a:off x="1329425" y="4883202"/>
            <a:ext cx="3330575" cy="1891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2400" y="5291138"/>
            <a:ext cx="18662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100 K</a:t>
            </a:r>
          </a:p>
          <a:p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Diamagnetic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  <p:bldP spid="15386" grpId="0"/>
      <p:bldP spid="153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8562"/>
          <a:stretch/>
        </p:blipFill>
        <p:spPr>
          <a:xfrm>
            <a:off x="4876800" y="1835237"/>
            <a:ext cx="4260915" cy="41913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Two polymorphs of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-MePy∙Cl</a:t>
            </a:r>
            <a:r>
              <a:rPr lang="hr-HR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Q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676400"/>
            <a:ext cx="4740392" cy="4495801"/>
            <a:chOff x="986723" y="583794"/>
            <a:chExt cx="7541835" cy="6274206"/>
          </a:xfrm>
        </p:grpSpPr>
        <p:pic>
          <p:nvPicPr>
            <p:cNvPr id="5" name="Slika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7"/>
            <a:stretch/>
          </p:blipFill>
          <p:spPr>
            <a:xfrm>
              <a:off x="986723" y="583794"/>
              <a:ext cx="7541835" cy="62742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65785" y="3906722"/>
              <a:ext cx="354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dirty="0" smtClean="0">
                  <a:solidFill>
                    <a:srgbClr val="FFFF00"/>
                  </a:solidFill>
                  <a:latin typeface="Bookman Old Style" panose="02050604050505020204" pitchFamily="18" charset="0"/>
                  <a:cs typeface="Arial" panose="020B0604020202020204" pitchFamily="34" charset="0"/>
                </a:rPr>
                <a:t>0</a:t>
              </a:r>
              <a:endParaRPr lang="hr-HR" sz="2000" b="1" dirty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39419" y="4114800"/>
              <a:ext cx="3593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i="1" dirty="0" smtClean="0">
                  <a:solidFill>
                    <a:srgbClr val="FFFF00"/>
                  </a:solidFill>
                  <a:latin typeface="Bookman Old Style" panose="02050604050505020204" pitchFamily="18" charset="0"/>
                  <a:cs typeface="Arial" panose="020B0604020202020204" pitchFamily="34" charset="0"/>
                </a:rPr>
                <a:t>a</a:t>
              </a:r>
              <a:endParaRPr lang="hr-HR" sz="2000" b="1" i="1" dirty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88543" y="2072588"/>
              <a:ext cx="338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i="1" dirty="0" smtClean="0">
                  <a:solidFill>
                    <a:srgbClr val="FFFF00"/>
                  </a:solidFill>
                  <a:latin typeface="Bookman Old Style" panose="02050604050505020204" pitchFamily="18" charset="0"/>
                  <a:cs typeface="Arial" panose="020B0604020202020204" pitchFamily="34" charset="0"/>
                </a:rPr>
                <a:t>b</a:t>
              </a:r>
              <a:endParaRPr lang="hr-HR" sz="2000" b="1" i="1" dirty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9537" y="5288122"/>
              <a:ext cx="3289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i="1" dirty="0" smtClean="0">
                  <a:solidFill>
                    <a:srgbClr val="FFFF00"/>
                  </a:solidFill>
                  <a:latin typeface="Bookman Old Style" panose="02050604050505020204" pitchFamily="18" charset="0"/>
                  <a:cs typeface="Arial" panose="020B0604020202020204" pitchFamily="34" charset="0"/>
                </a:rPr>
                <a:t>c</a:t>
              </a:r>
              <a:endParaRPr lang="hr-HR" sz="2000" b="1" i="1" dirty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77000" y="4115749"/>
            <a:ext cx="222872" cy="28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0</a:t>
            </a:r>
            <a:endParaRPr lang="hr-HR" sz="2000" b="1" dirty="0">
              <a:solidFill>
                <a:srgbClr val="FFFF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4419600"/>
            <a:ext cx="206751" cy="28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 smtClean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c</a:t>
            </a:r>
            <a:endParaRPr lang="hr-HR" sz="2000" b="1" i="1" dirty="0">
              <a:solidFill>
                <a:srgbClr val="FFFF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0652" y="1932708"/>
            <a:ext cx="212797" cy="28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 smtClean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b</a:t>
            </a:r>
            <a:endParaRPr lang="hr-HR" sz="2000" b="1" i="1" dirty="0">
              <a:solidFill>
                <a:srgbClr val="FFFF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8180" y="4227944"/>
            <a:ext cx="225896" cy="28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 smtClean="0">
                <a:solidFill>
                  <a:srgbClr val="FFFF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a</a:t>
            </a:r>
            <a:endParaRPr lang="hr-HR" sz="2000" b="1" i="1" dirty="0">
              <a:solidFill>
                <a:srgbClr val="FFFF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9668" y="1445567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triclinic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1445567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orthorhombic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820" y="6172200"/>
            <a:ext cx="84281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Molčanov, Stilinović, Šantić, Maltar-Strmečki, Pajić, Kojić-Prodić,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4777-4782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1"/>
            <a:ext cx="457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34561"/>
            <a:ext cx="2385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15th Slo-Cro Crystallographic Meeting, Jezersko, 2006.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29" y="76200"/>
            <a:ext cx="8229600" cy="1143000"/>
          </a:xfrm>
        </p:spPr>
        <p:txBody>
          <a:bodyPr/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-MePy·Cl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Q, triclinic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575747" cy="5221607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733800" y="1865142"/>
            <a:ext cx="0" cy="106680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95600" y="4953000"/>
            <a:ext cx="0" cy="10668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05200" y="3200400"/>
            <a:ext cx="0" cy="13716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42290" y="2198487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5295" y="5286345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3686145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3.663(1)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8800" y="5867400"/>
            <a:ext cx="0" cy="68580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67000" y="2777196"/>
            <a:ext cx="0" cy="65180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76732" y="4481732"/>
            <a:ext cx="0" cy="623668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52800" y="1371600"/>
            <a:ext cx="0" cy="696938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19904" y="3858161"/>
            <a:ext cx="372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Peierls-type deformation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Dimers with coupled spins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Diamagnetic</a:t>
            </a:r>
          </a:p>
          <a:p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838200" y="1219200"/>
            <a:ext cx="4953000" cy="2514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/>
          <p:cNvSpPr txBox="1"/>
          <p:nvPr/>
        </p:nvSpPr>
        <p:spPr>
          <a:xfrm>
            <a:off x="3810000" y="6096000"/>
            <a:ext cx="5275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4777-4782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kreso\rukopisi\semikinoni_charge_density\radikal_anion_trikl_elpot_intr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4" l="978" r="9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2" y="1233399"/>
            <a:ext cx="6211478" cy="54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rings</a:t>
            </a:r>
            <a:b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(diamagnet, dimer)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81400" y="3276600"/>
            <a:ext cx="0" cy="1219199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21810" y="1752600"/>
            <a:ext cx="0" cy="16764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38900" y="4114800"/>
            <a:ext cx="495300" cy="146456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7316047">
            <a:off x="6052747" y="4702526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2.07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5926722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0.5 </a:t>
            </a:r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3425072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96200" y="2762310"/>
            <a:ext cx="0" cy="208477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kreso\skupovi\2017\htcc\triklilnski_inter_dim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19120" r="13869" b="19399"/>
          <a:stretch/>
        </p:blipFill>
        <p:spPr bwMode="auto">
          <a:xfrm>
            <a:off x="914400" y="1482701"/>
            <a:ext cx="7239000" cy="49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rings</a:t>
            </a:r>
            <a:b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(diamagnet, between dimers)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65905" y="4267200"/>
            <a:ext cx="1600200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65905" y="4517494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5926722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0.5 </a:t>
            </a:r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34098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2743200"/>
            <a:ext cx="0" cy="17907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Critical points (diamagnet)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4" name="Picture 4" descr="D:\kreso\skupovi\2017\htcc\radikal_triklinski_kriticn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2778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8709" y="24954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509" y="43434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406309" y="1981200"/>
            <a:ext cx="0" cy="13716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98854" y="3657600"/>
            <a:ext cx="7456" cy="17526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2400" y="5301734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152400" y="5797034"/>
            <a:ext cx="228600" cy="228600"/>
          </a:xfrm>
          <a:prstGeom prst="ellipse">
            <a:avLst/>
          </a:prstGeom>
          <a:solidFill>
            <a:srgbClr val="6E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161827" y="6330434"/>
            <a:ext cx="228600" cy="228600"/>
          </a:xfrm>
          <a:prstGeom prst="ellipse">
            <a:avLst/>
          </a:prstGeom>
          <a:solidFill>
            <a:srgbClr val="693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568358" y="523136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-1) bond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540" y="5726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+1) ring cenroid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8358" y="626006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+3) cage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057400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0.095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7213" y="423180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0.040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r="32859" b="19759"/>
          <a:stretch/>
        </p:blipFill>
        <p:spPr>
          <a:xfrm>
            <a:off x="1295400" y="1143000"/>
            <a:ext cx="6344429" cy="54864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rings</a:t>
            </a:r>
            <a:br>
              <a:rPr lang="hr-HR" sz="4000" b="1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40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(diamagnet)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096000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0.05 e 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648550">
            <a:off x="6130649" y="26641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20648550">
            <a:off x="6019800" y="2543145"/>
            <a:ext cx="0" cy="9906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250792">
            <a:off x="7227484" y="3767348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20250792">
            <a:off x="7167011" y="3438646"/>
            <a:ext cx="0" cy="14478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1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6869"/>
            <a:ext cx="8229600" cy="1143000"/>
          </a:xfrm>
        </p:spPr>
        <p:txBody>
          <a:bodyPr/>
          <a:lstStyle/>
          <a:p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-MePy·Cl</a:t>
            </a:r>
            <a:r>
              <a:rPr lang="hr-HR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Q,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orthorhombic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5372493" cy="5334000"/>
          </a:xfrm>
        </p:spPr>
      </p:pic>
      <p:sp>
        <p:nvSpPr>
          <p:cNvPr id="6" name="TekstniOkvir 5"/>
          <p:cNvSpPr txBox="1"/>
          <p:nvPr/>
        </p:nvSpPr>
        <p:spPr>
          <a:xfrm>
            <a:off x="4114800" y="213360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3505200" y="365760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2590800" y="525780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3.283(1)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Ravni poveznik sa strelicom 8"/>
          <p:cNvCxnSpPr/>
          <p:nvPr/>
        </p:nvCxnSpPr>
        <p:spPr>
          <a:xfrm>
            <a:off x="3733800" y="1752600"/>
            <a:ext cx="0" cy="1143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3200400" y="3362355"/>
            <a:ext cx="0" cy="1143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2362200" y="4834400"/>
            <a:ext cx="0" cy="1143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3"/>
          <p:cNvCxnSpPr/>
          <p:nvPr/>
        </p:nvCxnSpPr>
        <p:spPr>
          <a:xfrm flipV="1">
            <a:off x="4038600" y="1219200"/>
            <a:ext cx="0" cy="65180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3"/>
          <p:cNvCxnSpPr/>
          <p:nvPr/>
        </p:nvCxnSpPr>
        <p:spPr>
          <a:xfrm>
            <a:off x="3124200" y="2809845"/>
            <a:ext cx="11545" cy="695355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286000" y="4267200"/>
            <a:ext cx="0" cy="65180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3"/>
          <p:cNvCxnSpPr/>
          <p:nvPr/>
        </p:nvCxnSpPr>
        <p:spPr>
          <a:xfrm>
            <a:off x="1371600" y="5791200"/>
            <a:ext cx="0" cy="59819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niOkvir 3"/>
          <p:cNvSpPr txBox="1"/>
          <p:nvPr/>
        </p:nvSpPr>
        <p:spPr>
          <a:xfrm>
            <a:off x="5334000" y="2934831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1D antiferromagnetic coupling in a stack</a:t>
            </a:r>
          </a:p>
          <a:p>
            <a:endParaRPr lang="hr-HR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Semiconductor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≈ </a:t>
            </a:r>
            <a:r>
              <a:rPr lang="en-US" sz="2000" b="1" dirty="0">
                <a:solidFill>
                  <a:schemeClr val="bg1"/>
                </a:solidFill>
              </a:rPr>
              <a:t>10</a:t>
            </a:r>
            <a:r>
              <a:rPr lang="en-US" sz="2000" b="1" baseline="30000" dirty="0">
                <a:solidFill>
                  <a:schemeClr val="bg1"/>
                </a:solidFill>
              </a:rPr>
              <a:t>-6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>
                <a:solidFill>
                  <a:schemeClr val="bg1"/>
                </a:solidFill>
                <a:sym typeface="Symbol"/>
              </a:rPr>
              <a:t></a:t>
            </a:r>
            <a:r>
              <a:rPr lang="en-US" sz="2000" b="1" dirty="0">
                <a:solidFill>
                  <a:schemeClr val="bg1"/>
                </a:solidFill>
              </a:rPr>
              <a:t> cm)</a:t>
            </a:r>
            <a:r>
              <a:rPr lang="en-US" sz="2000" b="1" baseline="30000" dirty="0">
                <a:solidFill>
                  <a:schemeClr val="bg1"/>
                </a:solidFill>
              </a:rPr>
              <a:t>-1</a:t>
            </a:r>
            <a:endParaRPr lang="hr-HR" sz="2000" b="1" baseline="30000" dirty="0">
              <a:solidFill>
                <a:schemeClr val="bg1"/>
              </a:solidFill>
            </a:endParaRPr>
          </a:p>
          <a:p>
            <a:r>
              <a:rPr lang="hr-HR" sz="20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0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DC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≈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0.34 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eV</a:t>
            </a:r>
          </a:p>
          <a:p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6150114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4777-4782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kreso\rukopisi\semikinoni_charge_density\radikal_anion_rompski_stack_elpo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3" b="98373" l="80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4" y="1258478"/>
            <a:ext cx="6096000" cy="549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rings</a:t>
            </a:r>
            <a:b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(antiferromagnet)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29000" y="3180741"/>
            <a:ext cx="0" cy="144632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828800"/>
            <a:ext cx="0" cy="17526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49365" y="990600"/>
            <a:ext cx="0" cy="10668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76946" y="3915265"/>
            <a:ext cx="0" cy="2304281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7531166">
            <a:off x="6107808" y="4627063"/>
            <a:ext cx="1600200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7531166">
            <a:off x="6136089" y="4558507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5695890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0.5 </a:t>
            </a:r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3509" y="35622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772400" y="2836480"/>
            <a:ext cx="0" cy="188792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6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kreso\skupovi\2017\htcc\radkal_rompski_kritic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638800" cy="50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Critical points (antiferromagnet)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8709" y="34860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15200" y="2647890"/>
            <a:ext cx="59670" cy="215271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45578" y="5301734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145578" y="5797034"/>
            <a:ext cx="228600" cy="228600"/>
          </a:xfrm>
          <a:prstGeom prst="ellipse">
            <a:avLst/>
          </a:prstGeom>
          <a:solidFill>
            <a:srgbClr val="6E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155005" y="6330434"/>
            <a:ext cx="228600" cy="228600"/>
          </a:xfrm>
          <a:prstGeom prst="ellipse">
            <a:avLst/>
          </a:prstGeom>
          <a:solidFill>
            <a:srgbClr val="693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561536" y="523136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-1) bond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718" y="5726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+1) ring cenroid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536" y="626006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+3) cage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251460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0.050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Stacking geometry: dimer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vs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qudistant stack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D:\kreso\rukopisi\semikinoni_charge_density\radikal_anion_trikl_elpot_intr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4" l="978" r="9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4811"/>
            <a:ext cx="4370327" cy="384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66063" y="5033128"/>
            <a:ext cx="800100" cy="141890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7912471">
            <a:off x="1475410" y="5738651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2.07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247013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" y="2743200"/>
            <a:ext cx="0" cy="1549861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kreso\rukopisi\semikinoni_charge_density\radikal_anion_rompski_stack_elpot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" b="98373" l="80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35001"/>
            <a:ext cx="4127106" cy="37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92109" y="3447068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77969" y="2839198"/>
            <a:ext cx="0" cy="1549861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94125" flipV="1">
            <a:off x="5780326" y="5033128"/>
            <a:ext cx="800100" cy="141890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8506596">
            <a:off x="5489673" y="5738651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6113" y="1402148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dimer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1473336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equidistant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Conductivity?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16320"/>
            <a:ext cx="4882718" cy="484773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267200" cy="486951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76600" y="1865142"/>
            <a:ext cx="0" cy="954258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24200" y="3048000"/>
            <a:ext cx="0" cy="13716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85090" y="21336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4860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42164" y="4648200"/>
            <a:ext cx="0" cy="1078113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50654" y="48768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2.90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16310" y="1873758"/>
            <a:ext cx="0" cy="954258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24800" y="2142216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16857" y="3337842"/>
            <a:ext cx="0" cy="954258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25347" y="36063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55929" y="4718743"/>
            <a:ext cx="0" cy="954258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64419" y="4987201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Curved Left Arrow 20"/>
          <p:cNvSpPr/>
          <p:nvPr/>
        </p:nvSpPr>
        <p:spPr>
          <a:xfrm rot="12530089">
            <a:off x="1343678" y="1206677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Curved Left Arrow 21"/>
          <p:cNvSpPr/>
          <p:nvPr/>
        </p:nvSpPr>
        <p:spPr>
          <a:xfrm rot="12530089">
            <a:off x="377995" y="4266316"/>
            <a:ext cx="685800" cy="1452745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12530089">
            <a:off x="6068079" y="1343831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4" name="Curved Left Arrow 23"/>
          <p:cNvSpPr/>
          <p:nvPr/>
        </p:nvSpPr>
        <p:spPr>
          <a:xfrm rot="12530089">
            <a:off x="5372100" y="2715431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rot="12530089">
            <a:off x="4643844" y="4172442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599" y="1349457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90" y="42921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6382" y="16764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76800" y="3200237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97172" y="455371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39283" y="622751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0.34 eV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95400" y="3500735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huge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Curved Left Arrow 32"/>
          <p:cNvSpPr/>
          <p:nvPr/>
        </p:nvSpPr>
        <p:spPr>
          <a:xfrm rot="12530089">
            <a:off x="778820" y="2751775"/>
            <a:ext cx="685800" cy="1640492"/>
          </a:xfrm>
          <a:prstGeom prst="curved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25741" y="3048000"/>
            <a:ext cx="945859" cy="9493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57200" y="3048000"/>
            <a:ext cx="811720" cy="9493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92060" y="102714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Isolator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0" y="95524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Semiconductor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KH-a0b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071563"/>
            <a:ext cx="6480175" cy="5786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03325"/>
          </a:xfrm>
        </p:spPr>
        <p:txBody>
          <a:bodyPr>
            <a:normAutofit fontScale="90000"/>
          </a:bodyPr>
          <a:lstStyle/>
          <a:p>
            <a:r>
              <a:rPr lang="hr-HR" altLang="sr-Latn-RS" sz="4000">
                <a:latin typeface="Bookman Old Style" pitchFamily="18" charset="0"/>
              </a:rPr>
              <a:t>Potassium hydrogen chloranilate dihydrate</a:t>
            </a:r>
            <a:endParaRPr lang="en-US" altLang="sr-Latn-RS" sz="4000">
              <a:latin typeface="Bookman Old Style" pitchFamily="18" charset="0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353050" y="4746625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7485063" y="4724400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6403975" y="4746625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53050" y="3097213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426200" y="3141663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7478713" y="3108325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341938" y="1450975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6392863" y="1450975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7473950" y="1439863"/>
            <a:ext cx="73025" cy="73025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34925" y="3203575"/>
            <a:ext cx="2287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800">
                <a:latin typeface="Bookman Old Style" pitchFamily="18" charset="0"/>
              </a:rPr>
              <a:t>space group</a:t>
            </a:r>
          </a:p>
          <a:p>
            <a:r>
              <a:rPr lang="hr-HR" altLang="sr-Latn-RS" sz="2800" i="1">
                <a:latin typeface="Bookman Old Style" pitchFamily="18" charset="0"/>
              </a:rPr>
              <a:t>P</a:t>
            </a:r>
            <a:r>
              <a:rPr lang="hr-HR" altLang="sr-Latn-RS" sz="2800">
                <a:latin typeface="Bookman Old Style" pitchFamily="18" charset="0"/>
              </a:rPr>
              <a:t> 2</a:t>
            </a:r>
            <a:r>
              <a:rPr lang="hr-HR" altLang="sr-Latn-RS" sz="2800" baseline="-25000">
                <a:latin typeface="Bookman Old Style" pitchFamily="18" charset="0"/>
              </a:rPr>
              <a:t>1</a:t>
            </a:r>
            <a:r>
              <a:rPr lang="hr-HR" altLang="sr-Latn-RS" sz="2800">
                <a:latin typeface="Bookman Old Style" pitchFamily="18" charset="0"/>
              </a:rPr>
              <a:t>/</a:t>
            </a:r>
            <a:r>
              <a:rPr lang="hr-HR" altLang="sr-Latn-RS" sz="2800" i="1">
                <a:latin typeface="Bookman Old Style" pitchFamily="18" charset="0"/>
              </a:rPr>
              <a:t>c</a:t>
            </a:r>
            <a:endParaRPr lang="en-US" altLang="sr-Latn-RS" sz="2800" i="1"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534561"/>
            <a:ext cx="2385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Bookman Old Style" panose="02050604050505020204" pitchFamily="18" charset="0"/>
              </a:rPr>
              <a:t>17th Slo-Cro Crystallographic Meeting, Ptuj, 2008.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Electric </a:t>
            </a:r>
            <a:r>
              <a:rPr lang="hr-HR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conductivity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5600" y="1752600"/>
            <a:ext cx="30480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94981" y="1216967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Stacking direction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95600" y="3886200"/>
            <a:ext cx="3048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45004" y="38862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 mm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461808"/>
            <a:ext cx="81243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Band gap, activation energy:</a:t>
            </a:r>
          </a:p>
          <a:p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Possible electron „jumping” </a:t>
            </a:r>
            <a:r>
              <a:rPr lang="hr-H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between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the radicals</a:t>
            </a:r>
          </a:p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Energy barrier for the „</a:t>
            </a:r>
            <a:r>
              <a:rPr lang="hr-H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jumping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</a:p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Possible application?</a:t>
            </a:r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4" r="22857" b="17756"/>
          <a:stretch/>
        </p:blipFill>
        <p:spPr>
          <a:xfrm>
            <a:off x="1651280" y="1905000"/>
            <a:ext cx="5587720" cy="1812772"/>
          </a:xfrm>
        </p:spPr>
      </p:pic>
    </p:spTree>
    <p:extLst>
      <p:ext uri="{BB962C8B-B14F-4D97-AF65-F5344CB8AC3E}">
        <p14:creationId xmlns:p14="http://schemas.microsoft.com/office/powerpoint/2010/main" val="35491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491239"/>
              </p:ext>
            </p:extLst>
          </p:nvPr>
        </p:nvGraphicFramePr>
        <p:xfrm>
          <a:off x="457200" y="990600"/>
          <a:ext cx="8001000" cy="562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r:id="rId3" imgW="4131869" imgH="2901696" progId="Origin50.Graph">
                  <p:embed/>
                </p:oleObj>
              </mc:Choice>
              <mc:Fallback>
                <p:oleObj r:id="rId3" imgW="4131869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90600"/>
                        <a:ext cx="8001000" cy="56228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Electric </a:t>
            </a:r>
            <a:r>
              <a:rPr lang="hr-HR" b="1" dirty="0" err="1" smtClean="0">
                <a:solidFill>
                  <a:prstClr val="white"/>
                </a:solidFill>
                <a:latin typeface="Bookman Old Style" panose="02050604050505020204" pitchFamily="18" charset="0"/>
              </a:rPr>
              <a:t>conductivity</a:t>
            </a:r>
            <a:endParaRPr lang="hr-HR" b="1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5888" y="1743364"/>
            <a:ext cx="159691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hr-HR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-MePy</a:t>
            </a:r>
          </a:p>
          <a:p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hr-HR" sz="16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-MePy</a:t>
            </a:r>
          </a:p>
          <a:p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-Me2Pic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041" y="990600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vs</a:t>
            </a:r>
            <a:r>
              <a:rPr lang="hr-HR" sz="24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 interplanar distance (100 K)</a:t>
            </a:r>
            <a:endParaRPr lang="hr-HR" sz="24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2398" y="2895723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713305"/>
                </a:solidFill>
                <a:latin typeface="Bookman Old Style" panose="02050604050505020204" pitchFamily="18" charset="0"/>
              </a:rPr>
              <a:t>3.2855(16) Å</a:t>
            </a:r>
            <a:endParaRPr lang="hr-HR" sz="2000" b="1" dirty="0">
              <a:solidFill>
                <a:srgbClr val="713305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2398" y="3657600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156925"/>
                </a:solidFill>
                <a:latin typeface="Bookman Old Style" panose="02050604050505020204" pitchFamily="18" charset="0"/>
              </a:rPr>
              <a:t>3.1587(13) Å</a:t>
            </a:r>
            <a:endParaRPr lang="hr-HR" sz="2000" b="1" dirty="0">
              <a:solidFill>
                <a:srgbClr val="156925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80060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1C11FF"/>
                </a:solidFill>
                <a:latin typeface="Bookman Old Style" panose="02050604050505020204" pitchFamily="18" charset="0"/>
              </a:rPr>
              <a:t>3.122(3) Å</a:t>
            </a:r>
            <a:endParaRPr lang="hr-HR" sz="2000" b="1" dirty="0">
              <a:solidFill>
                <a:srgbClr val="1C11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Inductive effect of the substituents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4" descr="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519020"/>
            <a:ext cx="281940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6" y="1585912"/>
            <a:ext cx="2895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D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77" y="1486693"/>
            <a:ext cx="2971800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352800" y="1279524"/>
            <a:ext cx="769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Cl</a:t>
            </a:r>
            <a:r>
              <a:rPr lang="hr-HR" altLang="sr-Latn-RS" sz="2000" b="1" baseline="-25000" dirty="0">
                <a:solidFill>
                  <a:schemeClr val="bg1"/>
                </a:solidFill>
                <a:latin typeface="Bookman Old Style" pitchFamily="18" charset="0"/>
              </a:rPr>
              <a:t>4</a:t>
            </a:r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Q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69875" y="1279525"/>
            <a:ext cx="796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Br</a:t>
            </a:r>
            <a:r>
              <a:rPr lang="hr-HR" altLang="sr-Latn-RS" sz="2000" b="1" baseline="-25000" dirty="0">
                <a:solidFill>
                  <a:schemeClr val="bg1"/>
                </a:solidFill>
                <a:latin typeface="Bookman Old Style" pitchFamily="18" charset="0"/>
              </a:rPr>
              <a:t>4</a:t>
            </a:r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Q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07727" y="1239909"/>
            <a:ext cx="78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DDQ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62000" y="2362200"/>
            <a:ext cx="473075" cy="304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712369" y="2286000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629400" y="2133600"/>
            <a:ext cx="701676" cy="45720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041525" y="3124200"/>
            <a:ext cx="473075" cy="3048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953000" y="3008744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2978726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2000" y="3069503"/>
            <a:ext cx="473076" cy="35949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737769" y="2995250"/>
            <a:ext cx="473076" cy="359497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87127" y="2981395"/>
            <a:ext cx="643949" cy="40373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992746" y="2362200"/>
            <a:ext cx="473076" cy="359497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53000" y="2258651"/>
            <a:ext cx="473076" cy="359497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077199" y="2258651"/>
            <a:ext cx="533401" cy="332149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61411" y="579120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97276" y="594360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00272" y="647700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7022" y="472440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97276" y="4719782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99839" y="472440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8446" y="5943600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8936" y="6163601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1952" y="6477000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3071" y="4319672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0194" y="4325962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22758" y="434340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641185" y="5414820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13406" y="5622636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734894" y="6119728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57200" y="4743510"/>
            <a:ext cx="0" cy="104769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30095" y="502991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378090" y="4743511"/>
            <a:ext cx="0" cy="127231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50985" y="5140508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6637734" y="4743512"/>
            <a:ext cx="49393" cy="1733488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10629" y="532953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5" grpId="0"/>
      <p:bldP spid="46" grpId="0"/>
      <p:bldP spid="53" grpId="0"/>
      <p:bldP spid="55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i_longitudinal_offs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8339"/>
            <a:ext cx="3581400" cy="410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b_lateral_off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4328"/>
            <a:ext cx="3962400" cy="343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2438400" y="2147939"/>
            <a:ext cx="0" cy="1143000"/>
          </a:xfrm>
          <a:prstGeom prst="line">
            <a:avLst/>
          </a:prstGeom>
          <a:noFill/>
          <a:ln w="698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5579403" y="3138538"/>
            <a:ext cx="1202397" cy="716303"/>
          </a:xfrm>
          <a:prstGeom prst="line">
            <a:avLst/>
          </a:prstGeom>
          <a:noFill/>
          <a:ln w="698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Direction of the offset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4100" y="6180892"/>
            <a:ext cx="67793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Molčanov, Babić, Kojić-Prodić, Stare, Maltar-Strmečki, </a:t>
            </a:r>
          </a:p>
          <a:p>
            <a:pPr algn="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Androš Dubraja,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Acta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Cryst B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70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181-190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826420" y="1066800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Longitudinal offset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7384" y="1076674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Transversal offset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761" y="5576939"/>
            <a:ext cx="305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LiDDQ·2H</a:t>
            </a:r>
            <a:r>
              <a:rPr lang="hr-HR" sz="20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O·MeCOEt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79403" y="5222996"/>
            <a:ext cx="1923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RbDDQ·2H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CsDDQ·2H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5664" r="17511" b="41481"/>
          <a:stretch/>
        </p:blipFill>
        <p:spPr>
          <a:xfrm>
            <a:off x="27011" y="1579341"/>
            <a:ext cx="4228643" cy="2613886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Orientation of the stacked rings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7778" r="6040" b="13536"/>
          <a:stretch/>
        </p:blipFill>
        <p:spPr>
          <a:xfrm>
            <a:off x="4419600" y="1521773"/>
            <a:ext cx="4419600" cy="2745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45" y="4419600"/>
            <a:ext cx="3667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Antiparallel</a:t>
            </a: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NaDDQ∙2H</a:t>
            </a:r>
            <a:r>
              <a:rPr lang="hr-HR" sz="24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O∙MeCOEt</a:t>
            </a:r>
          </a:p>
          <a:p>
            <a:pPr algn="ctr"/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Diamagnetic, isolator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674" y="4419600"/>
            <a:ext cx="32207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arallel</a:t>
            </a:r>
          </a:p>
          <a:p>
            <a:pPr algn="ctr"/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DDQ∙H</a:t>
            </a:r>
            <a:r>
              <a:rPr lang="hr-HR" sz="24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</a:t>
            </a:r>
          </a:p>
          <a:p>
            <a:pPr algn="ctr"/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Antiferromagnetic,</a:t>
            </a: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semiconductor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6885" y="2663653"/>
            <a:ext cx="298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≈ 2.4 kJ mol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058" y="6430395"/>
            <a:ext cx="9086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Acta Cryst B.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70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181-190;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2017,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1801-1808.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r="24532"/>
          <a:stretch/>
        </p:blipFill>
        <p:spPr>
          <a:xfrm>
            <a:off x="838201" y="1118473"/>
            <a:ext cx="3505200" cy="555858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Orientation of the stacked rings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1" y="175260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gauche</a:t>
            </a:r>
            <a:endParaRPr lang="hr-HR" sz="24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1304" y="426720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gauche</a:t>
            </a:r>
            <a:endParaRPr lang="hr-HR" sz="24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800" y="2362200"/>
            <a:ext cx="3581401" cy="198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713509" y="4652665"/>
            <a:ext cx="3581401" cy="198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5524099" y="1371600"/>
            <a:ext cx="3619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r-H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CsDDQ∙0.25H</a:t>
            </a:r>
            <a:r>
              <a:rPr lang="hr-HR" sz="24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</a:t>
            </a:r>
          </a:p>
          <a:p>
            <a:pPr algn="ctr"/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Diamagnetic, isolator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1" y="3158912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Antiparallel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1304" y="518160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Antiparallel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1" y="6477000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Molčanov &amp; Kojić-Prodić,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2017,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1801-1808.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10153" r="9058" b="24339"/>
          <a:stretch/>
        </p:blipFill>
        <p:spPr>
          <a:xfrm>
            <a:off x="912089" y="1600200"/>
            <a:ext cx="7319821" cy="4876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Geometric parameters for description of stacking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770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Additional parameters for quinoid rings:</a:t>
            </a:r>
            <a:endParaRPr lang="hr-HR" sz="28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667000" y="2667000"/>
            <a:ext cx="5257800" cy="13716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743200" y="5029200"/>
            <a:ext cx="4876800" cy="7620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3200" y="4038600"/>
            <a:ext cx="0" cy="99060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4927684">
            <a:off x="2203926" y="3617446"/>
            <a:ext cx="1033804" cy="825331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Arc 22"/>
          <p:cNvSpPr/>
          <p:nvPr/>
        </p:nvSpPr>
        <p:spPr>
          <a:xfrm rot="21025487">
            <a:off x="2438032" y="4572837"/>
            <a:ext cx="882452" cy="1128748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2227456" y="4191000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δ</a:t>
            </a:r>
            <a:endParaRPr lang="hr-H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867400" y="3200400"/>
            <a:ext cx="76200" cy="1636931"/>
          </a:xfrm>
          <a:prstGeom prst="line">
            <a:avLst/>
          </a:prstGeom>
          <a:ln w="38100">
            <a:solidFill>
              <a:srgbClr val="25E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029200" y="3200400"/>
            <a:ext cx="876300" cy="2133600"/>
          </a:xfrm>
          <a:prstGeom prst="line">
            <a:avLst/>
          </a:prstGeom>
          <a:ln w="38100">
            <a:solidFill>
              <a:srgbClr val="25E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5742708" y="4717278"/>
            <a:ext cx="304800" cy="311922"/>
          </a:xfrm>
          <a:prstGeom prst="arc">
            <a:avLst/>
          </a:prstGeom>
          <a:ln w="38100">
            <a:solidFill>
              <a:srgbClr val="25E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TextBox 30"/>
          <p:cNvSpPr txBox="1"/>
          <p:nvPr/>
        </p:nvSpPr>
        <p:spPr>
          <a:xfrm>
            <a:off x="5791818" y="4563708"/>
            <a:ext cx="30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25E12E"/>
                </a:solidFill>
                <a:latin typeface="Bookman Old Style" panose="02050604050505020204" pitchFamily="18" charset="0"/>
              </a:rPr>
              <a:t>∙</a:t>
            </a:r>
            <a:endParaRPr lang="hr-HR" sz="2800" b="1" dirty="0">
              <a:solidFill>
                <a:srgbClr val="25E12E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029200" y="4837331"/>
            <a:ext cx="838200" cy="496669"/>
          </a:xfrm>
          <a:prstGeom prst="line">
            <a:avLst/>
          </a:prstGeom>
          <a:ln w="38100">
            <a:solidFill>
              <a:srgbClr val="25E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>
            <a:off x="5372100" y="4934526"/>
            <a:ext cx="800100" cy="1094509"/>
          </a:xfrm>
          <a:prstGeom prst="arc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TextBox 37"/>
          <p:cNvSpPr txBox="1"/>
          <p:nvPr/>
        </p:nvSpPr>
        <p:spPr>
          <a:xfrm>
            <a:off x="6188254" y="49924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</a:t>
            </a:r>
            <a:endParaRPr lang="hr-H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95401" y="6477000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Molčanov &amp; Kojić-Prodić,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2017,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1801-1808.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30" grpId="0" animBg="1"/>
      <p:bldP spid="31" grpId="0"/>
      <p:bldP spid="35" grpId="0" animBg="1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Charge-transfer complexes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90600"/>
            <a:ext cx="4114800" cy="5221214"/>
          </a:xfrm>
        </p:spPr>
      </p:pic>
      <p:sp>
        <p:nvSpPr>
          <p:cNvPr id="4" name="TextBox 3"/>
          <p:cNvSpPr txBox="1"/>
          <p:nvPr/>
        </p:nvSpPr>
        <p:spPr>
          <a:xfrm>
            <a:off x="1752600" y="6183960"/>
            <a:ext cx="7346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Mayerle, Torrance, Crowley,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Acta Cryst. B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1979,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35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2988.</a:t>
            </a:r>
          </a:p>
          <a:p>
            <a:pPr algn="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Lecomte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 al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Faraday Discuss.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2007,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135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271.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155412"/>
            <a:ext cx="212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TTF∙Cl</a:t>
            </a:r>
            <a:r>
              <a:rPr lang="hr-HR" sz="32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</a:t>
            </a:r>
            <a:endParaRPr lang="hr-H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 rot="12530089">
            <a:off x="4083306" y="2797133"/>
            <a:ext cx="685800" cy="130968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8982" y="32004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1980050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</a:t>
            </a:r>
            <a:endParaRPr lang="hr-HR" sz="3200" b="1" baseline="30000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9750" y="3810000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</a:t>
            </a:r>
            <a:endParaRPr lang="hr-HR" sz="3200" b="1" baseline="30000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5599185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</a:t>
            </a:r>
            <a:endParaRPr lang="hr-HR" sz="3200" b="1" baseline="30000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6750" y="106680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–</a:t>
            </a:r>
            <a:endParaRPr lang="hr-HR" sz="3200" b="1" baseline="30000" dirty="0"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97180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–</a:t>
            </a:r>
            <a:endParaRPr lang="hr-HR" sz="3200" b="1" baseline="30000" dirty="0"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7144" y="480060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32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–</a:t>
            </a:r>
            <a:endParaRPr lang="hr-HR" sz="3200" b="1" baseline="30000" dirty="0"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374756"/>
            <a:ext cx="24272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 classical</a:t>
            </a:r>
          </a:p>
          <a:p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example</a:t>
            </a:r>
            <a:endParaRPr lang="hr-H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953000" y="5169187"/>
            <a:ext cx="0" cy="698213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06287" y="5269468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3.60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0"/>
            <a:ext cx="4988342" cy="57912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39923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Charge-transfer complexes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488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-Me-4-(Me)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NPy]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(Cl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87456" y="2505364"/>
            <a:ext cx="152400" cy="1524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5029200" y="5181600"/>
            <a:ext cx="152400" cy="1524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800600" y="3810000"/>
            <a:ext cx="152400" cy="1524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876800" y="2657764"/>
            <a:ext cx="158668" cy="69503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014521" y="3538682"/>
            <a:ext cx="158668" cy="80471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646551" y="1809174"/>
            <a:ext cx="158668" cy="695036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05400" y="377773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3.59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6109" y="282061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5219" y="197202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53000" y="5029200"/>
            <a:ext cx="535773" cy="152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87637" y="4495800"/>
            <a:ext cx="99291" cy="53340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60556" y="375637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1.32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7" name="Straight Arrow Connector 36"/>
          <p:cNvCxnSpPr>
            <a:endCxn id="35" idx="2"/>
          </p:cNvCxnSpPr>
          <p:nvPr/>
        </p:nvCxnSpPr>
        <p:spPr>
          <a:xfrm flipH="1" flipV="1">
            <a:off x="4243221" y="4125707"/>
            <a:ext cx="596635" cy="1414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29200" y="47360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≈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1.76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5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0"/>
            <a:ext cx="4988342" cy="57912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39923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Charge-transfer complexes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488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-Me-4-(Me)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NPy]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(Cl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rot="19538900">
            <a:off x="4036348" y="3789729"/>
            <a:ext cx="2057400" cy="3074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34000" y="38862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2–</a:t>
            </a:r>
            <a:endParaRPr lang="hr-HR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928" y="518160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1+</a:t>
            </a:r>
            <a:endParaRPr lang="hr-HR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4255532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1+</a:t>
            </a:r>
            <a:endParaRPr lang="hr-HR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581090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Charges derived from </a:t>
            </a:r>
            <a:r>
              <a:rPr lang="hr-HR" sz="20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val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222827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–0,76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1396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–0,58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30989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–0,58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9940" y="2396898"/>
            <a:ext cx="91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–1.92</a:t>
            </a:r>
            <a:endParaRPr lang="hr-HR" sz="1600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4191000" y="1524000"/>
            <a:ext cx="685800" cy="2076510"/>
          </a:xfrm>
          <a:prstGeom prst="lef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2510299" y="357228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+0.96</a:t>
            </a:r>
            <a:endParaRPr lang="hr-HR" sz="1600" b="1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5892" y="160263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+0.96</a:t>
            </a:r>
            <a:endParaRPr lang="hr-HR" sz="1600" b="1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sr-Latn-RS" altLang="sr-Latn-RS"/>
          </a:p>
        </p:txBody>
      </p:sp>
      <p:pic>
        <p:nvPicPr>
          <p:cNvPr id="13315" name="Picture 3" descr="KHCA-dihidra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88682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KHCA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∙2H</a:t>
            </a:r>
            <a:r>
              <a:rPr lang="hr-HR" altLang="sr-Latn-RS" sz="4000" b="1" baseline="-25000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2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934200" y="228600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P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 2</a:t>
            </a:r>
            <a:r>
              <a:rPr lang="hr-HR" altLang="sr-Latn-RS" sz="2400" baseline="-25000" dirty="0">
                <a:solidFill>
                  <a:schemeClr val="bg1"/>
                </a:solidFill>
                <a:latin typeface="Bookman Old Style" pitchFamily="18" charset="0"/>
              </a:rPr>
              <a:t>1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/</a:t>
            </a: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790825" y="2452688"/>
            <a:ext cx="334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  <a:latin typeface="Bookman Old Style" pitchFamily="18" charset="0"/>
              </a:rPr>
              <a:t>0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988050" y="2449513"/>
            <a:ext cx="32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i="1">
                <a:solidFill>
                  <a:srgbClr val="FFFF00"/>
                </a:solidFill>
                <a:latin typeface="Bookman Old Style" pitchFamily="18" charset="0"/>
              </a:rPr>
              <a:t>b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824163" y="455295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i="1">
                <a:solidFill>
                  <a:srgbClr val="FFFF00"/>
                </a:solidFill>
                <a:latin typeface="Bookman Old Style" pitchFamily="18" charset="0"/>
              </a:rPr>
              <a:t>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22252" y="6457890"/>
            <a:ext cx="80217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Molčanov, Kojić-Prodić, Meden,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2009,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11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1407.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86" y="685800"/>
            <a:ext cx="6115414" cy="542440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39923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Charge-transfer complexes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" y="2662472"/>
            <a:ext cx="4027055" cy="419552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225468" y="4760236"/>
            <a:ext cx="0" cy="1335764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2430" y="524345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77547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3.59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15470" y="3160036"/>
            <a:ext cx="0" cy="16002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57945" y="527347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0.077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318129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0.045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705600" y="1981200"/>
            <a:ext cx="228600" cy="9144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34300" y="3775470"/>
            <a:ext cx="114300" cy="64186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0"/>
            <a:ext cx="304800" cy="10668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38800" y="2743200"/>
            <a:ext cx="228600" cy="12954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6734" r="1838" b="20673"/>
          <a:stretch/>
        </p:blipFill>
        <p:spPr>
          <a:xfrm>
            <a:off x="403546" y="1274064"/>
            <a:ext cx="8283254" cy="505053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rings: aromatic?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Žilić,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[Cu(CA)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(H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]Him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rings: aromatic?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8400"/>
            <a:ext cx="8844255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71816"/>
            <a:ext cx="1219200" cy="1433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74278"/>
            <a:ext cx="1066800" cy="1164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[Cu(CA)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(H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]Him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2600" y="5715000"/>
            <a:ext cx="762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5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801612"/>
            <a:ext cx="8985976" cy="41910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rings: aromatic?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5291" y="5477470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Cu1-O1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tot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0.3520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= 6.29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5157" y="5455491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Cu1-O2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tot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0.3898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= 7.08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10000" y="4011412"/>
            <a:ext cx="1219200" cy="12463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29200" y="3325612"/>
            <a:ext cx="762000" cy="18067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44014" y="5132326"/>
            <a:ext cx="398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Cu-O bond critical points (3,-1):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066800"/>
            <a:ext cx="562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of electron density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in [Cu(CA)(2,2’-bpy)]</a:t>
            </a:r>
            <a:endParaRPr lang="hr-HR" altLang="sr-Latn-RS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0963" name="Picture 3" descr="43-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974850" y="44196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209800" y="5334000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724025" y="30956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943600" y="3595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rings:</a:t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chelate∙∙∙chelate,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chelate∙∙∙aromatic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and chelate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∙∙∙quinone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1683"/>
            <a:ext cx="5804346" cy="2671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3677862"/>
            <a:ext cx="6629401" cy="2964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18507" y="2286000"/>
            <a:ext cx="343703" cy="12192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90992" y="2286000"/>
            <a:ext cx="600008" cy="11430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524000" y="2362200"/>
            <a:ext cx="533401" cy="10668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80547" y="4267200"/>
            <a:ext cx="291653" cy="13716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10200" y="4191000"/>
            <a:ext cx="419099" cy="14478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20293" y="2286000"/>
            <a:ext cx="561107" cy="11430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2362200"/>
            <a:ext cx="561107" cy="11430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48200" y="4191000"/>
            <a:ext cx="706229" cy="13716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3345" y="4334470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Interplanar distance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3.28 Å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3.40 Å &lt; Cg…Cg &lt; 3.84 Å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≈ 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°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 r="3771" b="25564"/>
          <a:stretch/>
        </p:blipFill>
        <p:spPr>
          <a:xfrm>
            <a:off x="152399" y="2209800"/>
            <a:ext cx="8864283" cy="4038600"/>
          </a:xfrm>
        </p:spPr>
      </p:pic>
      <p:cxnSp>
        <p:nvCxnSpPr>
          <p:cNvPr id="8" name="Straight Connector 7"/>
          <p:cNvCxnSpPr/>
          <p:nvPr/>
        </p:nvCxnSpPr>
        <p:spPr>
          <a:xfrm flipH="1">
            <a:off x="2438400" y="3429000"/>
            <a:ext cx="76200" cy="9906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25008" y="3271982"/>
            <a:ext cx="76200" cy="11430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905000"/>
          </a:xfrm>
        </p:spPr>
        <p:txBody>
          <a:bodyPr>
            <a:noAutofit/>
          </a:bodyPr>
          <a:lstStyle/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rings:</a:t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electrostatic potential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" y="1905000"/>
            <a:ext cx="9034674" cy="4114801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905000"/>
          </a:xfrm>
        </p:spPr>
        <p:txBody>
          <a:bodyPr>
            <a:noAutofit/>
          </a:bodyPr>
          <a:lstStyle/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rings:</a:t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Voronoi-Dirichlet polyhedra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10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" y="1447800"/>
            <a:ext cx="8532496" cy="5010090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-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Stacking of the coordination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polymers: [Cu(CA)(MeCN)]</a:t>
            </a:r>
            <a:r>
              <a:rPr lang="hr-HR" altLang="sr-Latn-RS" sz="4000" b="1" i="1" baseline="-25000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endParaRPr lang="hr-HR" altLang="sr-Latn-RS" sz="4000" b="1" i="1" baseline="-25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Žilić,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3352800"/>
            <a:ext cx="0" cy="11430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3729243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91000" y="4098575"/>
            <a:ext cx="304800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6686" y="4936775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1.6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475904" cy="4933890"/>
          </a:xfrm>
        </p:spPr>
      </p:pic>
      <p:sp>
        <p:nvSpPr>
          <p:cNvPr id="5" name="TextBox 4"/>
          <p:cNvSpPr txBox="1"/>
          <p:nvPr/>
        </p:nvSpPr>
        <p:spPr>
          <a:xfrm>
            <a:off x="609600" y="64578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Žilić,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4" y="1566244"/>
            <a:ext cx="8382000" cy="48756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-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Stacking of the coordination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polymers: [Cu(CA)(MeCN)]</a:t>
            </a:r>
            <a:r>
              <a:rPr lang="hr-HR" altLang="sr-Latn-RS" sz="4000" b="1" i="1" baseline="-25000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endParaRPr lang="hr-HR" altLang="sr-Latn-RS" sz="4000" b="1" i="1" baseline="-25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1" y="528540"/>
            <a:ext cx="7690619" cy="6152496"/>
          </a:xfr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0216" y="914400"/>
            <a:ext cx="31422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Centroid distance: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3.229(2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) </a:t>
            </a:r>
            <a:r>
              <a:rPr lang="en-US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Offset ≈ 0.2 </a:t>
            </a:r>
            <a:r>
              <a:rPr lang="en-US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KHCA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∙2H</a:t>
            </a:r>
            <a:r>
              <a:rPr lang="hr-HR" altLang="sr-Latn-RS" sz="4000" b="1" baseline="-25000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2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34200" y="228600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P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 2</a:t>
            </a:r>
            <a:r>
              <a:rPr lang="hr-HR" altLang="sr-Latn-RS" sz="2400" baseline="-25000" dirty="0">
                <a:solidFill>
                  <a:schemeClr val="bg1"/>
                </a:solidFill>
                <a:latin typeface="Bookman Old Style" pitchFamily="18" charset="0"/>
              </a:rPr>
              <a:t>1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/</a:t>
            </a: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22252" y="6457890"/>
            <a:ext cx="80217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Molčanov, Kojić-Prodić, Meden,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CrystEngComm,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 2009,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11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1407.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33800" y="3124200"/>
            <a:ext cx="4191000" cy="243840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0" y="319593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or bonding?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[Cu(CA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)(1,10’-phen)]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4035" name="Picture 3" descr="53-1-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384550" y="40179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409950" y="51958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336925" y="228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638925" y="39719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305966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2.574(2)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 rot="20606334">
            <a:off x="1309112" y="2855265"/>
            <a:ext cx="457200" cy="91004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33600" y="4648200"/>
            <a:ext cx="0" cy="6096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3600" y="47614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3.2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645789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7208-7218.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/>
        </p:blipFill>
        <p:spPr>
          <a:xfrm>
            <a:off x="903051" y="1295400"/>
            <a:ext cx="7149830" cy="5334000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or bonding?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[Cu(CA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)(1,10’-phen)]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15528" y="3274288"/>
            <a:ext cx="228600" cy="6973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66672" y="3572164"/>
            <a:ext cx="210128" cy="6950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48200" y="3276600"/>
            <a:ext cx="685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76800" y="3962400"/>
            <a:ext cx="685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645789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Jurić, Molčanov, Kojić-Prodić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7208-7218.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Cooperative stacking?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806604" cy="5943600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4038600" y="3581400"/>
            <a:ext cx="0" cy="6858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14800" y="368530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3.88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22437"/>
            <a:ext cx="3329380" cy="4525963"/>
          </a:xfrm>
        </p:spPr>
      </p:pic>
      <p:sp>
        <p:nvSpPr>
          <p:cNvPr id="6" name="Rectangle 5"/>
          <p:cNvSpPr/>
          <p:nvPr/>
        </p:nvSpPr>
        <p:spPr>
          <a:xfrm>
            <a:off x="3352800" y="3551237"/>
            <a:ext cx="152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2895600" y="4541837"/>
            <a:ext cx="381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Anion∙∙∙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interactions?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23901" r="45556" b="33371"/>
          <a:stretch/>
        </p:blipFill>
        <p:spPr>
          <a:xfrm>
            <a:off x="5105400" y="1066800"/>
            <a:ext cx="3398982" cy="2604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0" t="19053" r="7576" b="38750"/>
          <a:stretch/>
        </p:blipFill>
        <p:spPr>
          <a:xfrm>
            <a:off x="4343400" y="3952008"/>
            <a:ext cx="4253968" cy="23275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312196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</a:t>
            </a:r>
            <a:r>
              <a:rPr lang="hr-HR" sz="24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5709" y="6167735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-Me-2-pic∙I∙Br</a:t>
            </a:r>
            <a:r>
              <a:rPr lang="hr-HR" sz="24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856037"/>
            <a:ext cx="228600" cy="154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2971800" y="4494461"/>
            <a:ext cx="228600" cy="154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939800" y="4541837"/>
            <a:ext cx="228600" cy="154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Curved Left Arrow 15"/>
          <p:cNvSpPr/>
          <p:nvPr/>
        </p:nvSpPr>
        <p:spPr>
          <a:xfrm rot="11652275" flipV="1">
            <a:off x="1455931" y="1773679"/>
            <a:ext cx="766040" cy="2204630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864" y="22860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909935"/>
            <a:ext cx="528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…with a partial charge transfer!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876800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3.54 – 3.94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Arc 9"/>
          <p:cNvSpPr/>
          <p:nvPr/>
        </p:nvSpPr>
        <p:spPr>
          <a:xfrm rot="12219284">
            <a:off x="1571293" y="3933960"/>
            <a:ext cx="761518" cy="685800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439424" y="4381500"/>
            <a:ext cx="1313176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latin typeface="Bookman Old Style" panose="02050604050505020204" pitchFamily="18" charset="0"/>
              </a:rPr>
              <a:t>70 – 80° 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602923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 ≈ 1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676400" y="5943600"/>
            <a:ext cx="60960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3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7" grpId="0"/>
      <p:bldP spid="18" grpId="0"/>
      <p:bldP spid="7" grpId="0"/>
      <p:bldP spid="10" grpId="0" animBg="1"/>
      <p:bldP spid="9" grpId="0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t="14029" r="16931" b="12357"/>
          <a:stretch/>
        </p:blipFill>
        <p:spPr>
          <a:xfrm>
            <a:off x="4525818" y="1713345"/>
            <a:ext cx="4618182" cy="38792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7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Anion∙∙∙</a:t>
            </a:r>
            <a:r>
              <a:rPr lang="el-GR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 interactions?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11449" r="19871" b="10706"/>
          <a:stretch/>
        </p:blipFill>
        <p:spPr>
          <a:xfrm>
            <a:off x="304800" y="1688042"/>
            <a:ext cx="3810000" cy="390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715000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lectrostatic potential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5715000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Voronoi-Dirichlet </a:t>
            </a:r>
          </a:p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polyhedra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Conclusions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00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Closed-shell rings:</a:t>
            </a:r>
          </a:p>
          <a:p>
            <a:pPr marL="514350" indent="-514350">
              <a:buFont typeface="+mj-lt"/>
              <a:buAutoNum type="arabicParenR"/>
            </a:pP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occur between all planar rings</a:t>
            </a:r>
          </a:p>
          <a:p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dominantly 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electrostatic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stronger </a:t>
            </a:r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between rings with little or no 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electron delocalisation</a:t>
            </a:r>
          </a:p>
          <a:p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weak between fully delocalised systems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energy of interaction varies from &lt; 1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to &gt; 15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potential use in crystal engineering</a:t>
            </a:r>
            <a:endParaRPr lang="hr-H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Conclusions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2) Radicals:</a:t>
            </a:r>
          </a:p>
          <a:p>
            <a:pPr marL="514350" indent="-514350">
              <a:buFont typeface="+mj-lt"/>
              <a:buAutoNum type="arabicParenR"/>
            </a:pP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energy of interaction exceeds 15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dominant interaction is spin coupling (interplanar distance)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secondary: electrostatic (offset)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possible electron transfer between the     rings: semiconductivity</a:t>
            </a:r>
          </a:p>
          <a:p>
            <a:r>
              <a:rPr lang="hr-H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agnetic properties can be tuned by tuning geometry of stacking</a:t>
            </a:r>
            <a:endParaRPr lang="hr-H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19" y="51324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Acknowlegdements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10" descr="HUK_LogoDugiSredn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15" y="990600"/>
            <a:ext cx="1883724" cy="80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4"/>
          <p:cNvSpPr txBox="1"/>
          <p:nvPr/>
        </p:nvSpPr>
        <p:spPr>
          <a:xfrm>
            <a:off x="79438" y="5581471"/>
            <a:ext cx="8912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Croatian Science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Foundation, grant no. IP-2014-09-4079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Croatian Academy of Sciences and Arts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French-Croatian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bilateral, Slovenian-Croatian bilateral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Croatian Association of Crystallographers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901" y="2118479"/>
            <a:ext cx="30283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RBI, Zagreb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Biserka Kojić-Prodić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Zoran Štefanić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Marijana Jurić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Lidija Androš Dubraja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Nadica Maltar-Strmečki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Ana Šantić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Dijana Žilić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Darko Babić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Valentina Milašinović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Lidija Kanižaj</a:t>
            </a:r>
            <a:endParaRPr lang="hr-HR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294" y="1066800"/>
            <a:ext cx="2869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Université de Lorraine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Christian Jelsch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Claude Lecomte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Emmanuel Wenger</a:t>
            </a:r>
            <a:endParaRPr lang="hr-HR" b="1" dirty="0">
              <a:solidFill>
                <a:srgbClr val="92D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5390" y="2458998"/>
            <a:ext cx="26100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University of Zagreb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Vladimir Stilinović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Damir Pajić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Nikolina Novosel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Krešo Zadro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Mario Cetina</a:t>
            </a:r>
            <a:endParaRPr lang="hr-HR" b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3820" y="2325469"/>
            <a:ext cx="291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University of Ljubljana</a:t>
            </a:r>
          </a:p>
          <a:p>
            <a:r>
              <a:rPr lang="hr-H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Anton Meden</a:t>
            </a:r>
            <a:endParaRPr lang="hr-HR" b="1" dirty="0">
              <a:solidFill>
                <a:schemeClr val="accent4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3046274"/>
            <a:ext cx="21467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KI, Ljubljana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Jernej Stare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Gregor Mali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Dušan Hadži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Jože Grdadolnik</a:t>
            </a:r>
          </a:p>
          <a:p>
            <a:endParaRPr lang="hr-HR" b="1" dirty="0">
              <a:solidFill>
                <a:schemeClr val="tx2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54" descr="hrzz_logo_en_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0" y="990600"/>
            <a:ext cx="1862699" cy="80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00600" y="4514671"/>
            <a:ext cx="3845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Rigaku </a:t>
            </a:r>
            <a:r>
              <a:rPr lang="hr-HR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Oxford Diffraction </a:t>
            </a:r>
            <a:r>
              <a:rPr lang="hr-HR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Ltd</a:t>
            </a:r>
            <a:r>
              <a:rPr lang="hr-HR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Marcus Winter</a:t>
            </a:r>
          </a:p>
          <a:p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Dyanne Cruikshank</a:t>
            </a:r>
          </a:p>
          <a:p>
            <a:endParaRPr lang="hr-HR" b="1" dirty="0"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altLang="sr-Latn-RS" b="1">
                <a:solidFill>
                  <a:schemeClr val="bg1"/>
                </a:solidFill>
                <a:latin typeface="Bookman Old Style" pitchFamily="18" charset="0"/>
              </a:rPr>
              <a:t>Is it because of stacking?</a:t>
            </a:r>
          </a:p>
        </p:txBody>
      </p:sp>
      <p:pic>
        <p:nvPicPr>
          <p:cNvPr id="25604" name="Picture 7" descr="kristal_fot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t="13785" r="26711" b="12634"/>
          <a:stretch>
            <a:fillRect/>
          </a:stretch>
        </p:blipFill>
        <p:spPr bwMode="auto">
          <a:xfrm>
            <a:off x="1150938" y="1828800"/>
            <a:ext cx="17732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5"/>
          <a:stretch>
            <a:fillRect/>
          </a:stretch>
        </p:blipFill>
        <p:spPr bwMode="auto">
          <a:xfrm>
            <a:off x="6637338" y="1905000"/>
            <a:ext cx="18208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morfologi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29178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609600" y="1295400"/>
            <a:ext cx="0" cy="51816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28600" y="1676400"/>
            <a:ext cx="32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i="1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04800" y="1752600"/>
            <a:ext cx="228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7401" y="645789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Molčanov, Jelsch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et al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.,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</a:t>
            </a:r>
            <a:r>
              <a:rPr lang="hr-HR" altLang="sr-Latn-RS" sz="1800" b="1" i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2015, </a:t>
            </a:r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17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8645.</a:t>
            </a:r>
            <a:endParaRPr lang="hr-HR" altLang="sr-Latn-RS" sz="1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(Pre)history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6" y="3505200"/>
            <a:ext cx="3118237" cy="277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7" y="3767538"/>
            <a:ext cx="4191000" cy="22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1237" y="6457890"/>
            <a:ext cx="728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Landauer &amp; McConnel,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J. Am. Chem. Soc.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1952,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74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1221.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4308"/>
            <a:ext cx="9233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 1930’s: porphyrines forming layers; charge transfer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6" y="1490650"/>
            <a:ext cx="56007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5827" y="2176933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Soc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., 1937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What is it?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352871"/>
            <a:ext cx="8908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</a:t>
            </a:r>
            <a:r>
              <a:rPr lang="en-US" sz="2400" u="sng" dirty="0">
                <a:solidFill>
                  <a:srgbClr val="0070C0"/>
                </a:solidFill>
              </a:rPr>
              <a:t>chemistry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pi stacking</a:t>
            </a:r>
            <a:r>
              <a:rPr lang="en-US" sz="2400" dirty="0">
                <a:solidFill>
                  <a:schemeClr val="bg1"/>
                </a:solidFill>
              </a:rPr>
              <a:t> (also called π–π stacking) refers to attractive, 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noncovalent </a:t>
            </a:r>
            <a:r>
              <a:rPr lang="en-US" sz="2400" dirty="0">
                <a:solidFill>
                  <a:schemeClr val="bg1"/>
                </a:solidFill>
              </a:rPr>
              <a:t>interactions between </a:t>
            </a:r>
            <a:r>
              <a:rPr lang="en-US" sz="2400" u="sng" dirty="0">
                <a:solidFill>
                  <a:srgbClr val="0070C0"/>
                </a:solidFill>
              </a:rPr>
              <a:t>aromatic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rings, </a:t>
            </a:r>
            <a:r>
              <a:rPr lang="en-US" sz="2400" dirty="0" smtClean="0">
                <a:solidFill>
                  <a:schemeClr val="bg1"/>
                </a:solidFill>
              </a:rPr>
              <a:t>since </a:t>
            </a:r>
            <a:r>
              <a:rPr lang="en-US" sz="2400" dirty="0">
                <a:solidFill>
                  <a:schemeClr val="bg1"/>
                </a:solidFill>
              </a:rPr>
              <a:t>they </a:t>
            </a:r>
            <a:r>
              <a:rPr lang="en-US" sz="2400" dirty="0" smtClean="0">
                <a:solidFill>
                  <a:schemeClr val="bg1"/>
                </a:solidFill>
              </a:rPr>
              <a:t>contain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en-US" sz="2400" u="sng" dirty="0" smtClean="0">
                <a:solidFill>
                  <a:srgbClr val="0070C0"/>
                </a:solidFill>
              </a:rPr>
              <a:t>pi </a:t>
            </a:r>
            <a:r>
              <a:rPr lang="en-US" sz="2400" u="sng" dirty="0">
                <a:solidFill>
                  <a:srgbClr val="0070C0"/>
                </a:solidFill>
              </a:rPr>
              <a:t>bonds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587" y="1295400"/>
            <a:ext cx="870302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Is it dispersion?</a:t>
            </a:r>
          </a:p>
          <a:p>
            <a:r>
              <a:rPr lang="hr-H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It is interaction of quadrupolar moments?</a:t>
            </a:r>
          </a:p>
          <a:p>
            <a:r>
              <a:rPr lang="hr-H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Is it charge transfer?</a:t>
            </a:r>
          </a:p>
          <a:p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Is it overlap of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-orbitals?</a:t>
            </a:r>
          </a:p>
          <a:p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Is it magnetic interaction due to ‘ring currents’?</a:t>
            </a:r>
          </a:p>
          <a:p>
            <a:endParaRPr lang="hr-HR" sz="2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How to name it?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π∙∙∙π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interaction,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-interaction,</a:t>
            </a:r>
          </a:p>
          <a:p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aromatic interaction, </a:t>
            </a:r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-stacking,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stacking…</a:t>
            </a:r>
            <a:endParaRPr lang="hr-HR" sz="2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76800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From Wikipedia:</a:t>
            </a:r>
            <a:endParaRPr lang="hr-H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5238</TotalTime>
  <Words>1883</Words>
  <Application>Microsoft Office PowerPoint</Application>
  <PresentationFormat>On-screen Show (4:3)</PresentationFormat>
  <Paragraphs>484</Paragraphs>
  <Slides>67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ISIS/Draw Sketch</vt:lpstr>
      <vt:lpstr>Origin50.Graph</vt:lpstr>
      <vt:lpstr>Stacking of planar conjugated rings – beyond aromatics</vt:lpstr>
      <vt:lpstr>PowerPoint Presentation</vt:lpstr>
      <vt:lpstr>PowerPoint Presentation</vt:lpstr>
      <vt:lpstr>Potassium hydrogen chloranilate dihydrate</vt:lpstr>
      <vt:lpstr>KHCA∙2H2O</vt:lpstr>
      <vt:lpstr>KHCA∙2H2O</vt:lpstr>
      <vt:lpstr>Is it because of stacking?</vt:lpstr>
      <vt:lpstr>(Pre)history</vt:lpstr>
      <vt:lpstr>What is it?</vt:lpstr>
      <vt:lpstr>Common misconceptions</vt:lpstr>
      <vt:lpstr>PowerPoint Presentation</vt:lpstr>
      <vt:lpstr>Temple of Hera, Selinunte, Sicily built ca. 460 B.C.</vt:lpstr>
      <vt:lpstr>Temple of Hera, Selinunte, Sicily built ca. 460 B.C.</vt:lpstr>
      <vt:lpstr>PowerPoint Presentation</vt:lpstr>
      <vt:lpstr>A simple explanation:  quadrupolar moments</vt:lpstr>
      <vt:lpstr>PowerPoint Presentation</vt:lpstr>
      <vt:lpstr>Rethinking the term „pi-stacking”</vt:lpstr>
      <vt:lpstr>PowerPoint Presentation</vt:lpstr>
      <vt:lpstr>PowerPoint Presentation</vt:lpstr>
      <vt:lpstr>PowerPoint Presentation</vt:lpstr>
      <vt:lpstr>Types of planar conjugated rings</vt:lpstr>
      <vt:lpstr>More planar conjugated rings</vt:lpstr>
      <vt:lpstr>Quinoid rings: no more quadrupoles</vt:lpstr>
      <vt:lpstr>Netural quinones: tetrachloroquinone</vt:lpstr>
      <vt:lpstr>Quinone anions: hydrogenchloranilate</vt:lpstr>
      <vt:lpstr>PowerPoint Presentation</vt:lpstr>
      <vt:lpstr>Semiquinone radicals</vt:lpstr>
      <vt:lpstr>Stacking of semiquinone radicals: spin coupling</vt:lpstr>
      <vt:lpstr>Two polymorphs of N-MePy∙Cl4Q</vt:lpstr>
      <vt:lpstr>N-MePy·Cl4Q, triclinic</vt:lpstr>
      <vt:lpstr>Interactions between the rings (diamagnet, dimer)</vt:lpstr>
      <vt:lpstr>Interactions between the rings (diamagnet, between dimers)</vt:lpstr>
      <vt:lpstr>Critical points (diamagnet)</vt:lpstr>
      <vt:lpstr>PowerPoint Presentation</vt:lpstr>
      <vt:lpstr>N-MePy·Cl4Q, orthorhombic</vt:lpstr>
      <vt:lpstr>Interactions between the rings (antiferromagnet)</vt:lpstr>
      <vt:lpstr>Critical points (antiferromagnet)</vt:lpstr>
      <vt:lpstr>Stacking geometry: dimer vs. equdistant stack</vt:lpstr>
      <vt:lpstr>Conductivity?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Charge-transfer complexes</vt:lpstr>
      <vt:lpstr>Charge-transfer complexes</vt:lpstr>
      <vt:lpstr>Charge-transfer complexes</vt:lpstr>
      <vt:lpstr>Charge-transfer complexes</vt:lpstr>
      <vt:lpstr>Metal-chelate rings: aromatic?</vt:lpstr>
      <vt:lpstr>Metal-chelate rings: aromatic?</vt:lpstr>
      <vt:lpstr>Metal-chelate rings: aromatic?</vt:lpstr>
      <vt:lpstr>Stacking of metal-chelate rings in [Cu(CA)(2,2’-bpy)]</vt:lpstr>
      <vt:lpstr>Stacking of metal-chelate rings: chelate∙∙∙chelate, chelate∙∙∙aromatic  and chelate∙∙∙quinone</vt:lpstr>
      <vt:lpstr>Stacking of metal-chelate rings: electrostatic potential</vt:lpstr>
      <vt:lpstr>Stacking of metal-chelate rings: Voronoi-Dirichlet polyhedra</vt:lpstr>
      <vt:lpstr>π-Stacking of the coordination polymers: [Cu(CA)(MeCN)]n</vt:lpstr>
      <vt:lpstr>π-Stacking of the coordination polymers: [Cu(CA)(MeCN)]n</vt:lpstr>
      <vt:lpstr>Stacking or bonding? [Cu(CA)(1,10’-phen)]</vt:lpstr>
      <vt:lpstr>Stacking or bonding? [Cu(CA)(1,10’-phen)]</vt:lpstr>
      <vt:lpstr>Cooperative stacking?</vt:lpstr>
      <vt:lpstr>Anion∙∙∙π interactions?</vt:lpstr>
      <vt:lpstr>PowerPoint Presentation</vt:lpstr>
      <vt:lpstr>Conclusions</vt:lpstr>
      <vt:lpstr>Conclusions</vt:lpstr>
      <vt:lpstr>Acknowlegdements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Krešo</dc:creator>
  <cp:lastModifiedBy>Krešo</cp:lastModifiedBy>
  <cp:revision>158</cp:revision>
  <dcterms:created xsi:type="dcterms:W3CDTF">2006-08-16T00:00:00Z</dcterms:created>
  <dcterms:modified xsi:type="dcterms:W3CDTF">2017-06-13T08:14:37Z</dcterms:modified>
</cp:coreProperties>
</file>