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45"/>
  </p:notesMasterIdLst>
  <p:handoutMasterIdLst>
    <p:handoutMasterId r:id="rId46"/>
  </p:handoutMasterIdLst>
  <p:sldIdLst>
    <p:sldId id="257" r:id="rId3"/>
    <p:sldId id="258" r:id="rId4"/>
    <p:sldId id="275" r:id="rId5"/>
    <p:sldId id="259" r:id="rId6"/>
    <p:sldId id="264" r:id="rId7"/>
    <p:sldId id="265" r:id="rId8"/>
    <p:sldId id="276" r:id="rId9"/>
    <p:sldId id="284" r:id="rId10"/>
    <p:sldId id="266" r:id="rId11"/>
    <p:sldId id="267" r:id="rId12"/>
    <p:sldId id="302" r:id="rId13"/>
    <p:sldId id="279" r:id="rId14"/>
    <p:sldId id="280" r:id="rId15"/>
    <p:sldId id="301" r:id="rId16"/>
    <p:sldId id="314" r:id="rId17"/>
    <p:sldId id="310" r:id="rId18"/>
    <p:sldId id="311" r:id="rId19"/>
    <p:sldId id="312" r:id="rId20"/>
    <p:sldId id="309" r:id="rId21"/>
    <p:sldId id="304" r:id="rId22"/>
    <p:sldId id="306" r:id="rId23"/>
    <p:sldId id="307" r:id="rId24"/>
    <p:sldId id="305" r:id="rId25"/>
    <p:sldId id="308" r:id="rId26"/>
    <p:sldId id="303" r:id="rId27"/>
    <p:sldId id="285" r:id="rId28"/>
    <p:sldId id="283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6" r:id="rId38"/>
    <p:sldId id="297" r:id="rId39"/>
    <p:sldId id="298" r:id="rId40"/>
    <p:sldId id="299" r:id="rId41"/>
    <p:sldId id="300" r:id="rId42"/>
    <p:sldId id="274" r:id="rId43"/>
    <p:sldId id="263" r:id="rId44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792">
          <p15:clr>
            <a:srgbClr val="A4A3A4"/>
          </p15:clr>
        </p15:guide>
        <p15:guide id="4" orient="horz" pos="336">
          <p15:clr>
            <a:srgbClr val="A4A3A4"/>
          </p15:clr>
        </p15:guide>
        <p15:guide id="5" orient="horz" pos="1920">
          <p15:clr>
            <a:srgbClr val="A4A3A4"/>
          </p15:clr>
        </p15:guide>
        <p15:guide id="6" orient="horz" pos="3984">
          <p15:clr>
            <a:srgbClr val="A4A3A4"/>
          </p15:clr>
        </p15:guide>
        <p15:guide id="7" orient="horz" pos="1152">
          <p15:clr>
            <a:srgbClr val="A4A3A4"/>
          </p15:clr>
        </p15:guide>
        <p15:guide id="8" pos="3839">
          <p15:clr>
            <a:srgbClr val="A4A3A4"/>
          </p15:clr>
        </p15:guide>
        <p15:guide id="9" pos="671">
          <p15:clr>
            <a:srgbClr val="A4A3A4"/>
          </p15:clr>
        </p15:guide>
        <p15:guide id="10" pos="7007">
          <p15:clr>
            <a:srgbClr val="A4A3A4"/>
          </p15:clr>
        </p15:guide>
        <p15:guide id="11" pos="6143">
          <p15:clr>
            <a:srgbClr val="A4A3A4"/>
          </p15:clr>
        </p15:guide>
        <p15:guide id="12" pos="3263">
          <p15:clr>
            <a:srgbClr val="A4A3A4"/>
          </p15:clr>
        </p15:guide>
        <p15:guide id="13" pos="7391">
          <p15:clr>
            <a:srgbClr val="A4A3A4"/>
          </p15:clr>
        </p15:guide>
        <p15:guide id="14" pos="369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0FF00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0" autoAdjust="0"/>
    <p:restoredTop sz="86470" autoAdjust="0"/>
  </p:normalViewPr>
  <p:slideViewPr>
    <p:cSldViewPr snapToGrid="0" showGuides="1">
      <p:cViewPr>
        <p:scale>
          <a:sx n="75" d="100"/>
          <a:sy n="75" d="100"/>
        </p:scale>
        <p:origin x="1902" y="936"/>
      </p:cViewPr>
      <p:guideLst>
        <p:guide orient="horz" pos="2160"/>
        <p:guide orient="horz" pos="1008"/>
        <p:guide orient="horz" pos="3792"/>
        <p:guide orient="horz" pos="336"/>
        <p:guide orient="horz" pos="1920"/>
        <p:guide orient="horz" pos="3984"/>
        <p:guide orient="horz" pos="1152"/>
        <p:guide pos="3839"/>
        <p:guide pos="671"/>
        <p:guide pos="7007"/>
        <p:guide pos="6143"/>
        <p:guide pos="3263"/>
        <p:guide pos="7391"/>
        <p:guide pos="36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6" d="100"/>
          <a:sy n="76" d="100"/>
        </p:scale>
        <p:origin x="168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CE221E-83ED-4F6C-BA5F-3F9E6FDB6953}" type="datetimeFigureOut">
              <a:rPr lang="en-US"/>
              <a:t>6/9/2017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4CBEF8-5CDE-472B-839B-B8BB0C881006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632892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53E5F-CE67-483C-A264-F17AC70E9CA2}" type="datetimeFigureOut">
              <a:rPr lang="en-US"/>
              <a:t>6/9/2017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B98AFB-CB0D-4DFE-87B9-B4B0D0DE73C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12805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8AFB-CB0D-4DFE-87B9-B4B0D0DE73C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014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32612" y="6432551"/>
            <a:ext cx="1371600" cy="273049"/>
          </a:xfrm>
        </p:spPr>
        <p:txBody>
          <a:bodyPr/>
          <a:lstStyle/>
          <a:p>
            <a:fld id="{3E0FA9E5-6744-4841-888F-9E7CC0C2B7EC}" type="datetimeFigureOut">
              <a:rPr lang="en-US" smtClean="0"/>
              <a:t>6/9/2017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5213" y="6432551"/>
            <a:ext cx="5653087" cy="27304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2812" y="6432551"/>
            <a:ext cx="1219201" cy="273049"/>
          </a:xfrm>
        </p:spPr>
        <p:txBody>
          <a:bodyPr/>
          <a:lstStyle/>
          <a:p>
            <a:fld id="{AAEAE4A8-A6E5-453E-B946-FB774B73F48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2" y="3403600"/>
            <a:ext cx="5029201" cy="1397000"/>
          </a:xfrm>
        </p:spPr>
        <p:txBody>
          <a:bodyPr>
            <a:normAutofit/>
          </a:bodyPr>
          <a:lstStyle>
            <a:lvl1pPr marL="0" indent="0" algn="l">
              <a:spcBef>
                <a:spcPts val="60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4" y="533400"/>
            <a:ext cx="5029200" cy="2514601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02370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 smtClean="0"/>
              <a:t>6/9/2017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414774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 smtClean="0"/>
              <a:t>6/9/2017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5213" y="533400"/>
            <a:ext cx="7467599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61412" y="533400"/>
            <a:ext cx="2362201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354367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 smtClean="0"/>
              <a:t>6/9/2017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6741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 smtClean="0"/>
              <a:t>6/9/2017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3124200"/>
            <a:ext cx="8686800" cy="1371600"/>
          </a:xfrm>
        </p:spPr>
        <p:txBody>
          <a:bodyPr anchor="t">
            <a:normAutofit/>
          </a:bodyPr>
          <a:lstStyle>
            <a:lvl1pPr marL="0" indent="0">
              <a:spcBef>
                <a:spcPts val="60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4" y="533400"/>
            <a:ext cx="8686800" cy="2286000"/>
          </a:xfrm>
        </p:spPr>
        <p:txBody>
          <a:bodyPr anchor="b">
            <a:normAutofit/>
          </a:bodyPr>
          <a:lstStyle>
            <a:lvl1pPr algn="l">
              <a:defRPr sz="54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256379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 smtClean="0"/>
              <a:t>6/9/2017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598" y="1828800"/>
            <a:ext cx="4251960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8800"/>
            <a:ext cx="4251960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405040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 smtClean="0"/>
              <a:t>6/9/2017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00053" y="2590800"/>
            <a:ext cx="4251960" cy="3429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00053" y="1828799"/>
            <a:ext cx="4251960" cy="685801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5213" y="2590800"/>
            <a:ext cx="4251960" cy="3429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3" y="1828799"/>
            <a:ext cx="4251960" cy="685801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1" y="533400"/>
            <a:ext cx="8686802" cy="1066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015491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 smtClean="0"/>
              <a:t>6/9/2017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703012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 smtClean="0"/>
              <a:t>6/9/2017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2635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 smtClean="0"/>
              <a:t>6/9/2017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5813" y="533400"/>
            <a:ext cx="5867400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2209800"/>
            <a:ext cx="4114800" cy="38100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3" y="533400"/>
            <a:ext cx="4114800" cy="1524000"/>
          </a:xfrm>
        </p:spPr>
        <p:txBody>
          <a:bodyPr anchor="b">
            <a:normAutofit/>
          </a:bodyPr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00835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865812" y="533400"/>
            <a:ext cx="5780173" cy="5791200"/>
          </a:xfrm>
          <a:ln w="50800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2209800"/>
            <a:ext cx="4114800" cy="38100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3" y="533400"/>
            <a:ext cx="4114800" cy="1524000"/>
          </a:xfrm>
        </p:spPr>
        <p:txBody>
          <a:bodyPr anchor="b">
            <a:noAutofit/>
          </a:bodyPr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728587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32612" y="6155267"/>
            <a:ext cx="1371600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E0FA9E5-6744-4841-888F-9E7CC0C2B7EC}" type="datetimeFigureOut">
              <a:rPr lang="en-US" smtClean="0"/>
              <a:pPr/>
              <a:t>6/9/2017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5213" y="6155267"/>
            <a:ext cx="5653087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2812" y="6155267"/>
            <a:ext cx="1219201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AEAE4A8-A6E5-453E-B946-FB774B73F48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2" y="1828800"/>
            <a:ext cx="8686801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1065212" y="533400"/>
            <a:ext cx="8686801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7670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23444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37160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50876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64592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48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61.png"/><Relationship Id="rId7" Type="http://schemas.openxmlformats.org/officeDocument/2006/relationships/image" Target="../media/image64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63.jpeg"/><Relationship Id="rId4" Type="http://schemas.openxmlformats.org/officeDocument/2006/relationships/image" Target="../media/image62.png"/><Relationship Id="rId9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1065212" y="3429000"/>
            <a:ext cx="5029201" cy="1108968"/>
          </a:xfrm>
        </p:spPr>
        <p:txBody>
          <a:bodyPr anchor="b"/>
          <a:lstStyle/>
          <a:p>
            <a:r>
              <a:rPr lang="en-US" sz="1800" dirty="0" smtClean="0"/>
              <a:t>Dr.sc. </a:t>
            </a:r>
            <a:r>
              <a:rPr lang="en-US" dirty="0" smtClean="0"/>
              <a:t>Marko Mladineo</a:t>
            </a:r>
          </a:p>
          <a:p>
            <a:r>
              <a:rPr lang="en-US" sz="1800" i="1" dirty="0" smtClean="0"/>
              <a:t>mmladine@fesb.hr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065214" y="533400"/>
            <a:ext cx="10576326" cy="2514601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b="0" dirty="0" smtClean="0"/>
              <a:t>Lean Learning Factory @ FESB:</a:t>
            </a:r>
            <a:br>
              <a:rPr lang="en-US" b="0" dirty="0" smtClean="0"/>
            </a:br>
            <a:r>
              <a:rPr lang="hr-HR" dirty="0" smtClean="0"/>
              <a:t>Inteligentna montažna linija</a:t>
            </a:r>
            <a:endParaRPr lang="hr-HR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065212" y="4918967"/>
            <a:ext cx="6946024" cy="15501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1500" b="1" dirty="0" smtClean="0"/>
              <a:t>Istraživačka grupa za </a:t>
            </a:r>
            <a:r>
              <a:rPr lang="hr-HR" sz="1500" b="1" dirty="0"/>
              <a:t>industrijsko </a:t>
            </a:r>
            <a:r>
              <a:rPr lang="hr-HR" sz="1500" b="1" dirty="0" smtClean="0"/>
              <a:t>inženjerstvo:</a:t>
            </a:r>
          </a:p>
          <a:p>
            <a:r>
              <a:rPr lang="hr-HR" sz="1300" b="1" dirty="0"/>
              <a:t>P</a:t>
            </a:r>
            <a:r>
              <a:rPr lang="hr-HR" sz="1300" b="1" dirty="0" smtClean="0"/>
              <a:t>rof</a:t>
            </a:r>
            <a:r>
              <a:rPr lang="hr-HR" sz="1300" b="1" dirty="0"/>
              <a:t>. dr.sc. Ivica </a:t>
            </a:r>
            <a:r>
              <a:rPr lang="hr-HR" sz="1300" b="1" dirty="0" smtClean="0"/>
              <a:t>Veža, prof. dr.sc. Boženko Bilić, </a:t>
            </a:r>
            <a:r>
              <a:rPr lang="en-US" sz="1300" b="1" dirty="0" smtClean="0"/>
              <a:t>doc. </a:t>
            </a:r>
            <a:r>
              <a:rPr lang="hr-HR" sz="1300" b="1" dirty="0" smtClean="0"/>
              <a:t>dr.sc</a:t>
            </a:r>
            <a:r>
              <a:rPr lang="hr-HR" sz="1300" b="1" dirty="0"/>
              <a:t>. Nikola </a:t>
            </a:r>
            <a:r>
              <a:rPr lang="hr-HR" sz="1300" b="1" dirty="0" smtClean="0"/>
              <a:t>Gjeldum,</a:t>
            </a:r>
          </a:p>
          <a:p>
            <a:pPr>
              <a:spcBef>
                <a:spcPts val="0"/>
              </a:spcBef>
            </a:pPr>
            <a:r>
              <a:rPr lang="en-US" sz="1300" b="1" dirty="0"/>
              <a:t>d</a:t>
            </a:r>
            <a:r>
              <a:rPr lang="en-US" sz="1300" b="1" dirty="0" smtClean="0"/>
              <a:t>r.sc. Marko Mladineo, </a:t>
            </a:r>
            <a:r>
              <a:rPr lang="hr-HR" sz="1300" b="1" dirty="0" smtClean="0"/>
              <a:t>Ivan </a:t>
            </a:r>
            <a:r>
              <a:rPr lang="hr-HR" sz="1300" b="1" dirty="0"/>
              <a:t>Peko, Marina </a:t>
            </a:r>
            <a:r>
              <a:rPr lang="hr-HR" sz="1300" b="1" dirty="0" smtClean="0"/>
              <a:t>Crnjac</a:t>
            </a:r>
            <a:r>
              <a:rPr lang="en-US" sz="1300" b="1" dirty="0" smtClean="0"/>
              <a:t>, </a:t>
            </a:r>
            <a:r>
              <a:rPr lang="hr-HR" sz="1300" b="1" dirty="0" smtClean="0"/>
              <a:t>Nikola </a:t>
            </a:r>
            <a:r>
              <a:rPr lang="hr-HR" sz="1300" b="1" dirty="0"/>
              <a:t>Banduka</a:t>
            </a:r>
            <a:r>
              <a:rPr lang="hr-HR" sz="1300" b="1" dirty="0" smtClean="0"/>
              <a:t>, Andrej Bašić</a:t>
            </a:r>
            <a:endParaRPr lang="hr-HR" sz="1300" b="1" dirty="0"/>
          </a:p>
          <a:p>
            <a:pPr>
              <a:spcBef>
                <a:spcPts val="1200"/>
              </a:spcBef>
            </a:pPr>
            <a:r>
              <a:rPr lang="hr-HR" sz="1300" dirty="0" smtClean="0"/>
              <a:t>Zavod za proizvodno strojarstvo</a:t>
            </a:r>
            <a:endParaRPr lang="en-US" sz="1300" dirty="0" smtClean="0"/>
          </a:p>
          <a:p>
            <a:r>
              <a:rPr lang="hr-HR" sz="1300" dirty="0" smtClean="0"/>
              <a:t>Fakultet elektrotehnike, strojarstva i brodogradnje (FESB), Sveučilište u Splitu</a:t>
            </a:r>
            <a:endParaRPr lang="en-US" sz="1300" dirty="0" smtClean="0"/>
          </a:p>
        </p:txBody>
      </p:sp>
    </p:spTree>
    <p:extLst>
      <p:ext uri="{BB962C8B-B14F-4D97-AF65-F5344CB8AC3E}">
        <p14:creationId xmlns:p14="http://schemas.microsoft.com/office/powerpoint/2010/main" val="36581281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212" y="1828800"/>
            <a:ext cx="9997752" cy="4191000"/>
          </a:xfrm>
        </p:spPr>
        <p:txBody>
          <a:bodyPr/>
          <a:lstStyle/>
          <a:p>
            <a:r>
              <a:rPr lang="hr-HR" dirty="0"/>
              <a:t>Nova industrijska platforma </a:t>
            </a:r>
            <a:r>
              <a:rPr lang="hr-HR" b="1" dirty="0"/>
              <a:t>Industrija </a:t>
            </a:r>
            <a:r>
              <a:rPr lang="hr-HR" b="1" dirty="0" smtClean="0"/>
              <a:t>4.0</a:t>
            </a:r>
            <a:r>
              <a:rPr lang="hr-HR" dirty="0" smtClean="0"/>
              <a:t>, </a:t>
            </a:r>
            <a:r>
              <a:rPr lang="hr-HR" dirty="0"/>
              <a:t>bazirana </a:t>
            </a:r>
            <a:r>
              <a:rPr lang="hr-HR" dirty="0" smtClean="0"/>
              <a:t>na </a:t>
            </a:r>
            <a:r>
              <a:rPr lang="hr-HR" dirty="0"/>
              <a:t>kibernetsko-fizičkom informacijskom </a:t>
            </a:r>
            <a:r>
              <a:rPr lang="hr-HR" dirty="0" smtClean="0"/>
              <a:t>sustavu, zahtjeva </a:t>
            </a:r>
            <a:r>
              <a:rPr lang="hr-HR" b="1" dirty="0"/>
              <a:t>visok stupanj implementacije informacijsko-komunikacijskih tehnologija</a:t>
            </a:r>
            <a:r>
              <a:rPr lang="hr-HR" dirty="0"/>
              <a:t> u proizvodni </a:t>
            </a:r>
            <a:r>
              <a:rPr lang="hr-HR" dirty="0" smtClean="0"/>
              <a:t>sustav tj. </a:t>
            </a:r>
            <a:r>
              <a:rPr lang="hr-HR" b="1" i="1" dirty="0" smtClean="0"/>
              <a:t>Smart Factory </a:t>
            </a:r>
            <a:r>
              <a:rPr lang="hr-HR" b="1" dirty="0" smtClean="0"/>
              <a:t>koncept</a:t>
            </a:r>
            <a:r>
              <a:rPr lang="hr-HR" dirty="0" smtClean="0"/>
              <a:t>.</a:t>
            </a:r>
          </a:p>
          <a:p>
            <a:r>
              <a:rPr lang="hr-HR" dirty="0" smtClean="0"/>
              <a:t>To s jedne strane zahtjeva </a:t>
            </a:r>
            <a:r>
              <a:rPr lang="hr-HR" b="1" dirty="0" smtClean="0"/>
              <a:t>ugrađivanje senzorskih sustava</a:t>
            </a:r>
            <a:r>
              <a:rPr lang="hr-HR" dirty="0" smtClean="0"/>
              <a:t> u proizvodni pogon, a s druge strane </a:t>
            </a:r>
            <a:r>
              <a:rPr lang="hr-HR" b="1" dirty="0" smtClean="0"/>
              <a:t>razvoj novih informacijskih sustava </a:t>
            </a:r>
            <a:r>
              <a:rPr lang="hr-HR" dirty="0" smtClean="0"/>
              <a:t>za upravljanje proizvodnjom.</a:t>
            </a:r>
          </a:p>
          <a:p>
            <a:endParaRPr lang="hr-H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Smart Factory </a:t>
            </a:r>
            <a:r>
              <a:rPr lang="hr-HR" dirty="0" smtClean="0"/>
              <a:t>koncept</a:t>
            </a:r>
            <a:endParaRPr lang="en-US" dirty="0"/>
          </a:p>
        </p:txBody>
      </p:sp>
      <p:pic>
        <p:nvPicPr>
          <p:cNvPr id="5" name="Picture 4" descr="http://www.ke-next.de/assets/images/7/fotolia_quelle_mimi_potter_intelligente_fabrik_zeichnung-20d86d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4132" y="3789040"/>
            <a:ext cx="5046947" cy="25237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175" cap="sq">
            <a:noFill/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7698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419367" y="2511189"/>
            <a:ext cx="7560860" cy="4208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065212" y="1828800"/>
            <a:ext cx="9997752" cy="4191000"/>
          </a:xfrm>
          <a:prstGeom prst="rect">
            <a:avLst/>
          </a:prstGeom>
        </p:spPr>
        <p:txBody>
          <a:bodyPr/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3444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7160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876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4592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 smtClean="0"/>
              <a:t>Načelo </a:t>
            </a:r>
            <a:r>
              <a:rPr lang="hr-HR" i="1" dirty="0" smtClean="0"/>
              <a:t>Smart</a:t>
            </a:r>
            <a:r>
              <a:rPr lang="hr-HR" dirty="0" smtClean="0"/>
              <a:t> (pametne) proizvodnje podrazumijeva </a:t>
            </a:r>
            <a:r>
              <a:rPr lang="hr-HR" b="1" dirty="0" smtClean="0"/>
              <a:t>vertikalnu integraciju svih informacijskih i upravljačkih sustav</a:t>
            </a:r>
            <a:r>
              <a:rPr lang="hr-HR" dirty="0" smtClean="0"/>
              <a:t>a koji se koriste u prozvodnju.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710990" y="2558630"/>
            <a:ext cx="7122342" cy="4093029"/>
            <a:chOff x="1670050" y="2394857"/>
            <a:chExt cx="7122342" cy="409302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44850" y="2394857"/>
              <a:ext cx="6647542" cy="4093029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670050" y="3105150"/>
              <a:ext cx="3511550" cy="596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r>
                <a:rPr lang="hr-HR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Razina cjelokupnog poduzeća</a:t>
              </a:r>
            </a:p>
            <a:p>
              <a:r>
                <a:rPr lang="hr-HR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Enterprise resource planning (</a:t>
              </a:r>
              <a:r>
                <a:rPr lang="hr-HR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ERP</a:t>
              </a:r>
              <a:r>
                <a:rPr lang="hr-HR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1670050" y="3797300"/>
              <a:ext cx="3683000" cy="584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r>
                <a:rPr lang="hr-HR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Razina proizvodnog pogona</a:t>
              </a:r>
            </a:p>
            <a:p>
              <a:r>
                <a:rPr lang="hr-HR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Manufacturing execution system (</a:t>
              </a:r>
              <a:r>
                <a:rPr lang="hr-HR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MES</a:t>
              </a:r>
              <a:r>
                <a:rPr lang="hr-HR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670050" y="4476750"/>
              <a:ext cx="3683000" cy="584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r>
                <a:rPr lang="en-US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Razina tehnološkog </a:t>
              </a:r>
              <a:r>
                <a:rPr lang="hr-HR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procesa</a:t>
              </a:r>
            </a:p>
            <a:p>
              <a:r>
                <a:rPr lang="hr-HR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Human-machine interface (</a:t>
              </a:r>
              <a:r>
                <a:rPr lang="hr-HR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HMI</a:t>
              </a:r>
              <a:r>
                <a:rPr lang="hr-HR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670050" y="5156200"/>
              <a:ext cx="3404870" cy="584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r>
                <a:rPr lang="hr-HR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Razina upravljanja strojevima</a:t>
              </a:r>
            </a:p>
            <a:p>
              <a:r>
                <a:rPr lang="hr-HR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Programmable logic controller (</a:t>
              </a:r>
              <a:r>
                <a:rPr lang="hr-HR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PLC</a:t>
              </a:r>
              <a:r>
                <a:rPr lang="hr-HR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670050" y="5822043"/>
              <a:ext cx="2909570" cy="584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r>
                <a:rPr lang="hr-HR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Razina izvršavanja operacija</a:t>
              </a:r>
            </a:p>
            <a:p>
              <a:r>
                <a:rPr lang="hr-HR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Senzorski sustavi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" name="Up-Down Arrow 8"/>
          <p:cNvSpPr/>
          <p:nvPr/>
        </p:nvSpPr>
        <p:spPr>
          <a:xfrm>
            <a:off x="8833332" y="2558630"/>
            <a:ext cx="1815152" cy="4011386"/>
          </a:xfrm>
          <a:prstGeom prst="upDownArrow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hr-HR" sz="24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Vertikalna integracija</a:t>
            </a:r>
            <a:endParaRPr lang="en-US" sz="2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065212" y="533400"/>
            <a:ext cx="8686801" cy="10668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 smtClean="0"/>
              <a:t>Smart</a:t>
            </a:r>
            <a:r>
              <a:rPr lang="en-US" dirty="0" smtClean="0"/>
              <a:t> </a:t>
            </a:r>
            <a:r>
              <a:rPr lang="hr-HR" dirty="0" smtClean="0"/>
              <a:t>(pametna) proizvodnja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5447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212" y="1828800"/>
            <a:ext cx="9997752" cy="4191000"/>
          </a:xfrm>
        </p:spPr>
        <p:txBody>
          <a:bodyPr/>
          <a:lstStyle/>
          <a:p>
            <a:r>
              <a:rPr lang="hr-HR" i="1" dirty="0" smtClean="0"/>
              <a:t>Smart </a:t>
            </a:r>
            <a:r>
              <a:rPr lang="hr-HR" i="1" dirty="0" err="1" smtClean="0"/>
              <a:t>Factory</a:t>
            </a:r>
            <a:r>
              <a:rPr lang="hr-HR" i="1" dirty="0" smtClean="0"/>
              <a:t> </a:t>
            </a:r>
            <a:r>
              <a:rPr lang="hr-HR" dirty="0" smtClean="0"/>
              <a:t>koncept omogućuje planiranje i praćenje </a:t>
            </a:r>
            <a:r>
              <a:rPr lang="hr-HR" b="1" dirty="0" smtClean="0"/>
              <a:t>proizvodnje jednog komada proizvoda</a:t>
            </a:r>
            <a:r>
              <a:rPr lang="hr-HR" dirty="0" smtClean="0"/>
              <a:t>, a time ostvaruje novu proizvodnu paradigmu: </a:t>
            </a:r>
            <a:r>
              <a:rPr lang="hr-HR" b="1" u="sng" dirty="0" smtClean="0"/>
              <a:t>osobna proizvodnja</a:t>
            </a:r>
            <a:r>
              <a:rPr lang="hr-HR" dirty="0" smtClean="0"/>
              <a:t>.</a:t>
            </a:r>
          </a:p>
          <a:p>
            <a:endParaRPr lang="hr-H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Zašto biti </a:t>
            </a:r>
            <a:r>
              <a:rPr lang="hr-HR" i="1" dirty="0" smtClean="0"/>
              <a:t>Smart</a:t>
            </a:r>
            <a:r>
              <a:rPr lang="hr-HR" dirty="0" smtClean="0"/>
              <a:t>?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321887" y="2612009"/>
            <a:ext cx="5898313" cy="4245991"/>
            <a:chOff x="3321887" y="2612009"/>
            <a:chExt cx="5898313" cy="4245991"/>
          </a:xfrm>
        </p:grpSpPr>
        <p:sp>
          <p:nvSpPr>
            <p:cNvPr id="6" name="Oval 5"/>
            <p:cNvSpPr/>
            <p:nvPr/>
          </p:nvSpPr>
          <p:spPr>
            <a:xfrm>
              <a:off x="7060245" y="3752849"/>
              <a:ext cx="2159955" cy="2162175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21887" y="2612009"/>
              <a:ext cx="5564938" cy="42459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39470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211" y="1828800"/>
            <a:ext cx="10880045" cy="4191000"/>
          </a:xfrm>
        </p:spPr>
        <p:txBody>
          <a:bodyPr/>
          <a:lstStyle/>
          <a:p>
            <a:r>
              <a:rPr lang="hr-HR" dirty="0" smtClean="0"/>
              <a:t>Jedan od glavnih zahtjeva paradigme </a:t>
            </a:r>
            <a:r>
              <a:rPr lang="hr-HR" b="1" dirty="0" smtClean="0"/>
              <a:t>osobne proizvodnje</a:t>
            </a:r>
            <a:r>
              <a:rPr lang="hr-HR" dirty="0"/>
              <a:t> </a:t>
            </a:r>
            <a:r>
              <a:rPr lang="hr-HR" dirty="0" smtClean="0"/>
              <a:t>je </a:t>
            </a:r>
            <a:r>
              <a:rPr lang="hr-HR" b="1" u="sng" dirty="0" smtClean="0"/>
              <a:t>jednokomadna proizvodnja</a:t>
            </a:r>
            <a:r>
              <a:rPr lang="hr-HR" dirty="0" smtClean="0"/>
              <a:t>.</a:t>
            </a:r>
          </a:p>
          <a:p>
            <a:endParaRPr lang="hr-H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Osobna jednokomadna proizvodnja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495145" y="2440559"/>
            <a:ext cx="5898313" cy="4245991"/>
            <a:chOff x="733270" y="2612009"/>
            <a:chExt cx="5898313" cy="4245991"/>
          </a:xfrm>
        </p:grpSpPr>
        <p:sp>
          <p:nvSpPr>
            <p:cNvPr id="6" name="Oval 5"/>
            <p:cNvSpPr/>
            <p:nvPr/>
          </p:nvSpPr>
          <p:spPr>
            <a:xfrm>
              <a:off x="4471628" y="3752849"/>
              <a:ext cx="2159955" cy="2162175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3270" y="2612009"/>
              <a:ext cx="5564938" cy="4245991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7342" y="5150898"/>
            <a:ext cx="1872968" cy="1520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392" y="5150810"/>
            <a:ext cx="2486152" cy="15119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Left Brace 13"/>
          <p:cNvSpPr/>
          <p:nvPr/>
        </p:nvSpPr>
        <p:spPr>
          <a:xfrm>
            <a:off x="6393458" y="4760685"/>
            <a:ext cx="430984" cy="1901404"/>
          </a:xfrm>
          <a:prstGeom prst="leftBrace">
            <a:avLst>
              <a:gd name="adj1" fmla="val 8333"/>
              <a:gd name="adj2" fmla="val 15437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906537" y="4673239"/>
            <a:ext cx="36598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hr-H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Business to Customer (B2C)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Left Brace 19"/>
          <p:cNvSpPr/>
          <p:nvPr/>
        </p:nvSpPr>
        <p:spPr>
          <a:xfrm>
            <a:off x="6393458" y="2548199"/>
            <a:ext cx="430984" cy="1901404"/>
          </a:xfrm>
          <a:prstGeom prst="leftBrace">
            <a:avLst>
              <a:gd name="adj1" fmla="val 8333"/>
              <a:gd name="adj2" fmla="val 86428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906537" y="2460753"/>
            <a:ext cx="36598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hr-H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Business to Business (B2B)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6468" y="2922418"/>
            <a:ext cx="1791098" cy="15271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4635" y="2922418"/>
            <a:ext cx="1579777" cy="15271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42833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212" y="1828800"/>
            <a:ext cx="10302736" cy="4191000"/>
          </a:xfrm>
        </p:spPr>
        <p:txBody>
          <a:bodyPr/>
          <a:lstStyle/>
          <a:p>
            <a:r>
              <a:rPr lang="hr-HR" dirty="0" smtClean="0"/>
              <a:t>Osobna proizvodnja uvjetuje </a:t>
            </a:r>
            <a:r>
              <a:rPr lang="hr-HR" b="1" dirty="0" smtClean="0"/>
              <a:t>praćenje proizvoda</a:t>
            </a:r>
            <a:r>
              <a:rPr lang="hr-HR" dirty="0" smtClean="0"/>
              <a:t> </a:t>
            </a:r>
            <a:r>
              <a:rPr lang="hr-HR" b="1" dirty="0" smtClean="0"/>
              <a:t>na razini jednog komada</a:t>
            </a:r>
            <a:r>
              <a:rPr lang="hr-HR" dirty="0" smtClean="0"/>
              <a:t>, a ne samo na razini serije (lota).</a:t>
            </a:r>
          </a:p>
          <a:p>
            <a:r>
              <a:rPr lang="hr-HR" dirty="0" smtClean="0"/>
              <a:t>Svaki proizvod osim LOT oznake, mora imati i </a:t>
            </a:r>
            <a:r>
              <a:rPr lang="hr-HR" b="1" dirty="0" smtClean="0"/>
              <a:t>svoj jedinstveni ID</a:t>
            </a:r>
            <a:r>
              <a:rPr lang="hr-HR" dirty="0" smtClean="0"/>
              <a:t>.</a:t>
            </a:r>
            <a:endParaRPr lang="hr-H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Praćenje svakog komada proizvoda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9" b="98853" l="2239" r="9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6119" y="4459241"/>
            <a:ext cx="1028563" cy="8351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9" b="98853" l="2239" r="9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4636" y="4459240"/>
            <a:ext cx="1028563" cy="8351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9" b="98853" l="2239" r="9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8452" y="4459240"/>
            <a:ext cx="1028563" cy="8351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9" b="98853" l="2239" r="9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6969" y="4459240"/>
            <a:ext cx="1028563" cy="8351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00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9" b="98853" l="2239" r="9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0808" y="4459240"/>
            <a:ext cx="1028563" cy="8351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00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9" b="98853" l="2239" r="9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6778" y="4459240"/>
            <a:ext cx="1028563" cy="8351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9" b="98853" l="2239" r="9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3164" y="4459240"/>
            <a:ext cx="1028563" cy="8351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9" b="98853" l="2239" r="9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6980" y="4459240"/>
            <a:ext cx="1028563" cy="8351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9" b="98853" l="2239" r="9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5497" y="4459240"/>
            <a:ext cx="1028563" cy="8351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5750611" y="3476171"/>
            <a:ext cx="72571" cy="280125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8198850" y="3468118"/>
            <a:ext cx="72571" cy="280125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429852" y="3652443"/>
            <a:ext cx="1991251" cy="461665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hr-H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Serija (lot): </a:t>
            </a:r>
            <a:r>
              <a:rPr lang="hr-H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AA</a:t>
            </a:r>
            <a:endParaRPr lang="en-US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09937" y="3652443"/>
            <a:ext cx="1991251" cy="461665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hr-H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Serija (lot): </a:t>
            </a:r>
            <a:r>
              <a:rPr lang="hr-H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AB</a:t>
            </a:r>
            <a:endParaRPr lang="en-US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937445" y="3652442"/>
            <a:ext cx="1965218" cy="461665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hr-H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Serija (lot): </a:t>
            </a:r>
            <a:r>
              <a:rPr lang="hr-H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AC</a:t>
            </a:r>
            <a:endParaRPr lang="en-US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644373" y="5568202"/>
            <a:ext cx="712054" cy="461665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hr-H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AA1</a:t>
            </a:r>
            <a:endParaRPr lang="en-US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623812" y="5577435"/>
            <a:ext cx="712054" cy="461665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hr-H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AA2</a:t>
            </a:r>
            <a:endParaRPr lang="en-US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643294" y="5562921"/>
            <a:ext cx="712054" cy="461665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hr-H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AA3</a:t>
            </a:r>
            <a:endParaRPr lang="en-US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35332" y="5572229"/>
            <a:ext cx="712054" cy="461665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hr-H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AA4</a:t>
            </a:r>
            <a:endParaRPr lang="en-US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143662" y="5562996"/>
            <a:ext cx="712054" cy="461665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hr-H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AB1</a:t>
            </a:r>
            <a:endParaRPr lang="en-US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123101" y="5572229"/>
            <a:ext cx="712054" cy="461665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hr-H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AB2</a:t>
            </a:r>
            <a:endParaRPr lang="en-US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588004" y="5577510"/>
            <a:ext cx="712054" cy="461665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hr-H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AC1</a:t>
            </a:r>
            <a:endParaRPr lang="en-US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567443" y="5586743"/>
            <a:ext cx="712054" cy="461665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hr-H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AC2</a:t>
            </a:r>
            <a:endParaRPr lang="en-US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586925" y="5572229"/>
            <a:ext cx="712054" cy="461665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hr-H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AC3</a:t>
            </a:r>
            <a:endParaRPr lang="en-US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323893" y="3476171"/>
            <a:ext cx="72571" cy="280125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11598128" y="3476171"/>
            <a:ext cx="72571" cy="280125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 rot="16200000">
            <a:off x="423049" y="3635728"/>
            <a:ext cx="1066766" cy="683264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pPr algn="ctr">
              <a:lnSpc>
                <a:spcPct val="80000"/>
              </a:lnSpc>
            </a:pPr>
            <a:r>
              <a:rPr lang="hr-HR" sz="2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LOT</a:t>
            </a:r>
          </a:p>
          <a:p>
            <a:pPr algn="ctr">
              <a:lnSpc>
                <a:spcPct val="80000"/>
              </a:lnSpc>
            </a:pPr>
            <a:r>
              <a:rPr lang="hr-HR" sz="2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oznaka</a:t>
            </a:r>
          </a:p>
        </p:txBody>
      </p:sp>
      <p:sp>
        <p:nvSpPr>
          <p:cNvPr id="41" name="TextBox 40"/>
          <p:cNvSpPr txBox="1"/>
          <p:nvPr/>
        </p:nvSpPr>
        <p:spPr>
          <a:xfrm rot="16200000">
            <a:off x="220503" y="5292595"/>
            <a:ext cx="1412823" cy="690638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pPr algn="ctr">
              <a:lnSpc>
                <a:spcPct val="80000"/>
              </a:lnSpc>
            </a:pPr>
            <a:r>
              <a:rPr lang="hr-HR" sz="2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ID</a:t>
            </a:r>
          </a:p>
          <a:p>
            <a:pPr algn="ctr">
              <a:lnSpc>
                <a:spcPct val="80000"/>
              </a:lnSpc>
            </a:pPr>
            <a:r>
              <a:rPr lang="hr-HR" sz="2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proizvoda</a:t>
            </a:r>
            <a:endParaRPr lang="en-US" sz="2400" b="1" i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2175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212" y="1828800"/>
            <a:ext cx="10302736" cy="4191000"/>
          </a:xfrm>
        </p:spPr>
        <p:txBody>
          <a:bodyPr/>
          <a:lstStyle/>
          <a:p>
            <a:r>
              <a:rPr lang="hr-HR" dirty="0" smtClean="0"/>
              <a:t>Praćenje </a:t>
            </a:r>
            <a:r>
              <a:rPr lang="hr-HR" dirty="0" smtClean="0"/>
              <a:t>proizvoda na razini jednog komada, </a:t>
            </a:r>
            <a:r>
              <a:rPr lang="hr-HR" b="1" dirty="0" smtClean="0"/>
              <a:t>zahtjeva inteligentno praćenje proizvodnje</a:t>
            </a:r>
            <a:r>
              <a:rPr lang="hr-HR" dirty="0" smtClean="0"/>
              <a:t>, odnosno praćenje proizvodnog procesa uživo (</a:t>
            </a:r>
            <a:r>
              <a:rPr lang="hr-HR" i="1" dirty="0" err="1" smtClean="0"/>
              <a:t>real</a:t>
            </a:r>
            <a:r>
              <a:rPr lang="hr-HR" i="1" dirty="0" smtClean="0"/>
              <a:t>-time</a:t>
            </a:r>
            <a:r>
              <a:rPr lang="hr-HR" dirty="0" smtClean="0"/>
              <a:t>).</a:t>
            </a:r>
            <a:endParaRPr lang="hr-HR" dirty="0" smtClean="0"/>
          </a:p>
          <a:p>
            <a:r>
              <a:rPr lang="hr-HR" b="1" dirty="0" smtClean="0"/>
              <a:t>Proces i proizvodni pogon </a:t>
            </a:r>
            <a:r>
              <a:rPr lang="hr-HR" dirty="0" smtClean="0"/>
              <a:t>trebaju biti predstavljeni</a:t>
            </a:r>
            <a:r>
              <a:rPr lang="hr-HR" dirty="0" smtClean="0"/>
              <a:t> u obliku </a:t>
            </a:r>
            <a:r>
              <a:rPr lang="hr-HR" b="1" u="sng" dirty="0" smtClean="0"/>
              <a:t>kibernetsko-fizičkog sustava </a:t>
            </a:r>
            <a:r>
              <a:rPr lang="hr-HR" b="1" u="sng" dirty="0"/>
              <a:t>(</a:t>
            </a:r>
            <a:r>
              <a:rPr lang="hr-HR" b="1" u="sng" dirty="0" smtClean="0"/>
              <a:t>CPS)</a:t>
            </a:r>
            <a:r>
              <a:rPr lang="hr-HR" dirty="0" smtClean="0"/>
              <a:t>, za što je preduvjet: poznavati vlastite organizacijske procese.</a:t>
            </a:r>
            <a:endParaRPr lang="hr-H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533400"/>
            <a:ext cx="10694988" cy="1066800"/>
          </a:xfrm>
        </p:spPr>
        <p:txBody>
          <a:bodyPr/>
          <a:lstStyle/>
          <a:p>
            <a:r>
              <a:rPr lang="hr-HR" dirty="0" smtClean="0"/>
              <a:t>Praćenje proizvodnje</a:t>
            </a:r>
            <a:endParaRPr lang="en-US" dirty="0"/>
          </a:p>
        </p:txBody>
      </p:sp>
      <p:pic>
        <p:nvPicPr>
          <p:cNvPr id="1026" name="Picture 2" descr="3d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5876" y="3684618"/>
            <a:ext cx="5465326" cy="276434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vis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9024" y="3684618"/>
            <a:ext cx="3238641" cy="276434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1267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212" y="1828800"/>
            <a:ext cx="10302736" cy="4191000"/>
          </a:xfrm>
        </p:spPr>
        <p:txBody>
          <a:bodyPr/>
          <a:lstStyle/>
          <a:p>
            <a:r>
              <a:rPr lang="hr-HR" dirty="0" smtClean="0"/>
              <a:t>U upravljanju poslovnim procesima (BPM) već je odavno uočena potreba da se </a:t>
            </a:r>
            <a:r>
              <a:rPr lang="hr-HR" b="1" dirty="0" smtClean="0"/>
              <a:t>procesi unutar organizacije identificiraju i vizualno prikažu</a:t>
            </a:r>
            <a:r>
              <a:rPr lang="hr-HR" dirty="0" smtClean="0"/>
              <a:t> (</a:t>
            </a:r>
            <a:r>
              <a:rPr lang="hr-HR" dirty="0" err="1" smtClean="0"/>
              <a:t>mapiraju</a:t>
            </a:r>
            <a:r>
              <a:rPr lang="hr-HR" dirty="0" smtClean="0"/>
              <a:t>).</a:t>
            </a:r>
            <a:endParaRPr lang="hr-HR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533400"/>
            <a:ext cx="10466388" cy="1066800"/>
          </a:xfrm>
        </p:spPr>
        <p:txBody>
          <a:bodyPr/>
          <a:lstStyle/>
          <a:p>
            <a:r>
              <a:rPr lang="hr-HR" dirty="0" smtClean="0"/>
              <a:t>Identificiranje i </a:t>
            </a:r>
            <a:r>
              <a:rPr lang="hr-HR" dirty="0" err="1" smtClean="0"/>
              <a:t>mapiranje</a:t>
            </a:r>
            <a:r>
              <a:rPr lang="hr-HR" dirty="0" smtClean="0"/>
              <a:t> poslovnih procesa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123" y="2958640"/>
            <a:ext cx="5982171" cy="312147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6885" y="2784502"/>
            <a:ext cx="2553095" cy="18795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4573" y="4848262"/>
            <a:ext cx="2637722" cy="1750307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9868" y="3427625"/>
            <a:ext cx="1549660" cy="229579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5" name="Right Arrow 44"/>
          <p:cNvSpPr/>
          <p:nvPr/>
        </p:nvSpPr>
        <p:spPr>
          <a:xfrm>
            <a:off x="6144383" y="3924300"/>
            <a:ext cx="1116792" cy="1157621"/>
          </a:xfrm>
          <a:prstGeom prst="right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585193" y="3427625"/>
            <a:ext cx="542136" cy="369332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hr-HR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EPC</a:t>
            </a:r>
            <a:endParaRPr lang="en-US" b="1" i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03377" y="6203980"/>
            <a:ext cx="1140056" cy="369332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hr-HR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BPMN 2.0</a:t>
            </a:r>
            <a:endParaRPr lang="en-US" b="1" i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153000" y="2773974"/>
            <a:ext cx="1214948" cy="369332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hr-HR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Flow Chart</a:t>
            </a:r>
            <a:endParaRPr lang="en-US" b="1" i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732900" y="5618203"/>
            <a:ext cx="2720809" cy="369332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hr-HR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Proces unutar organizacije</a:t>
            </a:r>
            <a:endParaRPr lang="en-US" b="1" i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4119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212" y="1828800"/>
            <a:ext cx="10302736" cy="4191000"/>
          </a:xfrm>
        </p:spPr>
        <p:txBody>
          <a:bodyPr/>
          <a:lstStyle/>
          <a:p>
            <a:r>
              <a:rPr lang="hr-HR" dirty="0" smtClean="0"/>
              <a:t>Osim </a:t>
            </a:r>
            <a:r>
              <a:rPr lang="hr-HR" dirty="0" err="1" smtClean="0"/>
              <a:t>mapiranja</a:t>
            </a:r>
            <a:r>
              <a:rPr lang="hr-HR" dirty="0" smtClean="0"/>
              <a:t>, uočeno je da je </a:t>
            </a:r>
            <a:r>
              <a:rPr lang="hr-HR" b="1" dirty="0" smtClean="0"/>
              <a:t>procese potrebno pratiti dok se odvijaju </a:t>
            </a:r>
            <a:r>
              <a:rPr lang="hr-HR" dirty="0" smtClean="0"/>
              <a:t>(</a:t>
            </a:r>
            <a:r>
              <a:rPr lang="hr-HR" i="1" dirty="0" err="1" smtClean="0"/>
              <a:t>real</a:t>
            </a:r>
            <a:r>
              <a:rPr lang="hr-HR" i="1" dirty="0" smtClean="0"/>
              <a:t>-time</a:t>
            </a:r>
            <a:r>
              <a:rPr lang="hr-HR" dirty="0" smtClean="0"/>
              <a:t>), pri čemu svaki proce</a:t>
            </a:r>
            <a:r>
              <a:rPr lang="hr-HR" dirty="0" smtClean="0"/>
              <a:t>s ima svoje unaprijed </a:t>
            </a:r>
            <a:r>
              <a:rPr lang="hr-HR" b="1" dirty="0" smtClean="0"/>
              <a:t>definirane pokazatelje</a:t>
            </a:r>
            <a:r>
              <a:rPr lang="hr-HR" dirty="0" smtClean="0"/>
              <a:t> (metriku)</a:t>
            </a:r>
            <a:r>
              <a:rPr lang="hr-HR" dirty="0" smtClean="0"/>
              <a:t>.</a:t>
            </a:r>
            <a:endParaRPr lang="hr-HR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Praćenje poslovnih procesa</a:t>
            </a:r>
            <a:endParaRPr lang="en-US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6485" y="2759102"/>
            <a:ext cx="2553095" cy="18795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4173" y="4822862"/>
            <a:ext cx="2637722" cy="1750307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468" y="3402225"/>
            <a:ext cx="1549660" cy="229579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5" name="Right Arrow 44"/>
          <p:cNvSpPr/>
          <p:nvPr/>
        </p:nvSpPr>
        <p:spPr>
          <a:xfrm>
            <a:off x="5407783" y="3924300"/>
            <a:ext cx="1116792" cy="1157621"/>
          </a:xfrm>
          <a:prstGeom prst="right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4793" y="3402225"/>
            <a:ext cx="542136" cy="369332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hr-HR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EPC</a:t>
            </a:r>
            <a:endParaRPr lang="en-US" b="1" i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92977" y="6178580"/>
            <a:ext cx="1140056" cy="369332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hr-HR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BPMN 2.0</a:t>
            </a:r>
            <a:endParaRPr lang="en-US" b="1" i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42600" y="2748574"/>
            <a:ext cx="1214948" cy="369332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hr-HR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Flow Chart</a:t>
            </a:r>
            <a:endParaRPr lang="en-US" b="1" i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854736" y="2947805"/>
            <a:ext cx="4969100" cy="3143796"/>
            <a:chOff x="7591336" y="3257004"/>
            <a:chExt cx="4324910" cy="277412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 7"/>
            <p:cNvSpPr/>
            <p:nvPr/>
          </p:nvSpPr>
          <p:spPr>
            <a:xfrm>
              <a:off x="7591336" y="3257004"/>
              <a:ext cx="4324910" cy="27741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1336" y="3257004"/>
              <a:ext cx="4324910" cy="277412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1943" y="5215719"/>
              <a:ext cx="2467788" cy="766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84153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655" y="3113511"/>
            <a:ext cx="4316236" cy="358441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212" y="1828800"/>
            <a:ext cx="10302736" cy="4191000"/>
          </a:xfrm>
        </p:spPr>
        <p:txBody>
          <a:bodyPr/>
          <a:lstStyle/>
          <a:p>
            <a:r>
              <a:rPr lang="hr-HR" b="1" dirty="0" smtClean="0"/>
              <a:t>Proizvodni procesi su u nekim segmentima još kompleksniji</a:t>
            </a:r>
            <a:r>
              <a:rPr lang="hr-HR" dirty="0" smtClean="0"/>
              <a:t>, pa su zahtijevali drugačije </a:t>
            </a:r>
            <a:r>
              <a:rPr lang="hr-HR" dirty="0" err="1" smtClean="0"/>
              <a:t>vizualiziranje</a:t>
            </a:r>
            <a:r>
              <a:rPr lang="hr-HR" dirty="0" smtClean="0"/>
              <a:t> (</a:t>
            </a:r>
            <a:r>
              <a:rPr lang="hr-HR" dirty="0" err="1" smtClean="0"/>
              <a:t>mapiranje</a:t>
            </a:r>
            <a:r>
              <a:rPr lang="hr-HR" dirty="0" smtClean="0"/>
              <a:t>) i metriku, no ne i </a:t>
            </a:r>
            <a:r>
              <a:rPr lang="hr-HR" i="1" dirty="0" err="1" smtClean="0"/>
              <a:t>real</a:t>
            </a:r>
            <a:r>
              <a:rPr lang="hr-HR" i="1" dirty="0" smtClean="0"/>
              <a:t>-time</a:t>
            </a:r>
            <a:r>
              <a:rPr lang="hr-HR" dirty="0" smtClean="0"/>
              <a:t> praćenje.</a:t>
            </a:r>
          </a:p>
          <a:p>
            <a:r>
              <a:rPr lang="hr-HR" dirty="0" smtClean="0"/>
              <a:t>Jedan od najpoznatijih alata za njihovu vizualizaciju je </a:t>
            </a:r>
            <a:r>
              <a:rPr lang="hr-HR" b="1" i="1" dirty="0" err="1" smtClean="0"/>
              <a:t>Value</a:t>
            </a:r>
            <a:r>
              <a:rPr lang="hr-HR" b="1" i="1" dirty="0" smtClean="0"/>
              <a:t> </a:t>
            </a:r>
            <a:r>
              <a:rPr lang="hr-HR" b="1" i="1" dirty="0" err="1" smtClean="0"/>
              <a:t>Stream</a:t>
            </a:r>
            <a:r>
              <a:rPr lang="hr-HR" b="1" i="1" dirty="0" smtClean="0"/>
              <a:t> </a:t>
            </a:r>
            <a:r>
              <a:rPr lang="hr-HR" b="1" i="1" dirty="0" err="1" smtClean="0"/>
              <a:t>Map</a:t>
            </a:r>
            <a:r>
              <a:rPr lang="hr-HR" b="1" i="1" dirty="0" smtClean="0"/>
              <a:t> </a:t>
            </a:r>
            <a:r>
              <a:rPr lang="hr-HR" b="1" dirty="0" smtClean="0"/>
              <a:t>(VSM)</a:t>
            </a:r>
            <a:r>
              <a:rPr lang="hr-HR" dirty="0" smtClean="0"/>
              <a:t>.</a:t>
            </a:r>
            <a:endParaRPr lang="hr-HR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533400"/>
            <a:ext cx="10466388" cy="1066800"/>
          </a:xfrm>
        </p:spPr>
        <p:txBody>
          <a:bodyPr/>
          <a:lstStyle/>
          <a:p>
            <a:r>
              <a:rPr lang="hr-HR" dirty="0" err="1" smtClean="0"/>
              <a:t>Mapiranje</a:t>
            </a:r>
            <a:r>
              <a:rPr lang="hr-HR" dirty="0" smtClean="0"/>
              <a:t> i praćenje proizvodnih procesa</a:t>
            </a:r>
            <a:endParaRPr lang="en-US" dirty="0"/>
          </a:p>
        </p:txBody>
      </p:sp>
      <p:sp>
        <p:nvSpPr>
          <p:cNvPr id="45" name="Right Arrow 44"/>
          <p:cNvSpPr/>
          <p:nvPr/>
        </p:nvSpPr>
        <p:spPr>
          <a:xfrm>
            <a:off x="5099788" y="4326908"/>
            <a:ext cx="1116792" cy="1157621"/>
          </a:xfrm>
          <a:prstGeom prst="right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3454539" y="5607056"/>
            <a:ext cx="1188852" cy="984244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pPr algn="ctr">
              <a:lnSpc>
                <a:spcPct val="80000"/>
              </a:lnSpc>
            </a:pPr>
            <a:r>
              <a:rPr lang="hr-HR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Proizvodni</a:t>
            </a:r>
          </a:p>
          <a:p>
            <a:pPr algn="ctr">
              <a:lnSpc>
                <a:spcPct val="80000"/>
              </a:lnSpc>
            </a:pPr>
            <a:r>
              <a:rPr lang="hr-HR" b="1" i="1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hr-HR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roces</a:t>
            </a:r>
          </a:p>
          <a:p>
            <a:pPr algn="ctr">
              <a:lnSpc>
                <a:spcPct val="80000"/>
              </a:lnSpc>
            </a:pPr>
            <a:r>
              <a:rPr lang="hr-HR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unutar</a:t>
            </a:r>
          </a:p>
          <a:p>
            <a:pPr algn="ctr">
              <a:lnSpc>
                <a:spcPct val="80000"/>
              </a:lnSpc>
            </a:pPr>
            <a:r>
              <a:rPr lang="hr-HR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pogona</a:t>
            </a:r>
            <a:endParaRPr lang="en-US" b="1" i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35" b="52525"/>
          <a:stretch/>
        </p:blipFill>
        <p:spPr>
          <a:xfrm>
            <a:off x="6523091" y="3419204"/>
            <a:ext cx="5316214" cy="297303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79005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>
          <a:xfrm>
            <a:off x="1065212" y="1828800"/>
            <a:ext cx="10302736" cy="4191000"/>
          </a:xfrm>
          <a:prstGeom prst="rect">
            <a:avLst/>
          </a:prstGeom>
        </p:spPr>
        <p:txBody>
          <a:bodyPr/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3444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7160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876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4592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i="1" dirty="0" err="1" smtClean="0"/>
              <a:t>Smart</a:t>
            </a:r>
            <a:r>
              <a:rPr lang="hr-HR" i="1" dirty="0" smtClean="0"/>
              <a:t> </a:t>
            </a:r>
            <a:r>
              <a:rPr lang="hr-HR" i="1" dirty="0" err="1" smtClean="0"/>
              <a:t>Factory</a:t>
            </a:r>
            <a:r>
              <a:rPr lang="hr-HR" i="1" dirty="0" smtClean="0"/>
              <a:t> </a:t>
            </a:r>
            <a:r>
              <a:rPr lang="hr-HR" dirty="0" smtClean="0"/>
              <a:t>koncept ide za tim da se </a:t>
            </a:r>
            <a:r>
              <a:rPr lang="hr-HR" b="1" dirty="0" smtClean="0"/>
              <a:t>metrika proizvodnih procesa prati uživo </a:t>
            </a:r>
            <a:r>
              <a:rPr lang="hr-HR" dirty="0" smtClean="0"/>
              <a:t>(</a:t>
            </a:r>
            <a:r>
              <a:rPr lang="hr-HR" i="1" dirty="0" err="1" smtClean="0"/>
              <a:t>real</a:t>
            </a:r>
            <a:r>
              <a:rPr lang="hr-HR" i="1" dirty="0" smtClean="0"/>
              <a:t>-time</a:t>
            </a:r>
            <a:r>
              <a:rPr lang="hr-HR" dirty="0" smtClean="0"/>
              <a:t>), te </a:t>
            </a:r>
            <a:r>
              <a:rPr lang="hr-HR" b="1" dirty="0" smtClean="0"/>
              <a:t>prikazuje na </a:t>
            </a:r>
            <a:r>
              <a:rPr lang="hr-HR" b="1" i="1" u="sng" dirty="0" err="1" smtClean="0"/>
              <a:t>dashboard</a:t>
            </a:r>
            <a:r>
              <a:rPr lang="hr-HR" b="1" u="sng" dirty="0" smtClean="0"/>
              <a:t> sučeljima</a:t>
            </a:r>
            <a:r>
              <a:rPr lang="hr-HR" dirty="0" smtClean="0"/>
              <a:t>.</a:t>
            </a:r>
          </a:p>
          <a:p>
            <a:r>
              <a:rPr lang="hr-HR" dirty="0" smtClean="0"/>
              <a:t>No, kako to postići unutar već postojećih pogona?</a:t>
            </a:r>
            <a:endParaRPr lang="hr-HR" dirty="0" smtClean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065212" y="533400"/>
            <a:ext cx="10466388" cy="10668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 smtClean="0"/>
              <a:t>Praćenje proizvodnje u Industriji 4.0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906" y="3100386"/>
            <a:ext cx="6477000" cy="364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7532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212" y="1828800"/>
            <a:ext cx="9997752" cy="4191000"/>
          </a:xfrm>
        </p:spPr>
        <p:txBody>
          <a:bodyPr/>
          <a:lstStyle/>
          <a:p>
            <a:r>
              <a:rPr lang="hr-HR" b="1" i="1" dirty="0" smtClean="0"/>
              <a:t>Learning Factory </a:t>
            </a:r>
            <a:r>
              <a:rPr lang="hr-HR" b="1" dirty="0" smtClean="0"/>
              <a:t>koncept </a:t>
            </a:r>
            <a:r>
              <a:rPr lang="hr-HR" dirty="0" smtClean="0"/>
              <a:t>(Tvornica koja uči) podrazumijeva edukacijsko okruženje koje mora, što je moguće realnije, </a:t>
            </a:r>
            <a:r>
              <a:rPr lang="hr-HR" b="1" dirty="0" smtClean="0"/>
              <a:t>predstavljati stvarnu tvornicu</a:t>
            </a:r>
            <a:r>
              <a:rPr lang="hr-HR" dirty="0" smtClean="0"/>
              <a:t>.</a:t>
            </a:r>
          </a:p>
          <a:p>
            <a:r>
              <a:rPr lang="hr-HR" dirty="0" smtClean="0"/>
              <a:t>Laboratorij C417 na FESB-u </a:t>
            </a:r>
            <a:r>
              <a:rPr lang="hr-HR" dirty="0"/>
              <a:t>se kroz različite </a:t>
            </a:r>
            <a:r>
              <a:rPr lang="hr-HR" dirty="0" smtClean="0"/>
              <a:t>znanstveno-istraživačke </a:t>
            </a:r>
            <a:r>
              <a:rPr lang="hr-HR" dirty="0"/>
              <a:t>projekte </a:t>
            </a:r>
            <a:r>
              <a:rPr lang="hr-HR" dirty="0" smtClean="0"/>
              <a:t>(</a:t>
            </a:r>
            <a:r>
              <a:rPr lang="pt-BR" dirty="0"/>
              <a:t>EU-TEMPUS MAS-PLM, DAAD NIL, EU-LDV LOPEC, HRZZ INSENT</a:t>
            </a:r>
            <a:r>
              <a:rPr lang="hr-HR" dirty="0" smtClean="0"/>
              <a:t>) </a:t>
            </a:r>
            <a:r>
              <a:rPr lang="hr-HR" b="1" dirty="0" smtClean="0"/>
              <a:t>transformirao u ‘</a:t>
            </a:r>
            <a:r>
              <a:rPr lang="hr-HR" b="1" dirty="0" err="1" smtClean="0"/>
              <a:t>Lean</a:t>
            </a:r>
            <a:r>
              <a:rPr lang="hr-HR" b="1" dirty="0" smtClean="0"/>
              <a:t> </a:t>
            </a:r>
            <a:r>
              <a:rPr lang="hr-HR" b="1" dirty="0" err="1"/>
              <a:t>Learning</a:t>
            </a:r>
            <a:r>
              <a:rPr lang="hr-HR" b="1" dirty="0"/>
              <a:t> Factory @ </a:t>
            </a:r>
            <a:r>
              <a:rPr lang="hr-HR" b="1" dirty="0" smtClean="0"/>
              <a:t>FESB’</a:t>
            </a:r>
            <a:r>
              <a:rPr lang="hr-HR" dirty="0" smtClean="0"/>
              <a:t>.</a:t>
            </a:r>
          </a:p>
          <a:p>
            <a:r>
              <a:rPr lang="hr-HR" dirty="0" smtClean="0"/>
              <a:t>Laboratorijem dominiraju </a:t>
            </a:r>
            <a:r>
              <a:rPr lang="hr-HR" b="1" dirty="0" smtClean="0"/>
              <a:t>2 montažne linije s ukupno 8 montažnih stanica </a:t>
            </a:r>
            <a:r>
              <a:rPr lang="hr-HR" dirty="0" smtClean="0"/>
              <a:t>za 2 stvarna industrijska proizvoda.</a:t>
            </a:r>
          </a:p>
          <a:p>
            <a:endParaRPr lang="hr-H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Lean Learning Factory @ FESB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590" y="4653136"/>
            <a:ext cx="10106995" cy="16596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0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373106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1065211" y="1828800"/>
            <a:ext cx="10880045" cy="4191000"/>
          </a:xfrm>
          <a:prstGeom prst="rect">
            <a:avLst/>
          </a:prstGeom>
        </p:spPr>
        <p:txBody>
          <a:bodyPr/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3444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7160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876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4592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/>
              <a:t>Jedan </a:t>
            </a:r>
            <a:r>
              <a:rPr lang="hr-HR" b="1" dirty="0"/>
              <a:t>dio ‘Lean Learning Factory @ FESB</a:t>
            </a:r>
            <a:r>
              <a:rPr lang="hr-HR" b="1" dirty="0" smtClean="0"/>
              <a:t>’ </a:t>
            </a:r>
            <a:r>
              <a:rPr lang="hr-HR" dirty="0" smtClean="0"/>
              <a:t>namijenjen je </a:t>
            </a:r>
            <a:r>
              <a:rPr lang="hr-HR" b="1" u="sng" dirty="0" smtClean="0"/>
              <a:t>inteligentnoj montažnoj liniji</a:t>
            </a:r>
            <a:r>
              <a:rPr lang="hr-HR" dirty="0" smtClean="0"/>
              <a:t>:</a:t>
            </a:r>
          </a:p>
          <a:p>
            <a:endParaRPr lang="hr-HR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65212" y="533400"/>
            <a:ext cx="10480794" cy="10668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 smtClean="0"/>
              <a:t>INSENT: Inteligentna montažna linija</a:t>
            </a:r>
            <a:endParaRPr lang="hr-H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3278" y="2439646"/>
            <a:ext cx="5544661" cy="414697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 rot="2305663">
            <a:off x="5345705" y="4006407"/>
            <a:ext cx="2264465" cy="1587511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000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1065211" y="1828800"/>
            <a:ext cx="10880045" cy="4191000"/>
          </a:xfrm>
          <a:prstGeom prst="rect">
            <a:avLst/>
          </a:prstGeom>
        </p:spPr>
        <p:txBody>
          <a:bodyPr/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3444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7160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876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4592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 smtClean="0"/>
              <a:t>Za inteligentnu montažnu liniju kreirani su proizvod i njegov proizvodni proces.</a:t>
            </a:r>
          </a:p>
          <a:p>
            <a:endParaRPr lang="hr-HR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65212" y="533400"/>
            <a:ext cx="10480794" cy="10668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 smtClean="0"/>
              <a:t>Oblikovanje inteligentne montažne linije</a:t>
            </a:r>
            <a:endParaRPr lang="hr-H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043" y="2708850"/>
            <a:ext cx="5779509" cy="39871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8" b="97767" l="9994" r="899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329" y="2543924"/>
            <a:ext cx="4537700" cy="24424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28108"/>
          <a:stretch/>
        </p:blipFill>
        <p:spPr>
          <a:xfrm>
            <a:off x="264498" y="4517413"/>
            <a:ext cx="5431363" cy="21017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24586" y="2339518"/>
            <a:ext cx="1074140" cy="369332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Proizvod: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55043" y="2359258"/>
            <a:ext cx="3027432" cy="369332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Proizvodni (montažni) proces:</a:t>
            </a:r>
          </a:p>
        </p:txBody>
      </p:sp>
    </p:spTree>
    <p:extLst>
      <p:ext uri="{BB962C8B-B14F-4D97-AF65-F5344CB8AC3E}">
        <p14:creationId xmlns:p14="http://schemas.microsoft.com/office/powerpoint/2010/main" val="28287007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065211" y="1828800"/>
            <a:ext cx="10880045" cy="4191000"/>
          </a:xfrm>
          <a:prstGeom prst="rect">
            <a:avLst/>
          </a:prstGeom>
        </p:spPr>
        <p:txBody>
          <a:bodyPr/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3444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7160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876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4592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 smtClean="0"/>
              <a:t>Jedan od glavnih zahtjeva i izazova je </a:t>
            </a:r>
            <a:r>
              <a:rPr lang="hr-HR" b="1" dirty="0" smtClean="0"/>
              <a:t>uspostavljanje veze između MES i ERP sustava</a:t>
            </a:r>
            <a:r>
              <a:rPr lang="hr-HR" dirty="0" smtClean="0"/>
              <a:t>.</a:t>
            </a:r>
          </a:p>
          <a:p>
            <a:endParaRPr lang="hr-HR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65212" y="533400"/>
            <a:ext cx="10480794" cy="10668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 smtClean="0"/>
              <a:t>Oblikovanje inteligentne montažne linije</a:t>
            </a:r>
            <a:endParaRPr lang="hr-H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127" y="2156347"/>
            <a:ext cx="7863349" cy="464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9289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1065211" y="1828800"/>
            <a:ext cx="10880045" cy="4191000"/>
          </a:xfrm>
          <a:prstGeom prst="rect">
            <a:avLst/>
          </a:prstGeom>
        </p:spPr>
        <p:txBody>
          <a:bodyPr/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3444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7160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876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4592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 smtClean="0"/>
              <a:t>U konačnici, na ovoj liniji bit će uspostavljena </a:t>
            </a:r>
            <a:r>
              <a:rPr lang="hr-HR" b="1" dirty="0" smtClean="0"/>
              <a:t>kompletna vertikalna integracija sustava</a:t>
            </a:r>
            <a:r>
              <a:rPr lang="hr-HR" dirty="0" smtClean="0"/>
              <a:t>.</a:t>
            </a:r>
          </a:p>
          <a:p>
            <a:endParaRPr lang="hr-HR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065212" y="533400"/>
            <a:ext cx="10480794" cy="10668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 smtClean="0"/>
              <a:t>Oblikovanje inteligentne montažne linije</a:t>
            </a:r>
            <a:endParaRPr lang="hr-HR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9889" y="2181132"/>
            <a:ext cx="6005080" cy="484064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6796" y="2446634"/>
            <a:ext cx="4087161" cy="4093029"/>
          </a:xfrm>
          <a:prstGeom prst="triangle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3985148" y="3534774"/>
            <a:ext cx="2933866" cy="2788502"/>
          </a:xfrm>
          <a:prstGeom prst="straightConnector1">
            <a:avLst/>
          </a:prstGeom>
          <a:ln w="12700"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4217160" y="2687935"/>
            <a:ext cx="2701854" cy="1365453"/>
          </a:xfrm>
          <a:prstGeom prst="straightConnector1">
            <a:avLst/>
          </a:prstGeom>
          <a:ln w="12700">
            <a:solidFill>
              <a:srgbClr val="C0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4572002" y="4294689"/>
            <a:ext cx="2273285" cy="441087"/>
          </a:xfrm>
          <a:prstGeom prst="straightConnector1">
            <a:avLst/>
          </a:prstGeom>
          <a:ln w="12700">
            <a:solidFill>
              <a:srgbClr val="FF66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4998345" y="4294689"/>
            <a:ext cx="3691484" cy="1241187"/>
          </a:xfrm>
          <a:prstGeom prst="straightConnector1">
            <a:avLst/>
          </a:prstGeom>
          <a:ln w="12700">
            <a:solidFill>
              <a:srgbClr val="00B05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5242070" y="3072076"/>
            <a:ext cx="3603950" cy="2982414"/>
          </a:xfrm>
          <a:prstGeom prst="straightConnector1">
            <a:avLst/>
          </a:prstGeom>
          <a:ln w="12700">
            <a:solidFill>
              <a:srgbClr val="7030A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Up-Down Arrow 8"/>
          <p:cNvSpPr/>
          <p:nvPr/>
        </p:nvSpPr>
        <p:spPr>
          <a:xfrm>
            <a:off x="621247" y="2575937"/>
            <a:ext cx="725549" cy="3878590"/>
          </a:xfrm>
          <a:prstGeom prst="upDownArrow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hr-HR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Vertikalna integracija</a:t>
            </a:r>
            <a:endParaRPr lang="en-US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1618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1065211" y="1828800"/>
            <a:ext cx="10880045" cy="4191000"/>
          </a:xfrm>
          <a:prstGeom prst="rect">
            <a:avLst/>
          </a:prstGeom>
        </p:spPr>
        <p:txBody>
          <a:bodyPr/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3444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7160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876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4592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 smtClean="0"/>
              <a:t>Pri oblikovanju senzorskog sustava i MES-a moguće se </a:t>
            </a:r>
            <a:r>
              <a:rPr lang="hr-HR" b="1" dirty="0" smtClean="0"/>
              <a:t>odlučiti i za </a:t>
            </a:r>
            <a:r>
              <a:rPr lang="hr-HR" b="1" i="1" dirty="0" smtClean="0"/>
              <a:t>low-cost</a:t>
            </a:r>
            <a:r>
              <a:rPr lang="hr-HR" b="1" dirty="0" smtClean="0"/>
              <a:t> rješenja</a:t>
            </a:r>
            <a:r>
              <a:rPr lang="hr-HR" dirty="0" smtClean="0"/>
              <a:t>:</a:t>
            </a:r>
          </a:p>
          <a:p>
            <a:endParaRPr lang="hr-HR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65212" y="533400"/>
            <a:ext cx="10480794" cy="10668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 smtClean="0"/>
              <a:t>Industrijska vs. </a:t>
            </a:r>
            <a:r>
              <a:rPr lang="hr-HR" i="1" dirty="0" smtClean="0"/>
              <a:t>Low-cost</a:t>
            </a:r>
            <a:r>
              <a:rPr lang="hr-HR" dirty="0" smtClean="0"/>
              <a:t> automatizacija</a:t>
            </a:r>
            <a:endParaRPr lang="hr-HR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4618438"/>
              </p:ext>
            </p:extLst>
          </p:nvPr>
        </p:nvGraphicFramePr>
        <p:xfrm>
          <a:off x="530194" y="2552133"/>
          <a:ext cx="8409092" cy="192024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1926406"/>
                <a:gridCol w="4435522"/>
                <a:gridCol w="2047164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b="1" i="1" dirty="0">
                          <a:effectLst/>
                        </a:rPr>
                        <a:t>I4.0 element</a:t>
                      </a:r>
                      <a:endParaRPr lang="en-US" sz="1400" b="1" i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de-DE" sz="1400" b="1" i="1" dirty="0">
                          <a:effectLst/>
                        </a:rPr>
                        <a:t>Element ugrađen u </a:t>
                      </a:r>
                      <a:r>
                        <a:rPr lang="de-DE" sz="1400" b="1" i="1" dirty="0" smtClean="0">
                          <a:effectLst/>
                        </a:rPr>
                        <a:t>L</a:t>
                      </a:r>
                      <a:r>
                        <a:rPr lang="hr-HR" sz="1400" b="1" i="1" dirty="0" smtClean="0">
                          <a:effectLst/>
                        </a:rPr>
                        <a:t>L</a:t>
                      </a:r>
                      <a:r>
                        <a:rPr lang="de-DE" sz="1400" b="1" i="1" dirty="0" smtClean="0">
                          <a:effectLst/>
                        </a:rPr>
                        <a:t>F@FESB</a:t>
                      </a:r>
                      <a:endParaRPr lang="en-US" sz="1400" b="1" i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b="1" i="1" dirty="0" err="1">
                          <a:effectLst/>
                        </a:rPr>
                        <a:t>Cjenovni</a:t>
                      </a:r>
                      <a:r>
                        <a:rPr lang="en-GB" sz="1400" b="1" i="1" dirty="0">
                          <a:effectLst/>
                        </a:rPr>
                        <a:t> </a:t>
                      </a:r>
                      <a:r>
                        <a:rPr lang="en-GB" sz="1400" b="1" i="1" dirty="0" err="1" smtClean="0">
                          <a:effectLst/>
                        </a:rPr>
                        <a:t>razred</a:t>
                      </a:r>
                      <a:endParaRPr lang="en-US" sz="1400" b="1" i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RFID </a:t>
                      </a:r>
                      <a:r>
                        <a:rPr lang="en-GB" sz="1400" dirty="0" err="1">
                          <a:effectLst/>
                        </a:rPr>
                        <a:t>antena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TURCK BL R/W Antenna 13.56 MHz (2 – 4 antennas)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1.000 – 5.000 EUR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RFID I/O </a:t>
                      </a:r>
                      <a:r>
                        <a:rPr lang="en-GB" sz="1400" dirty="0" err="1">
                          <a:effectLst/>
                        </a:rPr>
                        <a:t>modul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TURCK </a:t>
                      </a:r>
                      <a:r>
                        <a:rPr lang="en-GB" sz="1400" dirty="0">
                          <a:effectLst/>
                        </a:rPr>
                        <a:t>BL I/O modular </a:t>
                      </a:r>
                      <a:r>
                        <a:rPr lang="en-GB" sz="1400" dirty="0" smtClean="0">
                          <a:effectLst/>
                        </a:rPr>
                        <a:t>system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1.000 – 5.000 EUR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CPU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Siemens PLC 314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5.000 – 10.000 EUR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User interface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Tablet Lenovo MIIX 300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100 – 500 EUR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b="1" dirty="0">
                          <a:effectLst/>
                        </a:rPr>
                        <a:t>UKUPNO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b="1" dirty="0">
                          <a:effectLst/>
                        </a:rPr>
                        <a:t>7.100 – 20.500 EUR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3807384"/>
              </p:ext>
            </p:extLst>
          </p:nvPr>
        </p:nvGraphicFramePr>
        <p:xfrm>
          <a:off x="531057" y="4671631"/>
          <a:ext cx="8408228" cy="192024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1898246"/>
                <a:gridCol w="4449170"/>
                <a:gridCol w="2060812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b="1" i="1" dirty="0">
                          <a:effectLst/>
                        </a:rPr>
                        <a:t>I4.0 element</a:t>
                      </a:r>
                      <a:endParaRPr lang="en-US" sz="1400" b="1" i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b="1" i="1" dirty="0">
                          <a:effectLst/>
                        </a:rPr>
                        <a:t>Element </a:t>
                      </a:r>
                      <a:r>
                        <a:rPr lang="en-GB" sz="1400" b="1" i="1" dirty="0" err="1">
                          <a:effectLst/>
                        </a:rPr>
                        <a:t>ugrađen</a:t>
                      </a:r>
                      <a:r>
                        <a:rPr lang="en-GB" sz="1400" b="1" i="1" dirty="0">
                          <a:effectLst/>
                        </a:rPr>
                        <a:t> u </a:t>
                      </a:r>
                      <a:r>
                        <a:rPr lang="en-GB" sz="1400" b="1" i="1" dirty="0" smtClean="0">
                          <a:effectLst/>
                        </a:rPr>
                        <a:t>L</a:t>
                      </a:r>
                      <a:r>
                        <a:rPr lang="hr-HR" sz="1400" b="1" i="1" dirty="0" smtClean="0">
                          <a:effectLst/>
                        </a:rPr>
                        <a:t>L</a:t>
                      </a:r>
                      <a:r>
                        <a:rPr lang="en-GB" sz="1400" b="1" i="1" dirty="0" smtClean="0">
                          <a:effectLst/>
                        </a:rPr>
                        <a:t>F@FESB</a:t>
                      </a:r>
                      <a:endParaRPr lang="en-US" sz="1400" b="1" i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b="1" i="1" dirty="0" err="1">
                          <a:effectLst/>
                        </a:rPr>
                        <a:t>Cijena</a:t>
                      </a:r>
                      <a:r>
                        <a:rPr lang="en-GB" sz="1400" b="1" i="1" dirty="0">
                          <a:effectLst/>
                        </a:rPr>
                        <a:t> </a:t>
                      </a:r>
                      <a:r>
                        <a:rPr lang="en-GB" sz="1400" b="1" i="1" dirty="0" err="1">
                          <a:effectLst/>
                        </a:rPr>
                        <a:t>na</a:t>
                      </a:r>
                      <a:r>
                        <a:rPr lang="en-GB" sz="1400" b="1" i="1" dirty="0">
                          <a:effectLst/>
                        </a:rPr>
                        <a:t> </a:t>
                      </a:r>
                      <a:r>
                        <a:rPr lang="en-GB" sz="1400" b="1" i="1" dirty="0" err="1">
                          <a:effectLst/>
                        </a:rPr>
                        <a:t>tržištu</a:t>
                      </a:r>
                      <a:endParaRPr lang="en-US" sz="1400" b="1" i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4 x RFID antenna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Arduino RFID </a:t>
                      </a:r>
                      <a:r>
                        <a:rPr lang="en-GB" sz="1400" dirty="0">
                          <a:effectLst/>
                        </a:rPr>
                        <a:t>RC522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2 – 8 EUR (x 4)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30 x Ultrasonic sensor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Arduino Ultrasonic </a:t>
                      </a:r>
                      <a:r>
                        <a:rPr lang="en-GB" sz="1400" dirty="0">
                          <a:effectLst/>
                        </a:rPr>
                        <a:t>HC-SR04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3 - 10 EUR (x 40)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5 x CPU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Arduino Mega microcontroller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8 – 40 EUR (x 5)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4 x User interface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Custom-made box with led display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10 – 30 EUR (x 4)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b="1" dirty="0">
                          <a:effectLst/>
                        </a:rPr>
                        <a:t>UKUPNO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b="1" dirty="0">
                          <a:effectLst/>
                        </a:rPr>
                        <a:t>178 – 652 EUR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209" t="29962" r="8634" b="13660"/>
          <a:stretch/>
        </p:blipFill>
        <p:spPr>
          <a:xfrm>
            <a:off x="9230446" y="2410962"/>
            <a:ext cx="2383798" cy="21810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800" t="17756" r="25362" b="9244"/>
          <a:stretch/>
        </p:blipFill>
        <p:spPr>
          <a:xfrm>
            <a:off x="9230446" y="4891230"/>
            <a:ext cx="2383798" cy="18424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9824200" y="4269099"/>
            <a:ext cx="1196290" cy="338554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pPr algn="ctr"/>
            <a:r>
              <a:rPr lang="hr-H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TURCK RFID</a:t>
            </a:r>
            <a:endParaRPr lang="en-US" sz="16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13231" y="6157794"/>
            <a:ext cx="1018227" cy="584775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hr-H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ARDUINO</a:t>
            </a:r>
          </a:p>
          <a:p>
            <a:pPr algn="ctr"/>
            <a:r>
              <a:rPr lang="hr-H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RFID</a:t>
            </a:r>
            <a:endParaRPr lang="en-US" sz="16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0310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212" y="1828800"/>
            <a:ext cx="10302736" cy="4191000"/>
          </a:xfrm>
        </p:spPr>
        <p:txBody>
          <a:bodyPr/>
          <a:lstStyle/>
          <a:p>
            <a:r>
              <a:rPr lang="hr-HR" dirty="0" smtClean="0"/>
              <a:t>U konačnici, iz perspektive kupca, koncept osobne proizvodnje zahtjeva postojanje </a:t>
            </a:r>
            <a:r>
              <a:rPr lang="hr-HR" b="1" u="sng" dirty="0" smtClean="0"/>
              <a:t>konfiguratora proizvoda</a:t>
            </a:r>
            <a:r>
              <a:rPr lang="hr-HR" dirty="0" smtClean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Osobni dizajn proizvoda</a:t>
            </a:r>
            <a:endParaRPr lang="en-US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2827" y="2793092"/>
            <a:ext cx="2215121" cy="36004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3192" y="4384533"/>
            <a:ext cx="2474367" cy="20090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3192" y="2799442"/>
            <a:ext cx="2474367" cy="15048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498" y="2793092"/>
            <a:ext cx="4388656" cy="36004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ight Arrow 3"/>
          <p:cNvSpPr/>
          <p:nvPr/>
        </p:nvSpPr>
        <p:spPr>
          <a:xfrm>
            <a:off x="5377543" y="3838574"/>
            <a:ext cx="1116792" cy="1509485"/>
          </a:xfrm>
          <a:prstGeom prst="right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8360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213" y="1828800"/>
            <a:ext cx="6109320" cy="4191000"/>
          </a:xfrm>
        </p:spPr>
        <p:txBody>
          <a:bodyPr/>
          <a:lstStyle/>
          <a:p>
            <a:r>
              <a:rPr lang="hr-HR" dirty="0" smtClean="0"/>
              <a:t>Danas se pod pojmom </a:t>
            </a:r>
            <a:r>
              <a:rPr lang="hr-HR" dirty="0" err="1" smtClean="0"/>
              <a:t>konfiguratora</a:t>
            </a:r>
            <a:r>
              <a:rPr lang="hr-HR" dirty="0" smtClean="0"/>
              <a:t> proizvoda podrazumijeva lako dostupna </a:t>
            </a:r>
            <a:r>
              <a:rPr lang="hr-HR" b="1" dirty="0" smtClean="0"/>
              <a:t>Web aplikacija za konfiguriranje i narudžbu </a:t>
            </a:r>
            <a:r>
              <a:rPr lang="hr-HR" dirty="0" smtClean="0"/>
              <a:t>proizvoda.</a:t>
            </a:r>
          </a:p>
          <a:p>
            <a:r>
              <a:rPr lang="hr-HR" dirty="0" smtClean="0"/>
              <a:t>Načelno postoje dva pristupa konfiguriranja: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r-HR" b="1" dirty="0"/>
              <a:t>Web </a:t>
            </a:r>
            <a:r>
              <a:rPr lang="hr-HR" b="1" dirty="0" smtClean="0"/>
              <a:t>konfiguratori </a:t>
            </a:r>
            <a:r>
              <a:rPr lang="hr-HR" b="1" u="sng" dirty="0"/>
              <a:t>izgleda</a:t>
            </a:r>
            <a:r>
              <a:rPr lang="hr-HR" b="1" dirty="0"/>
              <a:t> </a:t>
            </a:r>
            <a:r>
              <a:rPr lang="hr-HR" b="1" dirty="0" smtClean="0"/>
              <a:t>proizvoda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r-HR" b="1" dirty="0"/>
              <a:t>Web konfiguratori </a:t>
            </a:r>
            <a:r>
              <a:rPr lang="en-US" b="1" u="sng" dirty="0"/>
              <a:t>svojstava</a:t>
            </a:r>
            <a:r>
              <a:rPr lang="hr-HR" b="1" dirty="0"/>
              <a:t> proizvoda</a:t>
            </a:r>
            <a:endParaRPr lang="hr-HR" b="1" dirty="0" smtClean="0"/>
          </a:p>
          <a:p>
            <a:r>
              <a:rPr lang="hr-HR" dirty="0" smtClean="0"/>
              <a:t>Osim Web aplikacije dostupne kupcu, </a:t>
            </a:r>
            <a:r>
              <a:rPr lang="hr-HR" dirty="0" err="1" smtClean="0"/>
              <a:t>konfigurator</a:t>
            </a:r>
            <a:r>
              <a:rPr lang="hr-HR" dirty="0" smtClean="0"/>
              <a:t> proizvoda zahtjeva integraciju s informacijskim sustavima poduzeća, kao što je ERP sustav.</a:t>
            </a:r>
          </a:p>
          <a:p>
            <a:endParaRPr lang="hr-H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/>
              <a:t>Konfigurator</a:t>
            </a:r>
            <a:r>
              <a:rPr lang="hr-HR" dirty="0" smtClean="0"/>
              <a:t> proizvoda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4249" y="2169093"/>
            <a:ext cx="4355979" cy="25267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>
                <a:lumMod val="6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272397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211" y="1828800"/>
            <a:ext cx="10217981" cy="4191000"/>
          </a:xfrm>
        </p:spPr>
        <p:txBody>
          <a:bodyPr/>
          <a:lstStyle/>
          <a:p>
            <a:r>
              <a:rPr lang="hr-HR" dirty="0" smtClean="0"/>
              <a:t>Rezultati analize pokazuju da od 2.000 proizvodnih poduzeća </a:t>
            </a:r>
            <a:r>
              <a:rPr lang="hr-HR" b="1" dirty="0" smtClean="0"/>
              <a:t>samo </a:t>
            </a:r>
            <a:r>
              <a:rPr lang="hr-HR" b="1" u="sng" dirty="0" smtClean="0"/>
              <a:t>4 poduzeća </a:t>
            </a:r>
            <a:r>
              <a:rPr lang="hr-HR" b="1" dirty="0" smtClean="0"/>
              <a:t>imaju </a:t>
            </a:r>
            <a:r>
              <a:rPr lang="hr-HR" b="1" dirty="0" err="1" smtClean="0"/>
              <a:t>konfigurator</a:t>
            </a:r>
            <a:r>
              <a:rPr lang="hr-HR" b="1" dirty="0" smtClean="0"/>
              <a:t> proizvoda </a:t>
            </a:r>
            <a:r>
              <a:rPr lang="hr-HR" dirty="0" smtClean="0"/>
              <a:t>na svojim web stranicama!</a:t>
            </a:r>
          </a:p>
          <a:p>
            <a:endParaRPr lang="hr-H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533400"/>
            <a:ext cx="10276704" cy="1066800"/>
          </a:xfrm>
        </p:spPr>
        <p:txBody>
          <a:bodyPr/>
          <a:lstStyle/>
          <a:p>
            <a:r>
              <a:rPr lang="hr-HR" dirty="0" smtClean="0"/>
              <a:t>Analiza: </a:t>
            </a:r>
            <a:r>
              <a:rPr lang="hr-HR" dirty="0"/>
              <a:t>Web </a:t>
            </a:r>
            <a:r>
              <a:rPr lang="hr-HR" dirty="0" err="1" smtClean="0"/>
              <a:t>konfiguratori</a:t>
            </a:r>
            <a:r>
              <a:rPr lang="hr-HR" dirty="0" smtClean="0"/>
              <a:t> proizvoda u RH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224" y="2432495"/>
            <a:ext cx="7743285" cy="43601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692969">
            <a:off x="7278413" y="4206647"/>
            <a:ext cx="2287807" cy="923330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pPr algn="ctr"/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Udio </a:t>
            </a:r>
            <a:r>
              <a:rPr lang="hr-H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konfiguratora</a:t>
            </a:r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hr-H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0,2 %</a:t>
            </a:r>
            <a:endParaRPr lang="en-US" sz="3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68027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11" t="8943" r="5130" b="9079"/>
          <a:stretch/>
        </p:blipFill>
        <p:spPr>
          <a:xfrm>
            <a:off x="3837279" y="4358768"/>
            <a:ext cx="4173246" cy="235655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3814" y="2610157"/>
            <a:ext cx="3438060" cy="235713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0" t="2055" r="2599" b="3082"/>
          <a:stretch/>
        </p:blipFill>
        <p:spPr>
          <a:xfrm>
            <a:off x="268850" y="4076899"/>
            <a:ext cx="3409950" cy="26384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8005" y="3411194"/>
            <a:ext cx="3155869" cy="216297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751" y="3648072"/>
            <a:ext cx="3769037" cy="30921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7792" y="952497"/>
            <a:ext cx="3400426" cy="26955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850" y="961939"/>
            <a:ext cx="3923409" cy="197487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3751" y="961939"/>
            <a:ext cx="3815576" cy="244925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065212" y="238125"/>
            <a:ext cx="10440988" cy="1066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 smtClean="0"/>
              <a:t>Web </a:t>
            </a:r>
            <a:r>
              <a:rPr lang="hr-HR" dirty="0" err="1" smtClean="0"/>
              <a:t>konfigurator</a:t>
            </a:r>
            <a:r>
              <a:rPr lang="hr-HR" dirty="0" smtClean="0"/>
              <a:t> </a:t>
            </a:r>
            <a:r>
              <a:rPr lang="hr-HR" u="sng" dirty="0" smtClean="0"/>
              <a:t>izgleda</a:t>
            </a:r>
            <a:r>
              <a:rPr lang="hr-HR" dirty="0" smtClean="0"/>
              <a:t> proizvoda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8141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213" y="1828800"/>
            <a:ext cx="6109320" cy="4191000"/>
          </a:xfrm>
        </p:spPr>
        <p:txBody>
          <a:bodyPr/>
          <a:lstStyle/>
          <a:p>
            <a:r>
              <a:rPr lang="hr-HR" dirty="0" smtClean="0"/>
              <a:t>Kupac odabire vrijednosti osnovnih značajki proizvoda, najčešće su to: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r-HR" b="1" dirty="0" smtClean="0"/>
              <a:t>Veličina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r-HR" b="1" dirty="0" smtClean="0"/>
              <a:t>Materijal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r-HR" b="1" dirty="0" smtClean="0"/>
              <a:t>Boja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r-HR" b="1" dirty="0" smtClean="0"/>
              <a:t>Dodatna oprema</a:t>
            </a:r>
          </a:p>
          <a:p>
            <a:r>
              <a:rPr lang="hr-HR" dirty="0" smtClean="0"/>
              <a:t>U 99% slučajeva riječ je o </a:t>
            </a:r>
            <a:r>
              <a:rPr lang="hr-HR" b="1" u="sng" dirty="0" smtClean="0"/>
              <a:t>montaži prema narudžbi</a:t>
            </a:r>
            <a:r>
              <a:rPr lang="hr-HR" dirty="0" smtClean="0"/>
              <a:t>, a ne proizvodnji prema narudžbi.</a:t>
            </a:r>
          </a:p>
          <a:p>
            <a:r>
              <a:rPr lang="hr-HR" dirty="0" smtClean="0"/>
              <a:t>Poduzeća minimiziraju ukupni broj mogućih varijanti proizvoda ograničavanjem izbora, te primjenom modularnog dizajna.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Web </a:t>
            </a:r>
            <a:r>
              <a:rPr lang="hr-HR" dirty="0" err="1" smtClean="0"/>
              <a:t>konfigurator</a:t>
            </a:r>
            <a:r>
              <a:rPr lang="hr-HR" dirty="0" smtClean="0"/>
              <a:t> </a:t>
            </a:r>
            <a:r>
              <a:rPr lang="hr-HR" u="sng" dirty="0"/>
              <a:t>izgleda</a:t>
            </a:r>
            <a:r>
              <a:rPr lang="hr-HR" dirty="0"/>
              <a:t> </a:t>
            </a:r>
            <a:r>
              <a:rPr lang="hr-HR" dirty="0" smtClean="0"/>
              <a:t>proizvoda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274" y="1922997"/>
            <a:ext cx="4312972" cy="26760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7500075" y="4921882"/>
            <a:ext cx="4073370" cy="1170980"/>
          </a:xfrm>
          <a:prstGeom prst="snip1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 anchorCtr="1">
            <a:spAutoFit/>
          </a:bodyPr>
          <a:lstStyle/>
          <a:p>
            <a:pPr marL="85725"/>
            <a:r>
              <a:rPr lang="hr-HR" sz="1600" dirty="0" smtClean="0"/>
              <a:t>Ovakav </a:t>
            </a:r>
            <a:r>
              <a:rPr lang="hr-HR" sz="1600" dirty="0" err="1" smtClean="0"/>
              <a:t>konfigurator</a:t>
            </a:r>
            <a:r>
              <a:rPr lang="hr-HR" sz="1600" dirty="0" smtClean="0"/>
              <a:t> proizvoda kao Web aplikacija usko je povezan s tehničkim mogućnostima i napretkom Web 3D grafike (HTML5 i </a:t>
            </a:r>
            <a:r>
              <a:rPr lang="hr-HR" sz="1600" dirty="0" err="1" smtClean="0"/>
              <a:t>WebGL</a:t>
            </a:r>
            <a:r>
              <a:rPr lang="hr-HR" sz="1600" dirty="0" smtClean="0"/>
              <a:t>).</a:t>
            </a:r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23311272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3931" y="1844824"/>
            <a:ext cx="8712969" cy="4437006"/>
          </a:xfrm>
          <a:prstGeom prst="rect">
            <a:avLst/>
          </a:prstGeom>
          <a:solidFill>
            <a:srgbClr val="FFFFFF">
              <a:shade val="85000"/>
            </a:srgbClr>
          </a:solidFill>
          <a:ln w="1079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065212" y="533400"/>
            <a:ext cx="8686801" cy="10668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 smtClean="0"/>
              <a:t>Learning Factories </a:t>
            </a:r>
            <a:r>
              <a:rPr lang="en-US" dirty="0" smtClean="0"/>
              <a:t>u svijetu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 rot="21111480">
            <a:off x="9143648" y="2470159"/>
            <a:ext cx="1130060" cy="432048"/>
          </a:xfrm>
          <a:prstGeom prst="ellipse">
            <a:avLst/>
          </a:prstGeom>
          <a:noFill/>
          <a:ln w="1270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4934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1471" y="1047750"/>
            <a:ext cx="4067175" cy="284364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854" y="1047750"/>
            <a:ext cx="4126245" cy="244010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3" t="687" r="1654" b="4806"/>
          <a:stretch/>
        </p:blipFill>
        <p:spPr>
          <a:xfrm>
            <a:off x="3842683" y="2116077"/>
            <a:ext cx="4149109" cy="337984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827" y="3810852"/>
            <a:ext cx="3925867" cy="29432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5224" y="4211156"/>
            <a:ext cx="4067175" cy="254292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065212" y="238125"/>
            <a:ext cx="10440988" cy="1066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 smtClean="0"/>
              <a:t>Web konfiguratori </a:t>
            </a:r>
            <a:r>
              <a:rPr lang="en-US" u="sng" dirty="0" smtClean="0"/>
              <a:t>svojstava</a:t>
            </a:r>
            <a:r>
              <a:rPr lang="hr-HR" dirty="0" smtClean="0"/>
              <a:t> proizvoda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0877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8652" y="1918709"/>
            <a:ext cx="2836215" cy="26846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213" y="1828800"/>
            <a:ext cx="6259512" cy="4191000"/>
          </a:xfrm>
        </p:spPr>
        <p:txBody>
          <a:bodyPr>
            <a:noAutofit/>
          </a:bodyPr>
          <a:lstStyle/>
          <a:p>
            <a:r>
              <a:rPr lang="hr-HR" dirty="0" smtClean="0"/>
              <a:t>Kupac odabire vrijednosti svojstava proizvoda, (koja nisu samo tehničke karakteristike), kao što su: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r-HR" b="1" dirty="0" smtClean="0"/>
              <a:t>Ekonomska svojstva</a:t>
            </a:r>
            <a:r>
              <a:rPr lang="hr-HR" dirty="0" smtClean="0"/>
              <a:t>: cijena, vrijeme isporuke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r-HR" b="1" dirty="0" smtClean="0"/>
              <a:t>Performanse</a:t>
            </a:r>
            <a:r>
              <a:rPr lang="hr-HR" dirty="0" smtClean="0"/>
              <a:t>: brzina, nosivost, kapacitet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r-HR" b="1" dirty="0" smtClean="0"/>
              <a:t>Izgled</a:t>
            </a:r>
            <a:r>
              <a:rPr lang="hr-HR" dirty="0" smtClean="0"/>
              <a:t>: boja, materijal, itd.</a:t>
            </a:r>
          </a:p>
          <a:p>
            <a:r>
              <a:rPr lang="hr-HR" dirty="0" smtClean="0"/>
              <a:t>Za većinu svojstava </a:t>
            </a:r>
            <a:r>
              <a:rPr lang="hr-HR" b="1" u="sng" dirty="0" smtClean="0"/>
              <a:t>kupac nema percepciju točnih vrijednosti</a:t>
            </a:r>
            <a:r>
              <a:rPr lang="hr-HR" b="1" dirty="0" smtClean="0"/>
              <a:t> </a:t>
            </a:r>
            <a:r>
              <a:rPr lang="hr-HR" dirty="0" smtClean="0"/>
              <a:t>koje želi, ali može izraziti svoje preferencije prema određenim svojstvima (težinski faktori ili ponderi).</a:t>
            </a:r>
          </a:p>
          <a:p>
            <a:r>
              <a:rPr lang="hr-HR" dirty="0" smtClean="0"/>
              <a:t>Ovakav </a:t>
            </a:r>
            <a:r>
              <a:rPr lang="hr-HR" dirty="0"/>
              <a:t>pristup zahtjeva optimizacijski algoritam za odabir </a:t>
            </a:r>
            <a:r>
              <a:rPr lang="hr-HR" dirty="0" smtClean="0"/>
              <a:t>najbolje konfiguracije </a:t>
            </a:r>
            <a:r>
              <a:rPr lang="hr-HR" dirty="0"/>
              <a:t>proizvoda prema željama </a:t>
            </a:r>
            <a:r>
              <a:rPr lang="hr-HR" dirty="0" smtClean="0"/>
              <a:t>kupaca.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Web </a:t>
            </a:r>
            <a:r>
              <a:rPr lang="hr-HR" dirty="0" err="1" smtClean="0"/>
              <a:t>konfigurator</a:t>
            </a:r>
            <a:r>
              <a:rPr lang="hr-HR" dirty="0" smtClean="0"/>
              <a:t> </a:t>
            </a:r>
            <a:r>
              <a:rPr lang="hr-HR" u="sng" dirty="0" smtClean="0"/>
              <a:t>svojstava</a:t>
            </a:r>
            <a:r>
              <a:rPr lang="hr-HR" dirty="0" smtClean="0"/>
              <a:t> proizvoda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19876" y="4921882"/>
            <a:ext cx="3833769" cy="1170980"/>
          </a:xfrm>
          <a:prstGeom prst="snip1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 anchorCtr="1">
            <a:spAutoFit/>
          </a:bodyPr>
          <a:lstStyle/>
          <a:p>
            <a:r>
              <a:rPr lang="hr-HR" sz="1600" dirty="0" smtClean="0"/>
              <a:t>Ovakav </a:t>
            </a:r>
            <a:r>
              <a:rPr lang="hr-HR" sz="1600" dirty="0" err="1" smtClean="0"/>
              <a:t>konfigurator</a:t>
            </a:r>
            <a:r>
              <a:rPr lang="hr-HR" sz="1600" dirty="0" smtClean="0"/>
              <a:t> proizvoda kao Web aplikacija zahtjeva inteligentne Web servise za optimizaciju odabira konfiguracije proizvoda.</a:t>
            </a:r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5100641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512" y="929493"/>
            <a:ext cx="9859460" cy="57094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065212" y="238125"/>
            <a:ext cx="10764838" cy="1066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 smtClean="0"/>
              <a:t>Primjer Web </a:t>
            </a:r>
            <a:r>
              <a:rPr lang="hr-HR" dirty="0" err="1" smtClean="0"/>
              <a:t>konfiguratora</a:t>
            </a:r>
            <a:r>
              <a:rPr lang="hr-HR" dirty="0" smtClean="0"/>
              <a:t> </a:t>
            </a:r>
            <a:r>
              <a:rPr lang="en-US" u="sng" dirty="0" smtClean="0"/>
              <a:t>svojstava</a:t>
            </a:r>
            <a:r>
              <a:rPr lang="hr-HR" dirty="0" smtClean="0"/>
              <a:t> proizvoda</a:t>
            </a:r>
            <a:endParaRPr lang="en-US" dirty="0"/>
          </a:p>
        </p:txBody>
      </p:sp>
      <p:sp>
        <p:nvSpPr>
          <p:cNvPr id="5" name="Rectangular Callout 4"/>
          <p:cNvSpPr/>
          <p:nvPr/>
        </p:nvSpPr>
        <p:spPr>
          <a:xfrm>
            <a:off x="4275931" y="1110468"/>
            <a:ext cx="2505869" cy="1000125"/>
          </a:xfrm>
          <a:prstGeom prst="wedgeRectCallout">
            <a:avLst>
              <a:gd name="adj1" fmla="val -1828"/>
              <a:gd name="adj2" fmla="val 108214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Kupac </a:t>
            </a:r>
            <a:r>
              <a:rPr lang="hr-HR" b="1" u="sng" dirty="0" smtClean="0"/>
              <a:t>ima percepciju </a:t>
            </a:r>
            <a:r>
              <a:rPr lang="hr-HR" dirty="0" smtClean="0"/>
              <a:t>točne vrijednosti ovog svojstva.</a:t>
            </a:r>
            <a:endParaRPr lang="en-US" dirty="0"/>
          </a:p>
        </p:txBody>
      </p:sp>
      <p:sp>
        <p:nvSpPr>
          <p:cNvPr id="6" name="Rectangular Callout 5"/>
          <p:cNvSpPr/>
          <p:nvPr/>
        </p:nvSpPr>
        <p:spPr>
          <a:xfrm>
            <a:off x="4732482" y="4720443"/>
            <a:ext cx="2753519" cy="1785132"/>
          </a:xfrm>
          <a:prstGeom prst="wedgeRectCallout">
            <a:avLst>
              <a:gd name="adj1" fmla="val 60784"/>
              <a:gd name="adj2" fmla="val -88567"/>
            </a:avLst>
          </a:prstGeom>
          <a:gradFill flip="none" rotWithShape="1">
            <a:gsLst>
              <a:gs pos="0">
                <a:srgbClr val="FF7C80">
                  <a:tint val="66000"/>
                  <a:satMod val="160000"/>
                </a:srgbClr>
              </a:gs>
              <a:gs pos="50000">
                <a:srgbClr val="FF7C80">
                  <a:tint val="44500"/>
                  <a:satMod val="160000"/>
                </a:srgbClr>
              </a:gs>
              <a:gs pos="100000">
                <a:srgbClr val="FF7C8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Kupac </a:t>
            </a:r>
            <a:r>
              <a:rPr lang="hr-HR" b="1" u="sng" dirty="0" smtClean="0"/>
              <a:t>nema percepciju </a:t>
            </a:r>
            <a:r>
              <a:rPr lang="hr-HR" dirty="0" smtClean="0"/>
              <a:t>točnih vrijednosti ovih svojstva, ali </a:t>
            </a:r>
            <a:r>
              <a:rPr lang="hr-HR" b="1" dirty="0" smtClean="0"/>
              <a:t>može definirati preferenciju</a:t>
            </a:r>
            <a:r>
              <a:rPr lang="hr-HR" dirty="0" smtClean="0"/>
              <a:t> prema određenom svojstvu.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5124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213" y="1828800"/>
            <a:ext cx="6109320" cy="4191000"/>
          </a:xfrm>
        </p:spPr>
        <p:txBody>
          <a:bodyPr/>
          <a:lstStyle/>
          <a:p>
            <a:r>
              <a:rPr lang="hr-HR" dirty="0" smtClean="0"/>
              <a:t>U Radnom paketu 2.2. projekta INSENT razvija se </a:t>
            </a:r>
            <a:r>
              <a:rPr lang="hr-HR" dirty="0" err="1" smtClean="0"/>
              <a:t>konfigurator</a:t>
            </a:r>
            <a:r>
              <a:rPr lang="hr-HR" dirty="0" smtClean="0"/>
              <a:t> svojstava proizvoda koji bi trebao biti </a:t>
            </a:r>
            <a:r>
              <a:rPr lang="hr-HR" b="1" u="sng" dirty="0" smtClean="0"/>
              <a:t>univerzalan</a:t>
            </a:r>
            <a:r>
              <a:rPr lang="hr-HR" b="1" dirty="0" smtClean="0"/>
              <a:t> za bilo koju vrstu proizvoda</a:t>
            </a:r>
            <a:r>
              <a:rPr lang="hr-HR" dirty="0" smtClean="0"/>
              <a:t>.</a:t>
            </a:r>
          </a:p>
          <a:p>
            <a:r>
              <a:rPr lang="hr-HR" dirty="0" err="1" smtClean="0"/>
              <a:t>Konfigurator</a:t>
            </a:r>
            <a:r>
              <a:rPr lang="hr-HR" dirty="0" smtClean="0"/>
              <a:t> se razvija kao klijentska Web aplikacija koja za </a:t>
            </a:r>
            <a:r>
              <a:rPr lang="hr-HR" b="1" dirty="0" smtClean="0"/>
              <a:t>odabir optimalne konfiguracije proizvoda prema preferencijama kupca </a:t>
            </a:r>
            <a:r>
              <a:rPr lang="hr-HR" dirty="0" smtClean="0"/>
              <a:t>poziva Web servis koji to odradi pomoću HUMANT algoritma.</a:t>
            </a:r>
          </a:p>
          <a:p>
            <a:r>
              <a:rPr lang="hr-HR" dirty="0" smtClean="0"/>
              <a:t>Riječ je o više-ciljnoj optimizaciji s </a:t>
            </a:r>
            <a:r>
              <a:rPr lang="hr-HR" i="1" dirty="0" smtClean="0"/>
              <a:t>a </a:t>
            </a:r>
            <a:r>
              <a:rPr lang="hr-HR" i="1" dirty="0"/>
              <a:t>priori </a:t>
            </a:r>
            <a:r>
              <a:rPr lang="hr-HR" dirty="0" smtClean="0"/>
              <a:t>pristupom, jer su preferencije kupca (cijena, </a:t>
            </a:r>
            <a:r>
              <a:rPr lang="hr-HR" dirty="0" err="1" smtClean="0"/>
              <a:t>karatkteristike</a:t>
            </a:r>
            <a:r>
              <a:rPr lang="hr-HR" dirty="0" smtClean="0"/>
              <a:t>, i sl.) unaprijed (</a:t>
            </a:r>
            <a:r>
              <a:rPr lang="hr-HR" i="1" dirty="0" smtClean="0"/>
              <a:t>a priori</a:t>
            </a:r>
            <a:r>
              <a:rPr lang="hr-HR" dirty="0" smtClean="0"/>
              <a:t>) poznate.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533400"/>
            <a:ext cx="10595485" cy="1066800"/>
          </a:xfrm>
        </p:spPr>
        <p:txBody>
          <a:bodyPr/>
          <a:lstStyle/>
          <a:p>
            <a:r>
              <a:rPr lang="hr-HR" dirty="0" smtClean="0"/>
              <a:t>INSENT: </a:t>
            </a:r>
            <a:r>
              <a:rPr lang="hr-HR" dirty="0"/>
              <a:t>Razvoj konfiguratora proizvoda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434" y="2139192"/>
            <a:ext cx="4066263" cy="316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0873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211" y="1828800"/>
            <a:ext cx="10217981" cy="4191000"/>
          </a:xfrm>
        </p:spPr>
        <p:txBody>
          <a:bodyPr/>
          <a:lstStyle/>
          <a:p>
            <a:r>
              <a:rPr lang="hr-HR" dirty="0"/>
              <a:t>Kupac </a:t>
            </a:r>
            <a:r>
              <a:rPr lang="hr-HR" b="1" dirty="0"/>
              <a:t>definira </a:t>
            </a:r>
            <a:r>
              <a:rPr lang="hr-HR" b="1" u="sng" dirty="0"/>
              <a:t>svoje</a:t>
            </a:r>
            <a:r>
              <a:rPr lang="hr-HR" b="1" dirty="0"/>
              <a:t> </a:t>
            </a:r>
            <a:r>
              <a:rPr lang="hr-HR" b="1" u="sng" dirty="0"/>
              <a:t>želje</a:t>
            </a:r>
            <a:r>
              <a:rPr lang="hr-HR" b="1" dirty="0"/>
              <a:t> (preferencije) za proizvod </a:t>
            </a:r>
            <a:r>
              <a:rPr lang="hr-HR" dirty="0"/>
              <a:t>koji naručuje:</a:t>
            </a:r>
          </a:p>
          <a:p>
            <a:endParaRPr lang="hr-H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1" y="533400"/>
            <a:ext cx="10863933" cy="1066800"/>
          </a:xfrm>
        </p:spPr>
        <p:txBody>
          <a:bodyPr/>
          <a:lstStyle/>
          <a:p>
            <a:r>
              <a:rPr lang="hr-HR" dirty="0" smtClean="0"/>
              <a:t>Koncept INSENT </a:t>
            </a:r>
            <a:r>
              <a:rPr lang="hr-HR" dirty="0" err="1" smtClean="0"/>
              <a:t>konfiguratora</a:t>
            </a:r>
            <a:r>
              <a:rPr lang="hr-HR" dirty="0" smtClean="0"/>
              <a:t> proizvoda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6070890" y="2802678"/>
          <a:ext cx="3787046" cy="2880321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1893523"/>
                <a:gridCol w="1893523"/>
              </a:tblGrid>
              <a:tr h="466215">
                <a:tc gridSpan="2">
                  <a:txBody>
                    <a:bodyPr/>
                    <a:lstStyle/>
                    <a:p>
                      <a:r>
                        <a:rPr lang="hr-HR" dirty="0" smtClean="0"/>
                        <a:t>Preferencije kupca</a:t>
                      </a:r>
                      <a:endParaRPr lang="hr-HR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hr-HR" sz="1400" b="0" i="1" dirty="0"/>
                    </a:p>
                  </a:txBody>
                  <a:tcPr anchor="ctr"/>
                </a:tc>
              </a:tr>
              <a:tr h="804702">
                <a:tc>
                  <a:txBody>
                    <a:bodyPr/>
                    <a:lstStyle/>
                    <a:p>
                      <a:pPr algn="l"/>
                      <a:r>
                        <a:rPr lang="hr-HR" dirty="0" smtClean="0"/>
                        <a:t>Cijena</a:t>
                      </a:r>
                      <a:endParaRPr lang="hr-HR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3200" dirty="0" smtClean="0">
                          <a:solidFill>
                            <a:srgbClr val="FFC000"/>
                          </a:solidFill>
                          <a:sym typeface="Wingdings"/>
                        </a:rPr>
                        <a:t></a:t>
                      </a:r>
                      <a:endParaRPr lang="hr-HR" sz="3200" b="1" dirty="0" smtClean="0">
                        <a:solidFill>
                          <a:srgbClr val="FFC000"/>
                        </a:solidFill>
                        <a:latin typeface="Wingdings" pitchFamily="2" charset="2"/>
                      </a:endParaRPr>
                    </a:p>
                  </a:txBody>
                  <a:tcPr anchor="ctr"/>
                </a:tc>
              </a:tr>
              <a:tr h="804702">
                <a:tc>
                  <a:txBody>
                    <a:bodyPr/>
                    <a:lstStyle/>
                    <a:p>
                      <a:pPr algn="l"/>
                      <a:r>
                        <a:rPr lang="hr-HR" dirty="0" smtClean="0"/>
                        <a:t>Vrijeme isporuke</a:t>
                      </a:r>
                      <a:endParaRPr lang="hr-HR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3200" dirty="0" smtClean="0">
                          <a:solidFill>
                            <a:srgbClr val="FFC000"/>
                          </a:solidFill>
                          <a:sym typeface="Wingdings"/>
                        </a:rPr>
                        <a:t></a:t>
                      </a:r>
                      <a:endParaRPr lang="hr-HR" sz="3200" b="1" dirty="0" smtClean="0">
                        <a:solidFill>
                          <a:srgbClr val="FFC000"/>
                        </a:solidFill>
                        <a:latin typeface="Wingdings" pitchFamily="2" charset="2"/>
                      </a:endParaRPr>
                    </a:p>
                  </a:txBody>
                  <a:tcPr anchor="ctr"/>
                </a:tc>
              </a:tr>
              <a:tr h="804702">
                <a:tc>
                  <a:txBody>
                    <a:bodyPr/>
                    <a:lstStyle/>
                    <a:p>
                      <a:pPr algn="l"/>
                      <a:r>
                        <a:rPr lang="hr-HR" dirty="0" smtClean="0"/>
                        <a:t>Boja: plava</a:t>
                      </a:r>
                      <a:endParaRPr lang="hr-HR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3200" dirty="0" smtClean="0">
                          <a:solidFill>
                            <a:srgbClr val="FFC000"/>
                          </a:solidFill>
                          <a:sym typeface="Wingdings"/>
                        </a:rPr>
                        <a:t></a:t>
                      </a:r>
                      <a:endParaRPr lang="hr-HR" sz="3200" b="1" dirty="0" smtClean="0">
                        <a:solidFill>
                          <a:srgbClr val="FFC000"/>
                        </a:solidFill>
                        <a:latin typeface="Wingdings" pitchFamily="2" charset="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2159" y="3833132"/>
            <a:ext cx="2953787" cy="10830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32815" y="5203511"/>
            <a:ext cx="1772473" cy="369332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hr-HR" dirty="0" smtClean="0"/>
              <a:t>Proizvod: </a:t>
            </a:r>
            <a:r>
              <a:rPr lang="hr-HR" b="1" dirty="0" err="1" smtClean="0"/>
              <a:t>karet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9341816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211" y="1828800"/>
            <a:ext cx="10243149" cy="4191000"/>
          </a:xfrm>
        </p:spPr>
        <p:txBody>
          <a:bodyPr/>
          <a:lstStyle/>
          <a:p>
            <a:r>
              <a:rPr lang="hr-HR" dirty="0"/>
              <a:t>Na temelju preferencija kupca, HUMANT algoritam </a:t>
            </a:r>
            <a:r>
              <a:rPr lang="hr-HR" b="1" dirty="0"/>
              <a:t>odabire optimalne dijelove </a:t>
            </a:r>
            <a:r>
              <a:rPr lang="hr-HR" b="1" dirty="0" smtClean="0"/>
              <a:t>proizvoda </a:t>
            </a:r>
            <a:r>
              <a:rPr lang="hr-HR" dirty="0" smtClean="0"/>
              <a:t>(‘</a:t>
            </a:r>
            <a:r>
              <a:rPr lang="hr-HR" dirty="0" err="1" smtClean="0"/>
              <a:t>kareta</a:t>
            </a:r>
            <a:r>
              <a:rPr lang="hr-HR" dirty="0" smtClean="0"/>
              <a:t>’):</a:t>
            </a:r>
            <a:endParaRPr lang="hr-HR" dirty="0"/>
          </a:p>
          <a:p>
            <a:endParaRPr lang="hr-H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1" y="533400"/>
            <a:ext cx="10863933" cy="1066800"/>
          </a:xfrm>
        </p:spPr>
        <p:txBody>
          <a:bodyPr/>
          <a:lstStyle/>
          <a:p>
            <a:r>
              <a:rPr lang="hr-HR" dirty="0" smtClean="0"/>
              <a:t>Koncept INSENT </a:t>
            </a:r>
            <a:r>
              <a:rPr lang="hr-HR" dirty="0" err="1" smtClean="0"/>
              <a:t>konfiguratora</a:t>
            </a:r>
            <a:r>
              <a:rPr lang="hr-HR" dirty="0" smtClean="0"/>
              <a:t> proizvoda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7532557" y="2925668"/>
            <a:ext cx="1980559" cy="1494583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6" name="TextBox 48"/>
          <p:cNvSpPr txBox="1">
            <a:spLocks noChangeArrowheads="1"/>
          </p:cNvSpPr>
          <p:nvPr/>
        </p:nvSpPr>
        <p:spPr bwMode="auto">
          <a:xfrm>
            <a:off x="7874356" y="2929569"/>
            <a:ext cx="127073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1600" b="1" i="1" dirty="0" smtClean="0">
                <a:effectLst/>
                <a:latin typeface="Calibri" pitchFamily="34" charset="0"/>
                <a:cs typeface="Arial" charset="0"/>
              </a:rPr>
              <a:t>Volan </a:t>
            </a:r>
            <a:r>
              <a:rPr lang="hr-HR" sz="1600" b="1" i="1" dirty="0" err="1" smtClean="0">
                <a:effectLst/>
                <a:latin typeface="Calibri" pitchFamily="34" charset="0"/>
                <a:cs typeface="Arial" charset="0"/>
              </a:rPr>
              <a:t>kareta</a:t>
            </a:r>
            <a:endParaRPr lang="hr-HR" sz="1600" b="1" i="1" dirty="0">
              <a:effectLst/>
              <a:latin typeface="Calibri" pitchFamily="34" charset="0"/>
              <a:cs typeface="Arial" charset="0"/>
            </a:endParaRPr>
          </a:p>
        </p:txBody>
      </p:sp>
      <p:cxnSp>
        <p:nvCxnSpPr>
          <p:cNvPr id="7" name="Straight Arrow Connector 6"/>
          <p:cNvCxnSpPr>
            <a:stCxn id="14" idx="2"/>
            <a:endCxn id="13" idx="1"/>
          </p:cNvCxnSpPr>
          <p:nvPr/>
        </p:nvCxnSpPr>
        <p:spPr>
          <a:xfrm>
            <a:off x="2298619" y="3664545"/>
            <a:ext cx="443465" cy="841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5" idx="3"/>
            <a:endCxn id="15" idx="0"/>
          </p:cNvCxnSpPr>
          <p:nvPr/>
        </p:nvCxnSpPr>
        <p:spPr>
          <a:xfrm flipV="1">
            <a:off x="9513116" y="3664544"/>
            <a:ext cx="439160" cy="841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13" idx="3"/>
            <a:endCxn id="12" idx="1"/>
          </p:cNvCxnSpPr>
          <p:nvPr/>
        </p:nvCxnSpPr>
        <p:spPr>
          <a:xfrm>
            <a:off x="4671882" y="3672960"/>
            <a:ext cx="453791" cy="313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2" idx="3"/>
            <a:endCxn id="5" idx="1"/>
          </p:cNvCxnSpPr>
          <p:nvPr/>
        </p:nvCxnSpPr>
        <p:spPr>
          <a:xfrm flipV="1">
            <a:off x="7088698" y="3672960"/>
            <a:ext cx="443859" cy="313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5125673" y="2647799"/>
            <a:ext cx="1963025" cy="2056583"/>
          </a:xfrm>
          <a:prstGeom prst="roundRect">
            <a:avLst>
              <a:gd name="adj" fmla="val 10494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13" name="Rounded Rectangle 12"/>
          <p:cNvSpPr/>
          <p:nvPr/>
        </p:nvSpPr>
        <p:spPr>
          <a:xfrm>
            <a:off x="2742084" y="2925668"/>
            <a:ext cx="1929798" cy="1494583"/>
          </a:xfrm>
          <a:prstGeom prst="roundRect">
            <a:avLst>
              <a:gd name="adj" fmla="val 12177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14" name="Rounded Rectangle 13"/>
          <p:cNvSpPr/>
          <p:nvPr/>
        </p:nvSpPr>
        <p:spPr>
          <a:xfrm rot="16200000">
            <a:off x="1514864" y="3416571"/>
            <a:ext cx="1071562" cy="495947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1600" b="1" i="1" dirty="0" smtClean="0">
                <a:solidFill>
                  <a:prstClr val="black"/>
                </a:solidFill>
              </a:rPr>
              <a:t>Narudžba</a:t>
            </a:r>
            <a:endParaRPr lang="hr-HR" sz="1600" b="1" i="1" dirty="0"/>
          </a:p>
        </p:txBody>
      </p:sp>
      <p:sp>
        <p:nvSpPr>
          <p:cNvPr id="15" name="Rounded Rectangle 14"/>
          <p:cNvSpPr/>
          <p:nvPr/>
        </p:nvSpPr>
        <p:spPr>
          <a:xfrm rot="16200000">
            <a:off x="9664469" y="3416570"/>
            <a:ext cx="1071563" cy="49594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1600" b="1" i="1" dirty="0" smtClean="0"/>
              <a:t>Isporuka</a:t>
            </a:r>
            <a:endParaRPr lang="hr-HR" sz="1600" b="1" i="1" dirty="0"/>
          </a:p>
        </p:txBody>
      </p:sp>
      <p:sp>
        <p:nvSpPr>
          <p:cNvPr id="16" name="TextBox 47"/>
          <p:cNvSpPr txBox="1">
            <a:spLocks noChangeArrowheads="1"/>
          </p:cNvSpPr>
          <p:nvPr/>
        </p:nvSpPr>
        <p:spPr bwMode="auto">
          <a:xfrm>
            <a:off x="5449745" y="2688158"/>
            <a:ext cx="124470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600" b="1" i="1" dirty="0" smtClean="0">
                <a:effectLst/>
                <a:latin typeface="Calibri" pitchFamily="34" charset="0"/>
                <a:cs typeface="Arial" charset="0"/>
              </a:rPr>
              <a:t>Tijelo </a:t>
            </a:r>
            <a:r>
              <a:rPr lang="hr-HR" sz="1600" b="1" i="1" dirty="0" err="1" smtClean="0">
                <a:effectLst/>
                <a:latin typeface="Calibri" pitchFamily="34" charset="0"/>
                <a:cs typeface="Arial" charset="0"/>
              </a:rPr>
              <a:t>kareta</a:t>
            </a:r>
            <a:endParaRPr lang="hr-HR" sz="1600" b="1" i="1" dirty="0">
              <a:effectLst/>
              <a:latin typeface="Calibri" pitchFamily="34" charset="0"/>
              <a:cs typeface="Arial" charset="0"/>
            </a:endParaRPr>
          </a:p>
        </p:txBody>
      </p:sp>
      <p:sp>
        <p:nvSpPr>
          <p:cNvPr id="17" name="TextBox 48"/>
          <p:cNvSpPr txBox="1">
            <a:spLocks noChangeArrowheads="1"/>
          </p:cNvSpPr>
          <p:nvPr/>
        </p:nvSpPr>
        <p:spPr bwMode="auto">
          <a:xfrm>
            <a:off x="3364631" y="2947154"/>
            <a:ext cx="7135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600" b="1" i="1" dirty="0" smtClean="0">
                <a:effectLst/>
                <a:latin typeface="Calibri" pitchFamily="34" charset="0"/>
                <a:cs typeface="Arial" charset="0"/>
              </a:rPr>
              <a:t>Kotači</a:t>
            </a:r>
            <a:endParaRPr lang="hr-HR" sz="1600" b="1" i="1" dirty="0">
              <a:effectLst/>
              <a:latin typeface="Calibri" pitchFamily="34" charset="0"/>
              <a:cs typeface="Arial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821296" y="3357716"/>
            <a:ext cx="1800200" cy="432048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 smtClean="0">
                <a:solidFill>
                  <a:schemeClr val="tx1"/>
                </a:solidFill>
              </a:rPr>
              <a:t>    </a:t>
            </a:r>
            <a:r>
              <a:rPr lang="hr-HR" b="1" dirty="0" err="1" smtClean="0">
                <a:solidFill>
                  <a:schemeClr val="tx1"/>
                </a:solidFill>
              </a:rPr>
              <a:t>Balinjere</a:t>
            </a:r>
            <a:endParaRPr lang="hr-HR" b="1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65312" y="3429724"/>
            <a:ext cx="288032" cy="28803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0" name="Rounded Rectangle 19"/>
          <p:cNvSpPr/>
          <p:nvPr/>
        </p:nvSpPr>
        <p:spPr>
          <a:xfrm>
            <a:off x="2821296" y="3861772"/>
            <a:ext cx="1800200" cy="432048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 smtClean="0">
                <a:solidFill>
                  <a:schemeClr val="tx1"/>
                </a:solidFill>
              </a:rPr>
              <a:t>  Rolerski</a:t>
            </a:r>
            <a:endParaRPr lang="hr-HR" b="1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965312" y="3933780"/>
            <a:ext cx="288032" cy="28803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2" name="Rounded Rectangle 21"/>
          <p:cNvSpPr/>
          <p:nvPr/>
        </p:nvSpPr>
        <p:spPr>
          <a:xfrm>
            <a:off x="7615726" y="3340131"/>
            <a:ext cx="1800200" cy="432048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 smtClean="0">
                <a:solidFill>
                  <a:schemeClr val="tx1"/>
                </a:solidFill>
              </a:rPr>
              <a:t>   Metalni</a:t>
            </a:r>
            <a:endParaRPr lang="hr-HR" b="1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759742" y="3412139"/>
            <a:ext cx="288032" cy="28803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4" name="Rounded Rectangle 23"/>
          <p:cNvSpPr/>
          <p:nvPr/>
        </p:nvSpPr>
        <p:spPr>
          <a:xfrm>
            <a:off x="7615726" y="3844187"/>
            <a:ext cx="1800200" cy="432048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 smtClean="0">
                <a:solidFill>
                  <a:schemeClr val="tx1"/>
                </a:solidFill>
              </a:rPr>
              <a:t> Drveni</a:t>
            </a:r>
            <a:endParaRPr lang="hr-HR" b="1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759742" y="3916195"/>
            <a:ext cx="288032" cy="28803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" name="Rounded Rectangle 25"/>
          <p:cNvSpPr/>
          <p:nvPr/>
        </p:nvSpPr>
        <p:spPr>
          <a:xfrm>
            <a:off x="5204280" y="3120206"/>
            <a:ext cx="1800200" cy="432048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 smtClean="0">
                <a:solidFill>
                  <a:schemeClr val="tx1"/>
                </a:solidFill>
              </a:rPr>
              <a:t>      Šperploča</a:t>
            </a:r>
            <a:endParaRPr lang="hr-HR" b="1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348296" y="3192214"/>
            <a:ext cx="288032" cy="28803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8" name="Rounded Rectangle 27"/>
          <p:cNvSpPr/>
          <p:nvPr/>
        </p:nvSpPr>
        <p:spPr>
          <a:xfrm>
            <a:off x="5204280" y="4128318"/>
            <a:ext cx="1800200" cy="432048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 smtClean="0">
                <a:solidFill>
                  <a:schemeClr val="tx1"/>
                </a:solidFill>
              </a:rPr>
              <a:t>       </a:t>
            </a:r>
            <a:r>
              <a:rPr lang="hr-HR" b="1" dirty="0" err="1" smtClean="0">
                <a:solidFill>
                  <a:schemeClr val="tx1"/>
                </a:solidFill>
              </a:rPr>
              <a:t>Medijapan</a:t>
            </a:r>
            <a:endParaRPr lang="hr-HR" b="1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348296" y="4200326"/>
            <a:ext cx="288032" cy="28803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0" name="Rounded Rectangle 29"/>
          <p:cNvSpPr/>
          <p:nvPr/>
        </p:nvSpPr>
        <p:spPr>
          <a:xfrm>
            <a:off x="5204280" y="3624262"/>
            <a:ext cx="1800200" cy="432048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 smtClean="0">
                <a:solidFill>
                  <a:schemeClr val="tx1"/>
                </a:solidFill>
              </a:rPr>
              <a:t>   Plastika</a:t>
            </a:r>
            <a:endParaRPr lang="hr-HR" b="1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348296" y="3696270"/>
            <a:ext cx="288032" cy="28803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2" name="Multiply 31"/>
          <p:cNvSpPr/>
          <p:nvPr/>
        </p:nvSpPr>
        <p:spPr>
          <a:xfrm>
            <a:off x="2821296" y="3796426"/>
            <a:ext cx="576064" cy="576064"/>
          </a:xfrm>
          <a:prstGeom prst="mathMultiply">
            <a:avLst>
              <a:gd name="adj1" fmla="val 18985"/>
            </a:avLst>
          </a:prstGeom>
          <a:solidFill>
            <a:srgbClr val="FF00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3" name="Multiply 32"/>
          <p:cNvSpPr/>
          <p:nvPr/>
        </p:nvSpPr>
        <p:spPr>
          <a:xfrm>
            <a:off x="5204280" y="3067071"/>
            <a:ext cx="576064" cy="576064"/>
          </a:xfrm>
          <a:prstGeom prst="mathMultiply">
            <a:avLst>
              <a:gd name="adj1" fmla="val 18985"/>
            </a:avLst>
          </a:prstGeom>
          <a:solidFill>
            <a:srgbClr val="FF00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4" name="Multiply 33"/>
          <p:cNvSpPr/>
          <p:nvPr/>
        </p:nvSpPr>
        <p:spPr>
          <a:xfrm>
            <a:off x="7615726" y="3772179"/>
            <a:ext cx="576064" cy="576064"/>
          </a:xfrm>
          <a:prstGeom prst="mathMultiply">
            <a:avLst>
              <a:gd name="adj1" fmla="val 18985"/>
            </a:avLst>
          </a:prstGeom>
          <a:solidFill>
            <a:srgbClr val="FF00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5" name="Rectangular Callout 34"/>
          <p:cNvSpPr/>
          <p:nvPr/>
        </p:nvSpPr>
        <p:spPr>
          <a:xfrm>
            <a:off x="2239860" y="4814925"/>
            <a:ext cx="2814855" cy="1729550"/>
          </a:xfrm>
          <a:prstGeom prst="wedgeRectCallout">
            <a:avLst>
              <a:gd name="adj1" fmla="val 23954"/>
              <a:gd name="adj2" fmla="val -89318"/>
            </a:avLst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6" name="Table 35"/>
          <p:cNvGraphicFramePr>
            <a:graphicFrameLocks noGrp="1"/>
          </p:cNvGraphicFramePr>
          <p:nvPr>
            <p:extLst/>
          </p:nvPr>
        </p:nvGraphicFramePr>
        <p:xfrm>
          <a:off x="2298619" y="4920632"/>
          <a:ext cx="2707684" cy="152400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353842"/>
                <a:gridCol w="1353842"/>
              </a:tblGrid>
              <a:tr h="279491">
                <a:tc gridSpan="2">
                  <a:txBody>
                    <a:bodyPr/>
                    <a:lstStyle/>
                    <a:p>
                      <a:r>
                        <a:rPr lang="hr-HR" sz="1400" dirty="0" smtClean="0"/>
                        <a:t>Kotači od rola (3 komada)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79491">
                <a:tc>
                  <a:txBody>
                    <a:bodyPr/>
                    <a:lstStyle/>
                    <a:p>
                      <a:r>
                        <a:rPr lang="hr-HR" sz="1400" i="1" dirty="0" smtClean="0"/>
                        <a:t>Materijal</a:t>
                      </a:r>
                      <a:endParaRPr lang="en-US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400" dirty="0" smtClean="0"/>
                        <a:t>Guma/Plastika</a:t>
                      </a:r>
                      <a:endParaRPr lang="en-US" sz="1400" dirty="0"/>
                    </a:p>
                  </a:txBody>
                  <a:tcPr/>
                </a:tc>
              </a:tr>
              <a:tr h="279491">
                <a:tc>
                  <a:txBody>
                    <a:bodyPr/>
                    <a:lstStyle/>
                    <a:p>
                      <a:r>
                        <a:rPr lang="hr-HR" sz="1400" i="1" dirty="0" smtClean="0"/>
                        <a:t>Boja</a:t>
                      </a:r>
                      <a:endParaRPr lang="en-US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400" dirty="0" smtClean="0"/>
                        <a:t>Plava</a:t>
                      </a:r>
                      <a:endParaRPr lang="en-US" sz="1400" dirty="0"/>
                    </a:p>
                  </a:txBody>
                  <a:tcPr/>
                </a:tc>
              </a:tr>
              <a:tr h="279491">
                <a:tc>
                  <a:txBody>
                    <a:bodyPr/>
                    <a:lstStyle/>
                    <a:p>
                      <a:r>
                        <a:rPr lang="hr-HR" sz="1400" i="1" dirty="0" smtClean="0"/>
                        <a:t>Cijena</a:t>
                      </a:r>
                      <a:endParaRPr lang="en-US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400" dirty="0" smtClean="0"/>
                        <a:t>80 kn</a:t>
                      </a:r>
                      <a:endParaRPr lang="en-US" sz="1400" dirty="0"/>
                    </a:p>
                  </a:txBody>
                  <a:tcPr/>
                </a:tc>
              </a:tr>
              <a:tr h="279491">
                <a:tc>
                  <a:txBody>
                    <a:bodyPr/>
                    <a:lstStyle/>
                    <a:p>
                      <a:r>
                        <a:rPr lang="hr-HR" sz="1400" i="1" dirty="0" smtClean="0"/>
                        <a:t>Vrijeme izrade</a:t>
                      </a:r>
                      <a:endParaRPr lang="en-US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400" dirty="0" smtClean="0"/>
                        <a:t>5 dana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18954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211" y="1828800"/>
            <a:ext cx="10243149" cy="4191000"/>
          </a:xfrm>
        </p:spPr>
        <p:txBody>
          <a:bodyPr/>
          <a:lstStyle/>
          <a:p>
            <a:r>
              <a:rPr lang="hr-HR" b="1" dirty="0" smtClean="0"/>
              <a:t>Ulazni podaci za </a:t>
            </a:r>
            <a:r>
              <a:rPr lang="hr-HR" b="1" dirty="0" err="1" smtClean="0"/>
              <a:t>konfigurator</a:t>
            </a:r>
            <a:r>
              <a:rPr lang="hr-HR" b="1" dirty="0" smtClean="0"/>
              <a:t> proizvoda</a:t>
            </a:r>
            <a:r>
              <a:rPr lang="hr-HR" dirty="0" smtClean="0"/>
              <a:t> (svojstva dijelova) za proizvod ‘</a:t>
            </a:r>
            <a:r>
              <a:rPr lang="hr-HR" dirty="0" err="1" smtClean="0"/>
              <a:t>karet</a:t>
            </a:r>
            <a:r>
              <a:rPr lang="hr-HR" dirty="0" smtClean="0"/>
              <a:t>’:</a:t>
            </a:r>
            <a:endParaRPr lang="hr-HR" dirty="0"/>
          </a:p>
          <a:p>
            <a:endParaRPr lang="hr-H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1" y="533400"/>
            <a:ext cx="10863933" cy="1066800"/>
          </a:xfrm>
        </p:spPr>
        <p:txBody>
          <a:bodyPr/>
          <a:lstStyle/>
          <a:p>
            <a:r>
              <a:rPr lang="hr-HR" dirty="0" smtClean="0"/>
              <a:t>Primjer INSENT </a:t>
            </a:r>
            <a:r>
              <a:rPr lang="hr-HR" dirty="0" err="1" smtClean="0"/>
              <a:t>konfiguratora</a:t>
            </a:r>
            <a:r>
              <a:rPr lang="hr-HR" dirty="0" smtClean="0"/>
              <a:t> proizvoda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211" y="3457837"/>
            <a:ext cx="2457001" cy="1127031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407474" y="4628802"/>
            <a:ext cx="1772473" cy="369332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hr-HR" dirty="0" smtClean="0"/>
              <a:t>Proizvod: </a:t>
            </a:r>
            <a:r>
              <a:rPr lang="hr-HR" b="1" dirty="0" err="1" smtClean="0"/>
              <a:t>karet</a:t>
            </a:r>
            <a:endParaRPr lang="en-US" b="1" dirty="0" smtClean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5300" y="2779531"/>
            <a:ext cx="7203060" cy="307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81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108" y="2256639"/>
            <a:ext cx="4115359" cy="447208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174206" y="5843713"/>
            <a:ext cx="500063" cy="12223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211" y="1828800"/>
            <a:ext cx="10243149" cy="4191000"/>
          </a:xfrm>
        </p:spPr>
        <p:txBody>
          <a:bodyPr/>
          <a:lstStyle/>
          <a:p>
            <a:r>
              <a:rPr lang="hr-HR" dirty="0" smtClean="0"/>
              <a:t>Preferencije kupca i </a:t>
            </a:r>
            <a:r>
              <a:rPr lang="hr-HR" b="1" dirty="0" smtClean="0"/>
              <a:t>pozivanje Web servisa </a:t>
            </a:r>
            <a:r>
              <a:rPr lang="hr-HR" dirty="0" smtClean="0"/>
              <a:t>za optimizaciju odabira dijelova:</a:t>
            </a:r>
            <a:endParaRPr lang="hr-HR" dirty="0"/>
          </a:p>
          <a:p>
            <a:endParaRPr lang="hr-H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1" y="533400"/>
            <a:ext cx="10863933" cy="1066800"/>
          </a:xfrm>
        </p:spPr>
        <p:txBody>
          <a:bodyPr/>
          <a:lstStyle/>
          <a:p>
            <a:r>
              <a:rPr lang="hr-HR" dirty="0" smtClean="0"/>
              <a:t>Primjer INSENT </a:t>
            </a:r>
            <a:r>
              <a:rPr lang="hr-HR" dirty="0" err="1" smtClean="0"/>
              <a:t>konfiguratora</a:t>
            </a:r>
            <a:r>
              <a:rPr lang="hr-HR" dirty="0" smtClean="0"/>
              <a:t> proizvoda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690" y="3486006"/>
            <a:ext cx="2164268" cy="15302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3432" y="2861858"/>
            <a:ext cx="2584928" cy="32616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9266" y="4818213"/>
            <a:ext cx="942702" cy="1541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9266" y="4307305"/>
            <a:ext cx="942702" cy="1551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3300" y="4556613"/>
            <a:ext cx="942702" cy="1601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1029" y="5830948"/>
            <a:ext cx="942702" cy="1541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7812" y="6085815"/>
            <a:ext cx="942702" cy="1551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4206" y="6102273"/>
            <a:ext cx="500063" cy="12223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322471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211" y="1828800"/>
            <a:ext cx="10243149" cy="4191000"/>
          </a:xfrm>
        </p:spPr>
        <p:txBody>
          <a:bodyPr/>
          <a:lstStyle/>
          <a:p>
            <a:r>
              <a:rPr lang="hr-HR" b="1" dirty="0" smtClean="0"/>
              <a:t>Rezultati Web servisa </a:t>
            </a:r>
            <a:r>
              <a:rPr lang="hr-HR" dirty="0" smtClean="0"/>
              <a:t>(varijante proizvoda):</a:t>
            </a:r>
            <a:endParaRPr lang="hr-HR" dirty="0"/>
          </a:p>
          <a:p>
            <a:endParaRPr lang="hr-H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1" y="533400"/>
            <a:ext cx="10863933" cy="1066800"/>
          </a:xfrm>
        </p:spPr>
        <p:txBody>
          <a:bodyPr/>
          <a:lstStyle/>
          <a:p>
            <a:r>
              <a:rPr lang="hr-HR" dirty="0" smtClean="0"/>
              <a:t>Primjer INSENT </a:t>
            </a:r>
            <a:r>
              <a:rPr lang="hr-HR" dirty="0" err="1" smtClean="0"/>
              <a:t>konfiguratora</a:t>
            </a:r>
            <a:r>
              <a:rPr lang="hr-HR" dirty="0" smtClean="0"/>
              <a:t> proizvoda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038" y="2659979"/>
            <a:ext cx="2584928" cy="32616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486" y="3446570"/>
            <a:ext cx="2377646" cy="15302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8652" y="1693778"/>
            <a:ext cx="3495365" cy="503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7465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211" y="1828800"/>
            <a:ext cx="10243149" cy="4191000"/>
          </a:xfrm>
        </p:spPr>
        <p:txBody>
          <a:bodyPr/>
          <a:lstStyle/>
          <a:p>
            <a:r>
              <a:rPr lang="hr-HR" b="1" dirty="0" smtClean="0"/>
              <a:t>Dekodiranje varijante</a:t>
            </a:r>
            <a:r>
              <a:rPr lang="hr-HR" dirty="0" smtClean="0"/>
              <a:t> proizvoda:</a:t>
            </a:r>
            <a:endParaRPr lang="hr-HR" dirty="0"/>
          </a:p>
          <a:p>
            <a:endParaRPr lang="hr-H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1" y="533400"/>
            <a:ext cx="10863933" cy="1066800"/>
          </a:xfrm>
        </p:spPr>
        <p:txBody>
          <a:bodyPr/>
          <a:lstStyle/>
          <a:p>
            <a:r>
              <a:rPr lang="hr-HR" dirty="0" smtClean="0"/>
              <a:t>Primjer INSENT </a:t>
            </a:r>
            <a:r>
              <a:rPr lang="hr-HR" dirty="0" err="1" smtClean="0"/>
              <a:t>konfiguratora</a:t>
            </a:r>
            <a:r>
              <a:rPr lang="hr-HR" dirty="0" smtClean="0"/>
              <a:t> proizvoda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211" y="2225206"/>
            <a:ext cx="7675889" cy="457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1256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213" y="1828800"/>
            <a:ext cx="6037312" cy="4191000"/>
          </a:xfrm>
        </p:spPr>
        <p:txBody>
          <a:bodyPr/>
          <a:lstStyle/>
          <a:p>
            <a:r>
              <a:rPr lang="hr-HR" dirty="0" smtClean="0"/>
              <a:t>‘</a:t>
            </a:r>
            <a:r>
              <a:rPr lang="hr-HR" dirty="0" err="1" smtClean="0"/>
              <a:t>Lean</a:t>
            </a:r>
            <a:r>
              <a:rPr lang="hr-HR" dirty="0" smtClean="0"/>
              <a:t> </a:t>
            </a:r>
            <a:r>
              <a:rPr lang="hr-HR" dirty="0" err="1" smtClean="0"/>
              <a:t>Learning</a:t>
            </a:r>
            <a:r>
              <a:rPr lang="hr-HR" dirty="0" smtClean="0"/>
              <a:t> Factory @ FESB’ nudi </a:t>
            </a:r>
            <a:r>
              <a:rPr lang="hr-HR" b="1" dirty="0" smtClean="0"/>
              <a:t>cjeloživotno obrazovanje zaposlenika </a:t>
            </a:r>
            <a:r>
              <a:rPr lang="hr-HR" dirty="0" smtClean="0"/>
              <a:t>iz područja organizacije rada i proizvodnje, </a:t>
            </a:r>
            <a:r>
              <a:rPr lang="hr-HR" i="1" dirty="0" err="1" smtClean="0"/>
              <a:t>Lean</a:t>
            </a:r>
            <a:r>
              <a:rPr lang="hr-HR" dirty="0" smtClean="0"/>
              <a:t> managementa, upravljanja projektima, i sl.</a:t>
            </a:r>
          </a:p>
          <a:p>
            <a:r>
              <a:rPr lang="hr-HR" dirty="0" smtClean="0"/>
              <a:t>Kao i projekt </a:t>
            </a:r>
            <a:r>
              <a:rPr lang="hr-HR" b="1" dirty="0"/>
              <a:t>osmišljavanja, organiziranja i postavljanja </a:t>
            </a:r>
            <a:r>
              <a:rPr lang="hr-HR" b="1" i="1" dirty="0" err="1"/>
              <a:t>Learning</a:t>
            </a:r>
            <a:r>
              <a:rPr lang="hr-HR" b="1" i="1" dirty="0"/>
              <a:t> Factory </a:t>
            </a:r>
            <a:r>
              <a:rPr lang="hr-HR" b="1" dirty="0"/>
              <a:t>koncepta </a:t>
            </a:r>
            <a:r>
              <a:rPr lang="hr-HR" dirty="0"/>
              <a:t>u proizvodnom pogonu poduzeća, za obuku postojećih </a:t>
            </a:r>
            <a:r>
              <a:rPr lang="hr-HR" dirty="0" smtClean="0"/>
              <a:t>i novih zaposlenika</a:t>
            </a:r>
            <a:r>
              <a:rPr lang="hr-HR" dirty="0"/>
              <a:t>.</a:t>
            </a:r>
            <a:endParaRPr lang="hr-HR" dirty="0" smtClean="0"/>
          </a:p>
          <a:p>
            <a:endParaRPr lang="hr-H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Cjeloživotno obrazovanje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2564" y="692696"/>
            <a:ext cx="4191930" cy="5589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5000" dist="5000" dir="5400000" sy="-100000" algn="bl" rotWithShape="0"/>
          </a:effectLst>
        </p:spPr>
      </p:pic>
      <p:pic>
        <p:nvPicPr>
          <p:cNvPr id="7" name="Picture 6" descr="MON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6772" y="4870946"/>
            <a:ext cx="1714194" cy="1279922"/>
          </a:xfrm>
          <a:prstGeom prst="ellipse">
            <a:avLst/>
          </a:prstGeom>
          <a:ln w="63500" cap="rnd">
            <a:solidFill>
              <a:schemeClr val="bg1">
                <a:lumMod val="8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 descr="BGk2.JPG"/>
          <p:cNvPicPr>
            <a:picLocks noChangeAspect="1"/>
          </p:cNvPicPr>
          <p:nvPr/>
        </p:nvPicPr>
        <p:blipFill>
          <a:blip r:embed="rId4" cstate="print">
            <a:lum bright="22000" contras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2324" y="4874629"/>
            <a:ext cx="1708889" cy="1276239"/>
          </a:xfrm>
          <a:prstGeom prst="ellipse">
            <a:avLst/>
          </a:prstGeom>
          <a:ln w="63500" cap="rnd">
            <a:solidFill>
              <a:schemeClr val="bg1">
                <a:lumMod val="8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 descr="bg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212" y="4868980"/>
            <a:ext cx="1716453" cy="1281888"/>
          </a:xfrm>
          <a:prstGeom prst="ellipse">
            <a:avLst/>
          </a:prstGeom>
          <a:ln w="63500" cap="rnd">
            <a:solidFill>
              <a:schemeClr val="bg1">
                <a:lumMod val="8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72895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211" y="2225206"/>
            <a:ext cx="7516661" cy="457368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211" y="1828800"/>
            <a:ext cx="10243149" cy="4191000"/>
          </a:xfrm>
        </p:spPr>
        <p:txBody>
          <a:bodyPr/>
          <a:lstStyle/>
          <a:p>
            <a:r>
              <a:rPr lang="hr-HR" b="1" dirty="0" smtClean="0"/>
              <a:t>Vizualizacija varijante</a:t>
            </a:r>
            <a:r>
              <a:rPr lang="hr-HR" dirty="0" smtClean="0"/>
              <a:t> proizvoda:</a:t>
            </a:r>
            <a:endParaRPr lang="hr-HR" dirty="0"/>
          </a:p>
          <a:p>
            <a:endParaRPr lang="hr-H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1" y="533400"/>
            <a:ext cx="10863933" cy="1066800"/>
          </a:xfrm>
        </p:spPr>
        <p:txBody>
          <a:bodyPr/>
          <a:lstStyle/>
          <a:p>
            <a:r>
              <a:rPr lang="hr-HR" dirty="0" smtClean="0"/>
              <a:t>Primjer INSENT </a:t>
            </a:r>
            <a:r>
              <a:rPr lang="hr-HR" dirty="0" err="1" smtClean="0"/>
              <a:t>konfiguratora</a:t>
            </a:r>
            <a:r>
              <a:rPr lang="hr-HR" dirty="0" smtClean="0"/>
              <a:t> proizvoda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9173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212" y="1828800"/>
            <a:ext cx="5821288" cy="4984576"/>
          </a:xfrm>
        </p:spPr>
        <p:txBody>
          <a:bodyPr>
            <a:noAutofit/>
          </a:bodyPr>
          <a:lstStyle/>
          <a:p>
            <a:r>
              <a:rPr lang="hr-HR" dirty="0" smtClean="0"/>
              <a:t>Daljnji razvoj i istraživanje montažne linije svodi se na potpunu vertikalnu integraciju IT sustava, uz </a:t>
            </a:r>
            <a:r>
              <a:rPr lang="hr-HR" b="1" dirty="0" smtClean="0"/>
              <a:t>dodavanje </a:t>
            </a:r>
            <a:r>
              <a:rPr lang="hr-HR" b="1" dirty="0" err="1" smtClean="0"/>
              <a:t>konfiguratora</a:t>
            </a:r>
            <a:r>
              <a:rPr lang="hr-HR" b="1" dirty="0" smtClean="0"/>
              <a:t> proizvoda </a:t>
            </a:r>
            <a:r>
              <a:rPr lang="hr-HR" dirty="0" smtClean="0"/>
              <a:t>kao ulaza sa strane kupca.</a:t>
            </a:r>
          </a:p>
          <a:p>
            <a:r>
              <a:rPr lang="hr-HR" dirty="0" smtClean="0"/>
              <a:t>Sve to vodi prema </a:t>
            </a:r>
            <a:r>
              <a:rPr lang="en-US" b="1" i="1" dirty="0" smtClean="0"/>
              <a:t>Smart </a:t>
            </a:r>
            <a:r>
              <a:rPr lang="en-US" b="1" i="1" dirty="0"/>
              <a:t>Self-Organizing </a:t>
            </a:r>
            <a:r>
              <a:rPr lang="en-US" b="1" i="1" dirty="0" smtClean="0"/>
              <a:t>Production</a:t>
            </a:r>
            <a:r>
              <a:rPr lang="hr-HR" b="1" i="1" dirty="0" smtClean="0"/>
              <a:t> </a:t>
            </a:r>
            <a:r>
              <a:rPr lang="hr-HR" dirty="0" smtClean="0"/>
              <a:t>konceptu, odnosno </a:t>
            </a:r>
            <a:r>
              <a:rPr lang="hr-HR" b="1" dirty="0" smtClean="0"/>
              <a:t>fleksibilnoj samo-organizirajućoj proizvodnji</a:t>
            </a:r>
            <a:r>
              <a:rPr lang="hr-HR" dirty="0" smtClean="0"/>
              <a:t>, </a:t>
            </a:r>
            <a:r>
              <a:rPr lang="hr-HR" dirty="0" smtClean="0"/>
              <a:t>bez rigidnih dugoročnih planova.</a:t>
            </a:r>
          </a:p>
          <a:p>
            <a:r>
              <a:rPr lang="hr-HR" dirty="0" smtClean="0"/>
              <a:t>Za svaki </a:t>
            </a:r>
            <a:r>
              <a:rPr lang="hr-HR" dirty="0" smtClean="0"/>
              <a:t>proizvod, </a:t>
            </a:r>
            <a:r>
              <a:rPr lang="hr-HR" b="1" dirty="0" smtClean="0"/>
              <a:t>sustav </a:t>
            </a:r>
            <a:r>
              <a:rPr lang="hr-HR" b="1" dirty="0" smtClean="0"/>
              <a:t>autonomno pronalazi </a:t>
            </a:r>
            <a:r>
              <a:rPr lang="hr-HR" b="1" dirty="0" smtClean="0"/>
              <a:t>optimalni put kroz proizvodni pogon </a:t>
            </a:r>
            <a:r>
              <a:rPr lang="hr-HR" dirty="0" smtClean="0"/>
              <a:t>s aspekta vremena izrade, iskorištenosti kapaciteta, i sl.</a:t>
            </a:r>
          </a:p>
          <a:p>
            <a:r>
              <a:rPr lang="hr-HR" dirty="0" smtClean="0"/>
              <a:t>Koncept je vrlo p</a:t>
            </a:r>
            <a:r>
              <a:rPr lang="hr-HR" dirty="0" smtClean="0"/>
              <a:t>ogodan </a:t>
            </a:r>
            <a:r>
              <a:rPr lang="hr-HR" dirty="0" smtClean="0"/>
              <a:t>za </a:t>
            </a:r>
            <a:r>
              <a:rPr lang="hr-HR" dirty="0" err="1" smtClean="0"/>
              <a:t>jednokomadnu</a:t>
            </a:r>
            <a:r>
              <a:rPr lang="hr-HR" dirty="0" smtClean="0"/>
              <a:t> i maloserijsku proizvodnju.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533400"/>
            <a:ext cx="9631817" cy="1066800"/>
          </a:xfrm>
        </p:spPr>
        <p:txBody>
          <a:bodyPr/>
          <a:lstStyle/>
          <a:p>
            <a:r>
              <a:rPr lang="hr-HR" dirty="0"/>
              <a:t>Daljnji razvoj </a:t>
            </a:r>
            <a:r>
              <a:rPr lang="hr-HR" dirty="0" smtClean="0"/>
              <a:t>i istraživanje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6500" y="1828800"/>
            <a:ext cx="4756742" cy="32638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7000" y="5321278"/>
            <a:ext cx="4888226" cy="8509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416450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5791" y="1061315"/>
            <a:ext cx="5505165" cy="29385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737" y="2204864"/>
            <a:ext cx="2962275" cy="1857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Hvala na pažnji!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7868" y="5661248"/>
            <a:ext cx="1094541" cy="41428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422004" y="5666733"/>
            <a:ext cx="5616624" cy="3823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hr-HR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Ovo istraživanja potpomognut je od strane Hrvatske zaklade za znanost kroz projekt INSENT (1353).</a:t>
            </a: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422004" y="5278932"/>
            <a:ext cx="5616624" cy="3823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ebdings" panose="05030102010509060703" pitchFamily="18" charset="2"/>
              </a:rPr>
              <a:t>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http://</a:t>
            </a:r>
            <a:r>
              <a:rPr lang="en-US" sz="1600" b="1" dirty="0" smtClean="0"/>
              <a:t>insent.fesb.hr</a:t>
            </a:r>
          </a:p>
        </p:txBody>
      </p:sp>
    </p:spTree>
    <p:extLst>
      <p:ext uri="{BB962C8B-B14F-4D97-AF65-F5344CB8AC3E}">
        <p14:creationId xmlns:p14="http://schemas.microsoft.com/office/powerpoint/2010/main" val="42592462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284"/>
          <a:stretch/>
        </p:blipFill>
        <p:spPr>
          <a:xfrm>
            <a:off x="5377946" y="4848921"/>
            <a:ext cx="1718577" cy="1296323"/>
          </a:xfrm>
          <a:prstGeom prst="ellipse">
            <a:avLst/>
          </a:prstGeom>
          <a:ln w="63500" cap="rnd">
            <a:solidFill>
              <a:schemeClr val="bg1">
                <a:lumMod val="8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3" descr="25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29424" y="4860168"/>
            <a:ext cx="1708889" cy="1285076"/>
          </a:xfrm>
          <a:prstGeom prst="ellipse">
            <a:avLst/>
          </a:prstGeom>
          <a:ln w="63500" cap="rnd">
            <a:solidFill>
              <a:schemeClr val="bg1">
                <a:lumMod val="8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Slika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088" y="4868980"/>
            <a:ext cx="1718577" cy="1268143"/>
          </a:xfrm>
          <a:prstGeom prst="ellipse">
            <a:avLst/>
          </a:prstGeom>
          <a:ln w="63500" cap="rnd">
            <a:solidFill>
              <a:schemeClr val="bg1">
                <a:lumMod val="8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0846" y="692696"/>
            <a:ext cx="4203648" cy="56007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5000" dist="5000" dir="5400000" sy="-100000" algn="bl" rotWithShape="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213" y="1828800"/>
            <a:ext cx="6037312" cy="4191000"/>
          </a:xfrm>
        </p:spPr>
        <p:txBody>
          <a:bodyPr/>
          <a:lstStyle/>
          <a:p>
            <a:r>
              <a:rPr lang="hr-HR" dirty="0" smtClean="0"/>
              <a:t>‘</a:t>
            </a:r>
            <a:r>
              <a:rPr lang="hr-HR" dirty="0" err="1" smtClean="0"/>
              <a:t>Lean</a:t>
            </a:r>
            <a:r>
              <a:rPr lang="hr-HR" dirty="0" smtClean="0"/>
              <a:t> </a:t>
            </a:r>
            <a:r>
              <a:rPr lang="hr-HR" dirty="0" err="1" smtClean="0"/>
              <a:t>Learning</a:t>
            </a:r>
            <a:r>
              <a:rPr lang="hr-HR" dirty="0" smtClean="0"/>
              <a:t> Factory @ FESB’ nudi </a:t>
            </a:r>
            <a:r>
              <a:rPr lang="hr-HR" b="1" dirty="0" smtClean="0"/>
              <a:t>podršku u unaprjeđenju proizvodnih procesa </a:t>
            </a:r>
            <a:r>
              <a:rPr lang="hr-HR" dirty="0" smtClean="0"/>
              <a:t>kroz projektiranje i optimiranje </a:t>
            </a:r>
            <a:r>
              <a:rPr lang="hr-HR" i="1" dirty="0" smtClean="0"/>
              <a:t>proizvodnih</a:t>
            </a:r>
            <a:r>
              <a:rPr lang="hr-HR" dirty="0" smtClean="0"/>
              <a:t> sustava, te obuku zaposlenika iz područja </a:t>
            </a:r>
            <a:r>
              <a:rPr lang="hr-HR" dirty="0" err="1" smtClean="0"/>
              <a:t>Lean</a:t>
            </a:r>
            <a:r>
              <a:rPr lang="hr-HR" dirty="0" smtClean="0"/>
              <a:t> managementa.</a:t>
            </a:r>
          </a:p>
          <a:p>
            <a:r>
              <a:rPr lang="hr-HR" dirty="0" smtClean="0"/>
              <a:t>Na raspolaganju je čitav set </a:t>
            </a:r>
            <a:r>
              <a:rPr lang="hr-HR" b="1" dirty="0" smtClean="0"/>
              <a:t>metoda i alata iz </a:t>
            </a:r>
            <a:r>
              <a:rPr lang="hr-HR" b="1" i="1" dirty="0" err="1" smtClean="0"/>
              <a:t>Lean</a:t>
            </a:r>
            <a:r>
              <a:rPr lang="hr-HR" b="1" dirty="0" smtClean="0"/>
              <a:t> </a:t>
            </a:r>
            <a:r>
              <a:rPr lang="hr-HR" b="1" dirty="0" err="1" smtClean="0"/>
              <a:t>man</a:t>
            </a:r>
            <a:r>
              <a:rPr lang="en-US" b="1" dirty="0" smtClean="0"/>
              <a:t>a</a:t>
            </a:r>
            <a:r>
              <a:rPr lang="hr-HR" b="1" dirty="0" err="1" smtClean="0"/>
              <a:t>gementa</a:t>
            </a:r>
            <a:r>
              <a:rPr lang="hr-HR" dirty="0" smtClean="0"/>
              <a:t>, </a:t>
            </a:r>
            <a:r>
              <a:rPr lang="hr-HR" dirty="0"/>
              <a:t>softver za </a:t>
            </a:r>
            <a:r>
              <a:rPr lang="hr-HR" b="1" dirty="0"/>
              <a:t>projektiranje i optimiranje proizvodnih </a:t>
            </a:r>
            <a:r>
              <a:rPr lang="hr-HR" b="1" dirty="0" smtClean="0"/>
              <a:t>sustava</a:t>
            </a:r>
            <a:r>
              <a:rPr lang="hr-HR" dirty="0" smtClean="0"/>
              <a:t>, te didaktičke igre za obuku zaposlenika.</a:t>
            </a:r>
          </a:p>
          <a:p>
            <a:endParaRPr lang="hr-H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Unaprjeđenje procesa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6918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fotografija 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2492" y="4874629"/>
            <a:ext cx="1708474" cy="1276439"/>
          </a:xfrm>
          <a:prstGeom prst="ellipse">
            <a:avLst/>
          </a:prstGeom>
          <a:ln w="63500" cap="rnd">
            <a:solidFill>
              <a:schemeClr val="bg1">
                <a:lumMod val="8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Slika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5211" y="4867512"/>
            <a:ext cx="1728192" cy="1281888"/>
          </a:xfrm>
          <a:prstGeom prst="ellipse">
            <a:avLst/>
          </a:prstGeom>
          <a:ln w="63500" cap="rnd">
            <a:solidFill>
              <a:schemeClr val="bg1">
                <a:lumMod val="8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212" y="1828800"/>
            <a:ext cx="6181327" cy="4191000"/>
          </a:xfrm>
        </p:spPr>
        <p:txBody>
          <a:bodyPr/>
          <a:lstStyle/>
          <a:p>
            <a:r>
              <a:rPr lang="hr-HR" dirty="0" smtClean="0"/>
              <a:t>‘</a:t>
            </a:r>
            <a:r>
              <a:rPr lang="hr-HR" dirty="0" err="1" smtClean="0"/>
              <a:t>Lean</a:t>
            </a:r>
            <a:r>
              <a:rPr lang="hr-HR" dirty="0" smtClean="0"/>
              <a:t> </a:t>
            </a:r>
            <a:r>
              <a:rPr lang="hr-HR" dirty="0" err="1" smtClean="0"/>
              <a:t>Learning</a:t>
            </a:r>
            <a:r>
              <a:rPr lang="hr-HR" dirty="0" smtClean="0"/>
              <a:t> Factory @ FESB’ nudi podršku u</a:t>
            </a:r>
            <a:r>
              <a:rPr lang="hr-HR" b="1" dirty="0" smtClean="0"/>
              <a:t> istraživanju i razvoju novog proizvoda</a:t>
            </a:r>
            <a:r>
              <a:rPr lang="hr-HR" dirty="0"/>
              <a:t> </a:t>
            </a:r>
            <a:r>
              <a:rPr lang="hr-HR" dirty="0" smtClean="0"/>
              <a:t>s posebnim naglaskom na </a:t>
            </a:r>
            <a:r>
              <a:rPr lang="hr-HR" b="1" dirty="0" smtClean="0"/>
              <a:t>brzoj izradi prototipova</a:t>
            </a:r>
            <a:r>
              <a:rPr lang="hr-HR" dirty="0" smtClean="0"/>
              <a:t>.</a:t>
            </a:r>
          </a:p>
          <a:p>
            <a:r>
              <a:rPr lang="hr-HR" dirty="0" smtClean="0"/>
              <a:t>Na raspolaganju je sva potrebna hardverska i softverska oprema: </a:t>
            </a:r>
            <a:r>
              <a:rPr lang="hr-HR" b="1" dirty="0" smtClean="0"/>
              <a:t>3D </a:t>
            </a:r>
            <a:r>
              <a:rPr lang="hr-HR" b="1" dirty="0"/>
              <a:t>skener</a:t>
            </a:r>
            <a:r>
              <a:rPr lang="hr-HR" dirty="0"/>
              <a:t>, </a:t>
            </a:r>
            <a:r>
              <a:rPr lang="hr-HR" b="1" dirty="0"/>
              <a:t>3D printer</a:t>
            </a:r>
            <a:r>
              <a:rPr lang="hr-HR" dirty="0"/>
              <a:t>, </a:t>
            </a:r>
            <a:r>
              <a:rPr lang="hr-HR" b="1" dirty="0" smtClean="0"/>
              <a:t>CAD/CAM</a:t>
            </a:r>
            <a:r>
              <a:rPr lang="hr-HR" dirty="0" smtClean="0"/>
              <a:t> softver, </a:t>
            </a:r>
            <a:r>
              <a:rPr lang="hr-HR" b="1" dirty="0" smtClean="0"/>
              <a:t>PLM</a:t>
            </a:r>
            <a:r>
              <a:rPr lang="hr-HR" dirty="0" smtClean="0"/>
              <a:t> softver, softver </a:t>
            </a:r>
            <a:r>
              <a:rPr lang="hr-HR" dirty="0"/>
              <a:t>za </a:t>
            </a:r>
            <a:r>
              <a:rPr lang="hr-HR" b="1" dirty="0" smtClean="0"/>
              <a:t>simulaciju</a:t>
            </a:r>
            <a:r>
              <a:rPr lang="hr-HR" dirty="0" smtClean="0"/>
              <a:t>, </a:t>
            </a:r>
            <a:r>
              <a:rPr lang="hr-HR" dirty="0"/>
              <a:t>softver za projektiranje i </a:t>
            </a:r>
            <a:r>
              <a:rPr lang="hr-HR" b="1" dirty="0"/>
              <a:t>optimiranje proizvodnih </a:t>
            </a:r>
            <a:r>
              <a:rPr lang="hr-HR" b="1" dirty="0" smtClean="0"/>
              <a:t>sustava</a:t>
            </a:r>
            <a:r>
              <a:rPr lang="hr-HR" dirty="0" smtClean="0"/>
              <a:t>, itd.</a:t>
            </a:r>
          </a:p>
          <a:p>
            <a:endParaRPr lang="hr-H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Razvoj prototipova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2564" y="692696"/>
            <a:ext cx="4191930" cy="5589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5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9975" y="4874629"/>
            <a:ext cx="1693587" cy="1276239"/>
          </a:xfrm>
          <a:prstGeom prst="ellipse">
            <a:avLst/>
          </a:prstGeom>
          <a:ln w="63500" cap="rnd">
            <a:solidFill>
              <a:schemeClr val="bg1">
                <a:lumMod val="8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518218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924" y="2204864"/>
            <a:ext cx="8782199" cy="273853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 rot="21071086">
            <a:off x="1065212" y="533400"/>
            <a:ext cx="8686801" cy="10668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 smtClean="0"/>
              <a:t>Dobro jutro, Industrijo 4.0!</a:t>
            </a: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74" y="476672"/>
            <a:ext cx="1023131" cy="102313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065212" y="5069160"/>
            <a:ext cx="9997752" cy="1312168"/>
          </a:xfrm>
          <a:prstGeom prst="rect">
            <a:avLst/>
          </a:prstGeom>
        </p:spPr>
        <p:txBody>
          <a:bodyPr/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3444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7160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876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4592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 smtClean="0"/>
              <a:t>2013. godine u Njemačkoj je usvojena industrijska strategija razvoja potpuno nove industrijske platforme: </a:t>
            </a:r>
            <a:r>
              <a:rPr lang="hr-HR" b="1" dirty="0" smtClean="0"/>
              <a:t>Industrija 4.0</a:t>
            </a:r>
            <a:r>
              <a:rPr lang="hr-HR" dirty="0" smtClean="0"/>
              <a:t>.</a:t>
            </a:r>
            <a:endParaRPr lang="hr-HR" b="1" dirty="0" smtClean="0"/>
          </a:p>
          <a:p>
            <a:r>
              <a:rPr lang="hr-HR" dirty="0" smtClean="0"/>
              <a:t>Sličnu </a:t>
            </a:r>
            <a:r>
              <a:rPr lang="hr-HR" b="1" dirty="0"/>
              <a:t>‘</a:t>
            </a:r>
            <a:r>
              <a:rPr lang="hr-HR" b="1" i="1" dirty="0"/>
              <a:t>Technology Push</a:t>
            </a:r>
            <a:r>
              <a:rPr lang="hr-HR" b="1" dirty="0"/>
              <a:t>’ </a:t>
            </a:r>
            <a:r>
              <a:rPr lang="hr-HR" b="1" dirty="0" smtClean="0"/>
              <a:t>strategiju </a:t>
            </a:r>
            <a:r>
              <a:rPr lang="hr-HR" dirty="0" smtClean="0"/>
              <a:t>donijele su i ostale razvijene zemlje.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0676" y="1484476"/>
            <a:ext cx="1616299" cy="86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5590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211" y="1828800"/>
            <a:ext cx="10217981" cy="4191000"/>
          </a:xfrm>
        </p:spPr>
        <p:txBody>
          <a:bodyPr/>
          <a:lstStyle/>
          <a:p>
            <a:r>
              <a:rPr lang="hr-HR" dirty="0" smtClean="0"/>
              <a:t>Analiza web </a:t>
            </a:r>
            <a:r>
              <a:rPr lang="hr-HR" dirty="0" err="1" smtClean="0"/>
              <a:t>konfiguratora</a:t>
            </a:r>
            <a:r>
              <a:rPr lang="hr-HR" dirty="0" smtClean="0"/>
              <a:t> proizvoda, uz ostale analize projekta INSENT, jasno pokazuje zašto su RB </a:t>
            </a:r>
            <a:r>
              <a:rPr lang="hr-HR" dirty="0" err="1" smtClean="0"/>
              <a:t>konzultati</a:t>
            </a:r>
            <a:r>
              <a:rPr lang="hr-HR" dirty="0" smtClean="0"/>
              <a:t> </a:t>
            </a:r>
            <a:r>
              <a:rPr lang="hr-HR" b="1" dirty="0" smtClean="0"/>
              <a:t>Hrvatsku ubrojili u zemlje ‘oklijevala’</a:t>
            </a:r>
            <a:r>
              <a:rPr lang="hr-HR" dirty="0" smtClean="0"/>
              <a:t>, po pitanju Industrije 4.0!</a:t>
            </a:r>
          </a:p>
          <a:p>
            <a:endParaRPr lang="hr-H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1" y="533400"/>
            <a:ext cx="10863933" cy="1066800"/>
          </a:xfrm>
        </p:spPr>
        <p:txBody>
          <a:bodyPr/>
          <a:lstStyle/>
          <a:p>
            <a:r>
              <a:rPr lang="hr-HR" dirty="0" smtClean="0"/>
              <a:t>Spremnost hrvatskih poduzeća na Industriju 4.0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636" y="2913787"/>
            <a:ext cx="5308864" cy="38141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2503" y="2421567"/>
            <a:ext cx="4308410" cy="43483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379136" y="5357810"/>
            <a:ext cx="1751442" cy="369332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hr-HR" i="1" dirty="0" smtClean="0"/>
              <a:t>Projekt INSENT</a:t>
            </a:r>
            <a:endParaRPr lang="en-US" i="1" dirty="0" smtClean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6100893" y="5463608"/>
            <a:ext cx="1539845" cy="369332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hr-HR" i="1" dirty="0" smtClean="0"/>
              <a:t>Roland-</a:t>
            </a:r>
            <a:r>
              <a:rPr lang="hr-HR" i="1" dirty="0" err="1" smtClean="0"/>
              <a:t>Berger</a:t>
            </a:r>
            <a:endParaRPr lang="en-US" i="1" dirty="0" smtClean="0"/>
          </a:p>
        </p:txBody>
      </p:sp>
      <p:sp>
        <p:nvSpPr>
          <p:cNvPr id="11" name="TextBox 10"/>
          <p:cNvSpPr txBox="1"/>
          <p:nvPr/>
        </p:nvSpPr>
        <p:spPr>
          <a:xfrm rot="20393952">
            <a:off x="3926068" y="3523187"/>
            <a:ext cx="244958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Industrial Maturity</a:t>
            </a:r>
          </a:p>
          <a:p>
            <a:pPr algn="ctr"/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Level = </a:t>
            </a:r>
            <a:r>
              <a:rPr lang="hr-H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2,15</a:t>
            </a:r>
            <a:endParaRPr lang="en-US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 rot="20180730">
            <a:off x="7021964" y="4103525"/>
            <a:ext cx="2118955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Industry 4.0 Readiness</a:t>
            </a: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Index = </a:t>
            </a:r>
            <a:r>
              <a:rPr lang="hr-H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1,6</a:t>
            </a:r>
            <a:endParaRPr lang="en-US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1810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47" r="6462"/>
          <a:stretch/>
        </p:blipFill>
        <p:spPr>
          <a:xfrm>
            <a:off x="1075776" y="4858725"/>
            <a:ext cx="1707062" cy="1280005"/>
          </a:xfrm>
          <a:prstGeom prst="ellipse">
            <a:avLst/>
          </a:prstGeom>
          <a:ln w="63500" cap="rnd">
            <a:solidFill>
              <a:schemeClr val="bg1">
                <a:lumMod val="8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5168" y="4821682"/>
            <a:ext cx="1772859" cy="1327718"/>
          </a:xfrm>
          <a:prstGeom prst="ellipse">
            <a:avLst/>
          </a:prstGeom>
          <a:ln w="63500" cap="rnd">
            <a:solidFill>
              <a:schemeClr val="bg1">
                <a:lumMod val="8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2492" y="4858725"/>
            <a:ext cx="1693587" cy="1290675"/>
          </a:xfrm>
          <a:prstGeom prst="ellipse">
            <a:avLst/>
          </a:prstGeom>
          <a:ln w="63500" cap="rnd">
            <a:solidFill>
              <a:schemeClr val="bg1">
                <a:lumMod val="8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213" y="1828800"/>
            <a:ext cx="6109320" cy="4191000"/>
          </a:xfrm>
        </p:spPr>
        <p:txBody>
          <a:bodyPr/>
          <a:lstStyle/>
          <a:p>
            <a:r>
              <a:rPr lang="hr-HR" dirty="0" smtClean="0"/>
              <a:t>‘</a:t>
            </a:r>
            <a:r>
              <a:rPr lang="hr-HR" dirty="0" err="1" smtClean="0"/>
              <a:t>Lean</a:t>
            </a:r>
            <a:r>
              <a:rPr lang="hr-HR" dirty="0" smtClean="0"/>
              <a:t> </a:t>
            </a:r>
            <a:r>
              <a:rPr lang="hr-HR" dirty="0" err="1" smtClean="0"/>
              <a:t>Learning</a:t>
            </a:r>
            <a:r>
              <a:rPr lang="hr-HR" dirty="0" smtClean="0"/>
              <a:t> Factory @ FESB’ prati najnovija znanstvena istraživanja vezana uz industriju, pa tako i razvoj </a:t>
            </a:r>
            <a:r>
              <a:rPr lang="hr-HR" b="1" dirty="0" smtClean="0"/>
              <a:t>nove kibernetsko-fizičke industrijske </a:t>
            </a:r>
            <a:r>
              <a:rPr lang="hr-HR" dirty="0" smtClean="0"/>
              <a:t>platforme: </a:t>
            </a:r>
            <a:r>
              <a:rPr lang="hr-HR" b="1" dirty="0" smtClean="0"/>
              <a:t>Industrija 4.0</a:t>
            </a:r>
            <a:r>
              <a:rPr lang="hr-HR" dirty="0" smtClean="0"/>
              <a:t>.</a:t>
            </a:r>
          </a:p>
          <a:p>
            <a:r>
              <a:rPr lang="hr-HR" dirty="0" smtClean="0"/>
              <a:t>U tijeku je opremanje montažnih stanica </a:t>
            </a:r>
            <a:r>
              <a:rPr lang="hr-HR" b="1" dirty="0" smtClean="0"/>
              <a:t>tabletima</a:t>
            </a:r>
            <a:r>
              <a:rPr lang="hr-HR" dirty="0" smtClean="0"/>
              <a:t>, </a:t>
            </a:r>
            <a:r>
              <a:rPr lang="hr-HR" b="1" dirty="0" smtClean="0"/>
              <a:t>RFID sustavom</a:t>
            </a:r>
            <a:r>
              <a:rPr lang="hr-HR" dirty="0" smtClean="0"/>
              <a:t>, te vlastitim rješenjima za inteligentnu montažnu liniju baziranima na </a:t>
            </a:r>
            <a:r>
              <a:rPr lang="hr-HR" b="1" dirty="0" smtClean="0"/>
              <a:t>PLC</a:t>
            </a:r>
            <a:r>
              <a:rPr lang="hr-HR" dirty="0" smtClean="0"/>
              <a:t> jedinici i </a:t>
            </a:r>
            <a:r>
              <a:rPr lang="hr-HR" b="1" dirty="0" smtClean="0"/>
              <a:t>Arduino</a:t>
            </a:r>
            <a:r>
              <a:rPr lang="hr-HR" dirty="0" smtClean="0"/>
              <a:t> mikrokontrolerima.</a:t>
            </a:r>
          </a:p>
          <a:p>
            <a:endParaRPr lang="hr-H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i="1" dirty="0" smtClean="0"/>
              <a:t>R&amp;D</a:t>
            </a:r>
            <a:r>
              <a:rPr lang="hr-HR" dirty="0" smtClean="0"/>
              <a:t>: Industrija 4.0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2564" y="692696"/>
            <a:ext cx="4191930" cy="5589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5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52528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usiness strategy presentation">
  <a:themeElements>
    <a:clrScheme name="Blue Red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usiness strategy presentation" id="{8652783A-F43B-4C47-8F3C-48F967BE0382}" vid="{232EED29-0899-40B2-8969-E379F11A5395}"/>
    </a:ext>
  </a:extLst>
</a:theme>
</file>

<file path=ppt/theme/theme2.xml><?xml version="1.0" encoding="utf-8"?>
<a:theme xmlns:a="http://schemas.openxmlformats.org/drawingml/2006/main" name="Office Theme">
  <a:themeElements>
    <a:clrScheme name="Blue Red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lue Red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C0E1DFAE-A563-49ED-B827-D954CB21C6A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Business strategy presentation</Template>
  <TotalTime>0</TotalTime>
  <Words>1800</Words>
  <Application>Microsoft Office PowerPoint</Application>
  <PresentationFormat>Custom</PresentationFormat>
  <Paragraphs>241</Paragraphs>
  <Slides>42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SimSun</vt:lpstr>
      <vt:lpstr>Arial</vt:lpstr>
      <vt:lpstr>Calibri</vt:lpstr>
      <vt:lpstr>Century Gothic</vt:lpstr>
      <vt:lpstr>Palatino Linotype</vt:lpstr>
      <vt:lpstr>Times New Roman</vt:lpstr>
      <vt:lpstr>Webdings</vt:lpstr>
      <vt:lpstr>Wingdings</vt:lpstr>
      <vt:lpstr>Business strategy presentation</vt:lpstr>
      <vt:lpstr>Lean Learning Factory @ FESB: Inteligentna montažna linija</vt:lpstr>
      <vt:lpstr>Lean Learning Factory @ FESB</vt:lpstr>
      <vt:lpstr>PowerPoint Presentation</vt:lpstr>
      <vt:lpstr>Cjeloživotno obrazovanje</vt:lpstr>
      <vt:lpstr>Unaprjeđenje procesa</vt:lpstr>
      <vt:lpstr>Razvoj prototipova</vt:lpstr>
      <vt:lpstr>PowerPoint Presentation</vt:lpstr>
      <vt:lpstr>Spremnost hrvatskih poduzeća na Industriju 4.0</vt:lpstr>
      <vt:lpstr>R&amp;D: Industrija 4.0</vt:lpstr>
      <vt:lpstr>Smart Factory koncept</vt:lpstr>
      <vt:lpstr>PowerPoint Presentation</vt:lpstr>
      <vt:lpstr>Zašto biti Smart?</vt:lpstr>
      <vt:lpstr>Osobna jednokomadna proizvodnja</vt:lpstr>
      <vt:lpstr>Praćenje svakog komada proizvoda</vt:lpstr>
      <vt:lpstr>Praćenje proizvodnje</vt:lpstr>
      <vt:lpstr>Identificiranje i mapiranje poslovnih procesa</vt:lpstr>
      <vt:lpstr>Praćenje poslovnih procesa</vt:lpstr>
      <vt:lpstr>Mapiranje i praćenje proizvodnih procesa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Osobni dizajn proizvoda</vt:lpstr>
      <vt:lpstr>Konfigurator proizvoda</vt:lpstr>
      <vt:lpstr>Analiza: Web konfiguratori proizvoda u RH</vt:lpstr>
      <vt:lpstr>PowerPoint Presentation</vt:lpstr>
      <vt:lpstr>Web konfigurator izgleda proizvoda</vt:lpstr>
      <vt:lpstr>PowerPoint Presentation</vt:lpstr>
      <vt:lpstr>Web konfigurator svojstava proizvoda</vt:lpstr>
      <vt:lpstr>PowerPoint Presentation</vt:lpstr>
      <vt:lpstr>INSENT: Razvoj konfiguratora proizvoda </vt:lpstr>
      <vt:lpstr>Koncept INSENT konfiguratora proizvoda</vt:lpstr>
      <vt:lpstr>Koncept INSENT konfiguratora proizvoda</vt:lpstr>
      <vt:lpstr>Primjer INSENT konfiguratora proizvoda</vt:lpstr>
      <vt:lpstr>Primjer INSENT konfiguratora proizvoda</vt:lpstr>
      <vt:lpstr>Primjer INSENT konfiguratora proizvoda</vt:lpstr>
      <vt:lpstr>Primjer INSENT konfiguratora proizvoda</vt:lpstr>
      <vt:lpstr>Primjer INSENT konfiguratora proizvoda</vt:lpstr>
      <vt:lpstr>Daljnji razvoj i istraživanje</vt:lpstr>
      <vt:lpstr>Hvala na pažnji!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2016-06-10T08:44:06Z</dcterms:created>
  <dcterms:modified xsi:type="dcterms:W3CDTF">2017-06-09T09:09:40Z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TC034606639991</vt:lpwstr>
  </property>
</Properties>
</file>