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5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6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7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8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9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20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93" r:id="rId4"/>
    <p:sldId id="294" r:id="rId5"/>
    <p:sldId id="258" r:id="rId6"/>
    <p:sldId id="289" r:id="rId7"/>
    <p:sldId id="259" r:id="rId8"/>
    <p:sldId id="305" r:id="rId9"/>
    <p:sldId id="291" r:id="rId10"/>
    <p:sldId id="288" r:id="rId11"/>
    <p:sldId id="260" r:id="rId12"/>
    <p:sldId id="295" r:id="rId13"/>
    <p:sldId id="262" r:id="rId14"/>
    <p:sldId id="306" r:id="rId15"/>
    <p:sldId id="269" r:id="rId16"/>
    <p:sldId id="270" r:id="rId17"/>
    <p:sldId id="296" r:id="rId18"/>
    <p:sldId id="263" r:id="rId19"/>
    <p:sldId id="271" r:id="rId20"/>
    <p:sldId id="272" r:id="rId21"/>
    <p:sldId id="297" r:id="rId22"/>
    <p:sldId id="264" r:id="rId23"/>
    <p:sldId id="275" r:id="rId24"/>
    <p:sldId id="276" r:id="rId25"/>
    <p:sldId id="298" r:id="rId26"/>
    <p:sldId id="265" r:id="rId27"/>
    <p:sldId id="301" r:id="rId28"/>
    <p:sldId id="299" r:id="rId29"/>
    <p:sldId id="266" r:id="rId30"/>
    <p:sldId id="281" r:id="rId31"/>
    <p:sldId id="282" r:id="rId32"/>
    <p:sldId id="283" r:id="rId33"/>
    <p:sldId id="300" r:id="rId34"/>
    <p:sldId id="267" r:id="rId35"/>
    <p:sldId id="284" r:id="rId36"/>
    <p:sldId id="285" r:id="rId37"/>
    <p:sldId id="287" r:id="rId38"/>
    <p:sldId id="303" r:id="rId39"/>
    <p:sldId id="304" r:id="rId4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an Devic" initials="I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240" autoAdjust="0"/>
    <p:restoredTop sz="87427" autoAdjust="0"/>
  </p:normalViewPr>
  <p:slideViewPr>
    <p:cSldViewPr snapToGrid="0">
      <p:cViewPr varScale="1">
        <p:scale>
          <a:sx n="76" d="100"/>
          <a:sy n="76" d="100"/>
        </p:scale>
        <p:origin x="46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47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van_devic\Dropbox\Public\konferencije\Zadar%202016\REZULTATI\REZULTATI_v3%20-%20HR%20-hrvatski%20jezi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van_devic\Dropbox\Public\konferencije\Zadar%202016\REZULTATI\REZULTATI_v3%20-%20HR%20-hrvatski%20jezik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van_devic\Dropbox\Public\konferencije\Zadar%202016\REZULTATI\REZULTATI_v3%20-%20HR%20-hrvatski%20jezik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van_devic\Dropbox\Public\konferencije\Zadar%202016\REZULTATI\REZULTATI_v3%20-%20HR%20-hrvatski%20jezik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van_devic\Dropbox\Public\konferencije\Zadar%202016\REZULTATI\REZULTATI_v3%20-%20HR%20-hrvatski%20jezik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van_devic\Dropbox\Public\konferencije\Zadar%202016\REZULTATI\REZULTATI_v3%20-%20HR%20-hrvatski%20jezik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van_devic\Dropbox\Public\konferencije\Zadar%202016\REZULTATI\REZULTATI_v3%20-%20HR%20-hrvatski%20jezik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van_devic\Dropbox\Public\konferencije\Zadar%202016\REZULTATI\REZULTATI_v3%20-%20HR%20-hrvatski%20jezik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van_devic\Dropbox\Public\konferencije\Zadar%202016\REZULTATI\REZULTATI_v3%20-%20HR%20-hrvatski%20jezik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van_devic\Dropbox\Public\konferencije\Zadar%202016\REZULTATI\REZULTATI_v3%20-%20HR%20-hrvatski%20jezik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van_devic\Dropbox\Public\konferencije\Zadar%202016\REZULTATI\REZULTATI_v3%20-%20HR%20-hrvatski%20jezik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van_devic\Dropbox\Public\konferencije\Zagreb%20(Katolicko%20Sveucili&#353;te)%202017\REZULTAT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van_devic\Dropbox\Public\konferencije\Zadar%202016\REZULTATI\REZULTATI_v3%20-%20HR%20-hrvatski%20jezik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van_devic\Dropbox\Public\konferencije\Zadar%202016\REZULTATI\REZULTATI_v3%20-%20HR%20-hrvatski%20jezik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van_devic\Dropbox\Public\konferencije\Zadar%202016\REZULTATI\REZULTATI_v3%20-%20HR%20-hrvatski%20jezi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van_devic\Dropbox\Public\konferencije\Zadar%202016\REZULTATI\REZULTATI_v3%20-%20HR%20-hrvatski%20jezik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van_devic\Dropbox\Public\konferencije\Zadar%202016\REZULTATI\REZULTATI_v3%20-%20HR%20-hrvatski%20jezik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van_devic\Dropbox\Public\konferencije\Zadar%202016\REZULTATI\REZULTATI_v3%20-%20HR%20-hrvatski%20jezik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van_devic\Dropbox\Public\konferencije\Zadar%202016\REZULTATI\REZULTATI_v3%20-%20HR%20-hrvatski%20jezik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van_devic\Dropbox\Public\konferencije\Zadar%202016\REZULTATI\REZULTATI_v3%20-%20HR%20-hrvatski%20jezik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'Upitnik 1'!$A$13</c:f>
          <c:strCache>
            <c:ptCount val="1"/>
            <c:pt idx="0">
              <c:v>Pet ključnih riječi koje povezujete s pojmom dobrobiti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'Upitnik 1'!$C$14</c:f>
              <c:strCache>
                <c:ptCount val="1"/>
                <c:pt idx="0">
                  <c:v>HR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'Upitnik 1'!$A$15:$A$19</c:f>
              <c:strCache>
                <c:ptCount val="5"/>
                <c:pt idx="0">
                  <c:v>Mentalno i fizičko zdravlje</c:v>
                </c:pt>
                <c:pt idx="1">
                  <c:v>Financijska sigurnost i zaposlenje</c:v>
                </c:pt>
                <c:pt idx="2">
                  <c:v>Socijalne i osobne mreže i obitelj</c:v>
                </c:pt>
                <c:pt idx="3">
                  <c:v>Materijalni uvjeti</c:v>
                </c:pt>
                <c:pt idx="4">
                  <c:v>Sreća</c:v>
                </c:pt>
              </c:strCache>
            </c:strRef>
          </c:cat>
          <c:val>
            <c:numRef>
              <c:f>'Upitnik 1'!$C$15:$C$19</c:f>
              <c:numCache>
                <c:formatCode>0,0%</c:formatCode>
                <c:ptCount val="5"/>
                <c:pt idx="0">
                  <c:v>0.33400000000000002</c:v>
                </c:pt>
                <c:pt idx="1">
                  <c:v>0.19700000000000001</c:v>
                </c:pt>
                <c:pt idx="2">
                  <c:v>0.19700000000000001</c:v>
                </c:pt>
                <c:pt idx="3">
                  <c:v>0.13600000000000001</c:v>
                </c:pt>
                <c:pt idx="4">
                  <c:v>0.13600000000000001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FF-47AC-A88A-1C65996314E8}"/>
            </c:ext>
          </c:extLst>
        </c:ser>
        <c:ser>
          <c:idx val="1"/>
          <c:order val="1"/>
          <c:tx>
            <c:strRef>
              <c:f>'Upitnik 1'!$D$14</c:f>
              <c:strCache>
                <c:ptCount val="1"/>
                <c:pt idx="0">
                  <c:v>EU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'Upitnik 1'!$A$15:$A$19</c:f>
              <c:strCache>
                <c:ptCount val="5"/>
                <c:pt idx="0">
                  <c:v>Mentalno i fizičko zdravlje</c:v>
                </c:pt>
                <c:pt idx="1">
                  <c:v>Financijska sigurnost i zaposlenje</c:v>
                </c:pt>
                <c:pt idx="2">
                  <c:v>Socijalne i osobne mreže i obitelj</c:v>
                </c:pt>
                <c:pt idx="3">
                  <c:v>Materijalni uvjeti</c:v>
                </c:pt>
                <c:pt idx="4">
                  <c:v>Sreća</c:v>
                </c:pt>
              </c:strCache>
            </c:strRef>
          </c:cat>
          <c:val>
            <c:numRef>
              <c:f>'Upitnik 1'!$D$15:$D$19</c:f>
              <c:numCache>
                <c:formatCode>0,0%</c:formatCode>
                <c:ptCount val="5"/>
                <c:pt idx="0">
                  <c:v>0.35499999999999998</c:v>
                </c:pt>
                <c:pt idx="1">
                  <c:v>0.2</c:v>
                </c:pt>
                <c:pt idx="2">
                  <c:v>0.193</c:v>
                </c:pt>
                <c:pt idx="3">
                  <c:v>0.156</c:v>
                </c:pt>
                <c:pt idx="4">
                  <c:v>9.6000000000000002E-2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FF-47AC-A88A-1C65996314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1842776"/>
        <c:axId val="371849664"/>
      </c:barChart>
      <c:catAx>
        <c:axId val="371842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849664"/>
        <c:crosses val="autoZero"/>
        <c:auto val="1"/>
        <c:lblAlgn val="ctr"/>
        <c:lblOffset val="100"/>
        <c:noMultiLvlLbl val="0"/>
      </c:catAx>
      <c:valAx>
        <c:axId val="371849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842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'Upitnik 3'!$A$1</c:f>
          <c:strCache>
            <c:ptCount val="1"/>
            <c:pt idx="0">
              <c:v>Mislite li da su sljedeće varijable prikladne mjere za usporedbu "obiteljske situacije i kućanstva" među različitim europskim državama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'Upitnik 3'!$K$3</c:f>
              <c:strCache>
                <c:ptCount val="1"/>
                <c:pt idx="0">
                  <c:v>HR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anchor="ctr" anchorCtr="1">
                <a:no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'Upitnik 3'!$J$4:$J$11</c:f>
              <c:strCache>
                <c:ptCount val="8"/>
                <c:pt idx="0">
                  <c:v>Obrazovanje članova kućanstva</c:v>
                </c:pt>
                <c:pt idx="1">
                  <c:v>Zanimanje članova kućanstva</c:v>
                </c:pt>
                <c:pt idx="2">
                  <c:v>Članovi kućanstva</c:v>
                </c:pt>
                <c:pt idx="3">
                  <c:v>Zaposlenost članova kućanstva</c:v>
                </c:pt>
                <c:pt idx="4">
                  <c:v>Relativi prihod kućanstva ( u odnosu na prosjećan nacionalni prihod kućanstva)</c:v>
                </c:pt>
                <c:pt idx="5">
                  <c:v>Vrsta stanovanja</c:v>
                </c:pt>
                <c:pt idx="6">
                  <c:v>Bračni status</c:v>
                </c:pt>
                <c:pt idx="7">
                  <c:v>Veličina kućanstva</c:v>
                </c:pt>
              </c:strCache>
            </c:strRef>
          </c:cat>
          <c:val>
            <c:numRef>
              <c:f>'Upitnik 3'!$K$4:$K$11</c:f>
              <c:numCache>
                <c:formatCode>###0,0%</c:formatCode>
                <c:ptCount val="8"/>
                <c:pt idx="0">
                  <c:v>1</c:v>
                </c:pt>
                <c:pt idx="1">
                  <c:v>0.96</c:v>
                </c:pt>
                <c:pt idx="2">
                  <c:v>0.9285714285714286</c:v>
                </c:pt>
                <c:pt idx="3">
                  <c:v>0.9285714285714286</c:v>
                </c:pt>
                <c:pt idx="4">
                  <c:v>0.92307692307692302</c:v>
                </c:pt>
                <c:pt idx="5">
                  <c:v>0.875</c:v>
                </c:pt>
                <c:pt idx="6">
                  <c:v>0.8571428571428571</c:v>
                </c:pt>
                <c:pt idx="7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C2-4C33-BFB5-02FF9F2AE059}"/>
            </c:ext>
          </c:extLst>
        </c:ser>
        <c:ser>
          <c:idx val="1"/>
          <c:order val="1"/>
          <c:tx>
            <c:strRef>
              <c:f>'Upitnik 3'!$L$3</c:f>
              <c:strCache>
                <c:ptCount val="1"/>
                <c:pt idx="0">
                  <c:v>EU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'Upitnik 3'!$J$4:$J$11</c:f>
              <c:strCache>
                <c:ptCount val="8"/>
                <c:pt idx="0">
                  <c:v>Obrazovanje članova kućanstva</c:v>
                </c:pt>
                <c:pt idx="1">
                  <c:v>Zanimanje članova kućanstva</c:v>
                </c:pt>
                <c:pt idx="2">
                  <c:v>Članovi kućanstva</c:v>
                </c:pt>
                <c:pt idx="3">
                  <c:v>Zaposlenost članova kućanstva</c:v>
                </c:pt>
                <c:pt idx="4">
                  <c:v>Relativi prihod kućanstva ( u odnosu na prosjećan nacionalni prihod kućanstva)</c:v>
                </c:pt>
                <c:pt idx="5">
                  <c:v>Vrsta stanovanja</c:v>
                </c:pt>
                <c:pt idx="6">
                  <c:v>Bračni status</c:v>
                </c:pt>
                <c:pt idx="7">
                  <c:v>Veličina kućanstva</c:v>
                </c:pt>
              </c:strCache>
            </c:strRef>
          </c:cat>
          <c:val>
            <c:numRef>
              <c:f>'Upitnik 3'!$L$4:$L$11</c:f>
              <c:numCache>
                <c:formatCode>###0,0%</c:formatCode>
                <c:ptCount val="8"/>
                <c:pt idx="0">
                  <c:v>0.94358974358974346</c:v>
                </c:pt>
                <c:pt idx="1">
                  <c:v>0.89247311827956988</c:v>
                </c:pt>
                <c:pt idx="2">
                  <c:v>0.92</c:v>
                </c:pt>
                <c:pt idx="3">
                  <c:v>0.93</c:v>
                </c:pt>
                <c:pt idx="4">
                  <c:v>0.85483870967741937</c:v>
                </c:pt>
                <c:pt idx="5">
                  <c:v>0.82513661202185806</c:v>
                </c:pt>
                <c:pt idx="6">
                  <c:v>0.76595744680851074</c:v>
                </c:pt>
                <c:pt idx="7">
                  <c:v>0.86243386243386244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C2-4C33-BFB5-02FF9F2AE0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9395992"/>
        <c:axId val="439397304"/>
      </c:barChart>
      <c:catAx>
        <c:axId val="439395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397304"/>
        <c:crosses val="autoZero"/>
        <c:auto val="1"/>
        <c:lblAlgn val="ctr"/>
        <c:lblOffset val="100"/>
        <c:noMultiLvlLbl val="0"/>
      </c:catAx>
      <c:valAx>
        <c:axId val="439397304"/>
        <c:scaling>
          <c:orientation val="minMax"/>
          <c:max val="1"/>
          <c:min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,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39599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'Upitnik 1'!$A$96:$F$96</c:f>
          <c:strCache>
            <c:ptCount val="6"/>
            <c:pt idx="0">
              <c:v>Istraživači bi trebali područja života povezana s općom dobrobiti djece odrediti u suradnji s djecom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'Upitnik 1'!$H$93</c:f>
              <c:strCache>
                <c:ptCount val="1"/>
                <c:pt idx="0">
                  <c:v>HR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'Upitnik 1'!$K$93</c:f>
              <c:numCache>
                <c:formatCode>0,0%</c:formatCode>
                <c:ptCount val="1"/>
                <c:pt idx="0">
                  <c:v>0.89999999999999991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44-4473-88C1-36217ABCA26E}"/>
            </c:ext>
          </c:extLst>
        </c:ser>
        <c:ser>
          <c:idx val="1"/>
          <c:order val="1"/>
          <c:tx>
            <c:strRef>
              <c:f>'Upitnik 1'!$H$94</c:f>
              <c:strCache>
                <c:ptCount val="1"/>
                <c:pt idx="0">
                  <c:v>EU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'Upitnik 1'!$K$94</c:f>
              <c:numCache>
                <c:formatCode>0,0%</c:formatCode>
                <c:ptCount val="1"/>
                <c:pt idx="0">
                  <c:v>0.85200000000000009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44-4473-88C1-36217ABCA2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overlap val="-27"/>
        <c:axId val="289724816"/>
        <c:axId val="289730064"/>
      </c:barChart>
      <c:catAx>
        <c:axId val="2897248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89730064"/>
        <c:crosses val="autoZero"/>
        <c:auto val="1"/>
        <c:lblAlgn val="ctr"/>
        <c:lblOffset val="100"/>
        <c:noMultiLvlLbl val="0"/>
      </c:catAx>
      <c:valAx>
        <c:axId val="28973006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,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9724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3119860017497815"/>
          <c:y val="0.52737449046585572"/>
          <c:w val="6.0042387166787385E-2"/>
          <c:h val="0.170182370152967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'Upitnik 2'!$H$161</c:f>
          <c:strCache>
            <c:ptCount val="1"/>
            <c:pt idx="0">
              <c:v>Kvalitativni intervjui i poticaji (nagrade) ispitanicima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'Upitnik 2'!$H$162</c:f>
              <c:strCache>
                <c:ptCount val="1"/>
                <c:pt idx="0">
                  <c:v>HR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'Upitnik 2'!$G$163:$G$164</c:f>
              <c:strCache>
                <c:ptCount val="2"/>
                <c:pt idx="0">
                  <c:v>Dodatni kvalitativni intervjui</c:v>
                </c:pt>
                <c:pt idx="1">
                  <c:v>Poticaji (nagrada) ispitanicima</c:v>
                </c:pt>
              </c:strCache>
            </c:strRef>
          </c:cat>
          <c:val>
            <c:numRef>
              <c:f>'Upitnik 2'!$H$163:$H$164</c:f>
              <c:numCache>
                <c:formatCode>0,0%</c:formatCode>
                <c:ptCount val="2"/>
                <c:pt idx="0">
                  <c:v>0.85699999999999998</c:v>
                </c:pt>
                <c:pt idx="1">
                  <c:v>0.71399999999999997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98-41B5-9D18-686D6082B722}"/>
            </c:ext>
          </c:extLst>
        </c:ser>
        <c:ser>
          <c:idx val="1"/>
          <c:order val="1"/>
          <c:tx>
            <c:strRef>
              <c:f>'Upitnik 2'!$I$162</c:f>
              <c:strCache>
                <c:ptCount val="1"/>
                <c:pt idx="0">
                  <c:v>EU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'Upitnik 2'!$G$163:$G$164</c:f>
              <c:strCache>
                <c:ptCount val="2"/>
                <c:pt idx="0">
                  <c:v>Dodatni kvalitativni intervjui</c:v>
                </c:pt>
                <c:pt idx="1">
                  <c:v>Poticaji (nagrada) ispitanicima</c:v>
                </c:pt>
              </c:strCache>
            </c:strRef>
          </c:cat>
          <c:val>
            <c:numRef>
              <c:f>'Upitnik 2'!$I$163:$I$164</c:f>
              <c:numCache>
                <c:formatCode>0,0%</c:formatCode>
                <c:ptCount val="2"/>
                <c:pt idx="0">
                  <c:v>0.93200000000000005</c:v>
                </c:pt>
                <c:pt idx="1">
                  <c:v>0.66900000000000004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98-41B5-9D18-686D6082B72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70899496"/>
        <c:axId val="370908680"/>
      </c:barChart>
      <c:catAx>
        <c:axId val="370899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908680"/>
        <c:crosses val="autoZero"/>
        <c:auto val="1"/>
        <c:lblAlgn val="ctr"/>
        <c:lblOffset val="100"/>
        <c:noMultiLvlLbl val="0"/>
      </c:catAx>
      <c:valAx>
        <c:axId val="370908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,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89949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'Upitnik 1'!$A$226</c:f>
          <c:strCache>
            <c:ptCount val="1"/>
            <c:pt idx="0">
              <c:v>Koji longitudinalni nacrt smatrate prikladnijim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'Upitnik 1'!$F$227</c:f>
              <c:strCache>
                <c:ptCount val="1"/>
                <c:pt idx="0">
                  <c:v>HR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'Upitnik 1'!$A$228:$A$229</c:f>
              <c:strCache>
                <c:ptCount val="2"/>
                <c:pt idx="0">
                  <c:v>Panel istraživanje po kućanstvima - bazira se na uzorku ispitanika/ kućanstva koji se prate kroz određeni period</c:v>
                </c:pt>
                <c:pt idx="1">
                  <c:v>Kohortna studija - agregirani uzorak pojedinaca koji proživljavaju ista životna iskustva u istom vremenskom periodu </c:v>
                </c:pt>
              </c:strCache>
            </c:strRef>
          </c:cat>
          <c:val>
            <c:numRef>
              <c:f>'Upitnik 1'!$F$228:$F$229</c:f>
              <c:numCache>
                <c:formatCode>0,0%</c:formatCode>
                <c:ptCount val="2"/>
                <c:pt idx="0">
                  <c:v>0.5</c:v>
                </c:pt>
                <c:pt idx="1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76-4BD1-8B0A-34915395C283}"/>
            </c:ext>
          </c:extLst>
        </c:ser>
        <c:ser>
          <c:idx val="1"/>
          <c:order val="1"/>
          <c:tx>
            <c:strRef>
              <c:f>'Upitnik 1'!$G$227</c:f>
              <c:strCache>
                <c:ptCount val="1"/>
                <c:pt idx="0">
                  <c:v>EU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'Upitnik 1'!$A$228:$A$229</c:f>
              <c:strCache>
                <c:ptCount val="2"/>
                <c:pt idx="0">
                  <c:v>Panel istraživanje po kućanstvima - bazira se na uzorku ispitanika/ kućanstva koji se prate kroz određeni period</c:v>
                </c:pt>
                <c:pt idx="1">
                  <c:v>Kohortna studija - agregirani uzorak pojedinaca koji proživljavaju ista životna iskustva u istom vremenskom periodu </c:v>
                </c:pt>
              </c:strCache>
            </c:strRef>
          </c:cat>
          <c:val>
            <c:numRef>
              <c:f>'Upitnik 1'!$G$228:$G$229</c:f>
              <c:numCache>
                <c:formatCode>0,0%</c:formatCode>
                <c:ptCount val="2"/>
                <c:pt idx="0">
                  <c:v>0.43</c:v>
                </c:pt>
                <c:pt idx="1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76-4BD1-8B0A-34915395C2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1258128"/>
        <c:axId val="291253536"/>
      </c:barChart>
      <c:catAx>
        <c:axId val="291258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1253536"/>
        <c:crosses val="autoZero"/>
        <c:auto val="1"/>
        <c:lblAlgn val="ctr"/>
        <c:lblOffset val="100"/>
        <c:noMultiLvlLbl val="0"/>
      </c:catAx>
      <c:valAx>
        <c:axId val="291253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,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1258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'Upitnik 2'!$A$114</c:f>
          <c:strCache>
            <c:ptCount val="1"/>
            <c:pt idx="0">
              <c:v>Najprikladniji longitudinalni nacrt istraživanja - opcije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bg2">
                  <a:lumMod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'Upitnik 2'!$G$115</c:f>
              <c:strCache>
                <c:ptCount val="1"/>
                <c:pt idx="0">
                  <c:v>HR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'Upitnik 2'!$A$116:$A$118</c:f>
              <c:strCache>
                <c:ptCount val="3"/>
                <c:pt idx="0">
                  <c:v>Akcelerirano kohortno istraživanje</c:v>
                </c:pt>
                <c:pt idx="1">
                  <c:v>Istraživanje na širem uzorku</c:v>
                </c:pt>
                <c:pt idx="2">
                  <c:v>Kohortna studija na uskom uzorku</c:v>
                </c:pt>
              </c:strCache>
            </c:strRef>
          </c:cat>
          <c:val>
            <c:numRef>
              <c:f>'Upitnik 2'!$G$116:$G$118</c:f>
              <c:numCache>
                <c:formatCode>###0,00</c:formatCode>
                <c:ptCount val="3"/>
                <c:pt idx="0">
                  <c:v>4.2222222222222214</c:v>
                </c:pt>
                <c:pt idx="1">
                  <c:v>3.9629629629629628</c:v>
                </c:pt>
                <c:pt idx="2">
                  <c:v>3.6666666666666674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07-4E91-AFD4-8EF24247BD3E}"/>
            </c:ext>
          </c:extLst>
        </c:ser>
        <c:ser>
          <c:idx val="1"/>
          <c:order val="1"/>
          <c:tx>
            <c:strRef>
              <c:f>'Upitnik 2'!$H$115</c:f>
              <c:strCache>
                <c:ptCount val="1"/>
                <c:pt idx="0">
                  <c:v>EU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'Upitnik 2'!$A$116:$A$118</c:f>
              <c:strCache>
                <c:ptCount val="3"/>
                <c:pt idx="0">
                  <c:v>Akcelerirano kohortno istraživanje</c:v>
                </c:pt>
                <c:pt idx="1">
                  <c:v>Istraživanje na širem uzorku</c:v>
                </c:pt>
                <c:pt idx="2">
                  <c:v>Kohortna studija na uskom uzorku</c:v>
                </c:pt>
              </c:strCache>
            </c:strRef>
          </c:cat>
          <c:val>
            <c:numRef>
              <c:f>'Upitnik 2'!$H$116:$H$118</c:f>
              <c:numCache>
                <c:formatCode>General</c:formatCode>
                <c:ptCount val="3"/>
                <c:pt idx="0">
                  <c:v>4.1100000000000003</c:v>
                </c:pt>
                <c:pt idx="1">
                  <c:v>3.72</c:v>
                </c:pt>
                <c:pt idx="2">
                  <c:v>3.41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07-4E91-AFD4-8EF24247BD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7353464"/>
        <c:axId val="367352480"/>
      </c:barChart>
      <c:catAx>
        <c:axId val="367353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7352480"/>
        <c:crosses val="autoZero"/>
        <c:auto val="1"/>
        <c:lblAlgn val="ctr"/>
        <c:lblOffset val="100"/>
        <c:noMultiLvlLbl val="0"/>
      </c:catAx>
      <c:valAx>
        <c:axId val="367352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/>
                  <a:t>Mean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##0,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7353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'Upitnik 1'!$A$234:$F$234</c:f>
          <c:strCache>
            <c:ptCount val="6"/>
            <c:pt idx="0">
              <c:v>Trajanje istraživanja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'Upitnik 1'!$F$235</c:f>
              <c:strCache>
                <c:ptCount val="1"/>
                <c:pt idx="0">
                  <c:v>HR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'Upitnik 1'!$A$236:$A$240</c:f>
              <c:strCache>
                <c:ptCount val="5"/>
                <c:pt idx="0">
                  <c:v>2-9 godine</c:v>
                </c:pt>
                <c:pt idx="1">
                  <c:v>10-15 godine</c:v>
                </c:pt>
                <c:pt idx="2">
                  <c:v>16-20 godine</c:v>
                </c:pt>
                <c:pt idx="3">
                  <c:v>21-35 godine</c:v>
                </c:pt>
                <c:pt idx="4">
                  <c:v>Neograničeno</c:v>
                </c:pt>
              </c:strCache>
            </c:strRef>
          </c:cat>
          <c:val>
            <c:numRef>
              <c:f>'Upitnik 1'!$F$236:$F$240</c:f>
              <c:numCache>
                <c:formatCode>0,0%</c:formatCode>
                <c:ptCount val="5"/>
                <c:pt idx="0">
                  <c:v>0.154</c:v>
                </c:pt>
                <c:pt idx="1">
                  <c:v>0.34599999999999997</c:v>
                </c:pt>
                <c:pt idx="2">
                  <c:v>0.115</c:v>
                </c:pt>
                <c:pt idx="3">
                  <c:v>0.192</c:v>
                </c:pt>
                <c:pt idx="4">
                  <c:v>0.192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FA-4BE8-8A80-A72E77919E6A}"/>
            </c:ext>
          </c:extLst>
        </c:ser>
        <c:ser>
          <c:idx val="1"/>
          <c:order val="1"/>
          <c:tx>
            <c:strRef>
              <c:f>'Upitnik 1'!$G$235</c:f>
              <c:strCache>
                <c:ptCount val="1"/>
                <c:pt idx="0">
                  <c:v>EU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'Upitnik 1'!$A$236:$A$240</c:f>
              <c:strCache>
                <c:ptCount val="5"/>
                <c:pt idx="0">
                  <c:v>2-9 godine</c:v>
                </c:pt>
                <c:pt idx="1">
                  <c:v>10-15 godine</c:v>
                </c:pt>
                <c:pt idx="2">
                  <c:v>16-20 godine</c:v>
                </c:pt>
                <c:pt idx="3">
                  <c:v>21-35 godine</c:v>
                </c:pt>
                <c:pt idx="4">
                  <c:v>Neograničeno</c:v>
                </c:pt>
              </c:strCache>
            </c:strRef>
          </c:cat>
          <c:val>
            <c:numRef>
              <c:f>'Upitnik 1'!$G$236:$G$240</c:f>
              <c:numCache>
                <c:formatCode>0,0%</c:formatCode>
                <c:ptCount val="5"/>
                <c:pt idx="0">
                  <c:v>0.15</c:v>
                </c:pt>
                <c:pt idx="1">
                  <c:v>0.3</c:v>
                </c:pt>
                <c:pt idx="2">
                  <c:v>0.14000000000000001</c:v>
                </c:pt>
                <c:pt idx="3">
                  <c:v>0.11</c:v>
                </c:pt>
                <c:pt idx="4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FA-4BE8-8A80-A72E77919E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7937336"/>
        <c:axId val="387940616"/>
      </c:barChart>
      <c:catAx>
        <c:axId val="387937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940616"/>
        <c:crosses val="autoZero"/>
        <c:auto val="1"/>
        <c:lblAlgn val="ctr"/>
        <c:lblOffset val="100"/>
        <c:noMultiLvlLbl val="0"/>
      </c:catAx>
      <c:valAx>
        <c:axId val="387940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,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937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'Upitnik 2'!$A$122:$F$122</c:f>
          <c:strCache>
            <c:ptCount val="6"/>
            <c:pt idx="0">
              <c:v>Koji interval istraživanja preferirate?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'Upitnik 2'!$H$123</c:f>
              <c:strCache>
                <c:ptCount val="1"/>
                <c:pt idx="0">
                  <c:v>HR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'Upitnik 2'!$A$124:$A$128</c:f>
              <c:strCache>
                <c:ptCount val="5"/>
                <c:pt idx="0">
                  <c:v>1 godina</c:v>
                </c:pt>
                <c:pt idx="1">
                  <c:v>2 godine</c:v>
                </c:pt>
                <c:pt idx="2">
                  <c:v>3 godine</c:v>
                </c:pt>
                <c:pt idx="3">
                  <c:v>4 godine</c:v>
                </c:pt>
                <c:pt idx="4">
                  <c:v>5 godina</c:v>
                </c:pt>
              </c:strCache>
            </c:strRef>
          </c:cat>
          <c:val>
            <c:numRef>
              <c:f>'Upitnik 2'!$H$124:$H$128</c:f>
              <c:numCache>
                <c:formatCode>0,0%</c:formatCode>
                <c:ptCount val="5"/>
                <c:pt idx="0">
                  <c:v>3.6999999999999998E-2</c:v>
                </c:pt>
                <c:pt idx="1">
                  <c:v>0.222</c:v>
                </c:pt>
                <c:pt idx="2">
                  <c:v>0.29599999999999999</c:v>
                </c:pt>
                <c:pt idx="3">
                  <c:v>0.185</c:v>
                </c:pt>
                <c:pt idx="4">
                  <c:v>0.25900000000000001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20-44EB-A87E-81438C5BE65D}"/>
            </c:ext>
          </c:extLst>
        </c:ser>
        <c:ser>
          <c:idx val="1"/>
          <c:order val="1"/>
          <c:tx>
            <c:strRef>
              <c:f>'Upitnik 2'!$I$123</c:f>
              <c:strCache>
                <c:ptCount val="1"/>
                <c:pt idx="0">
                  <c:v>EU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'Upitnik 2'!$A$124:$A$128</c:f>
              <c:strCache>
                <c:ptCount val="5"/>
                <c:pt idx="0">
                  <c:v>1 godina</c:v>
                </c:pt>
                <c:pt idx="1">
                  <c:v>2 godine</c:v>
                </c:pt>
                <c:pt idx="2">
                  <c:v>3 godine</c:v>
                </c:pt>
                <c:pt idx="3">
                  <c:v>4 godine</c:v>
                </c:pt>
                <c:pt idx="4">
                  <c:v>5 godina</c:v>
                </c:pt>
              </c:strCache>
            </c:strRef>
          </c:cat>
          <c:val>
            <c:numRef>
              <c:f>'Upitnik 2'!$I$124:$I$128</c:f>
              <c:numCache>
                <c:formatCode>0,0%</c:formatCode>
                <c:ptCount val="5"/>
                <c:pt idx="0">
                  <c:v>0.08</c:v>
                </c:pt>
                <c:pt idx="1">
                  <c:v>0.20699999999999999</c:v>
                </c:pt>
                <c:pt idx="2">
                  <c:v>0.38800000000000001</c:v>
                </c:pt>
                <c:pt idx="3">
                  <c:v>0.13800000000000001</c:v>
                </c:pt>
                <c:pt idx="4">
                  <c:v>0.186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20-44EB-A87E-81438C5BE6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3570600"/>
        <c:axId val="303564368"/>
      </c:barChart>
      <c:catAx>
        <c:axId val="303570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564368"/>
        <c:crosses val="autoZero"/>
        <c:auto val="1"/>
        <c:lblAlgn val="ctr"/>
        <c:lblOffset val="100"/>
        <c:noMultiLvlLbl val="0"/>
      </c:catAx>
      <c:valAx>
        <c:axId val="303564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,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570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'Upitnik 1'!$A$217</c:f>
          <c:strCache>
            <c:ptCount val="1"/>
            <c:pt idx="0">
              <c:v>Kriteriji za provedbu longitudinalnog istraživanja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'Upitnik 1'!$H$218</c:f>
              <c:strCache>
                <c:ptCount val="1"/>
                <c:pt idx="0">
                  <c:v>HR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'Upitnik 1'!$A$219:$A$221</c:f>
              <c:strCache>
                <c:ptCount val="3"/>
                <c:pt idx="0">
                  <c:v>Tehnički izvedivo</c:v>
                </c:pt>
                <c:pt idx="1">
                  <c:v>Financijski izvedivo</c:v>
                </c:pt>
                <c:pt idx="2">
                  <c:v>Poželjno</c:v>
                </c:pt>
              </c:strCache>
            </c:strRef>
          </c:cat>
          <c:val>
            <c:numRef>
              <c:f>'Upitnik 1'!$H$219:$H$221</c:f>
              <c:numCache>
                <c:formatCode>###0,0%</c:formatCode>
                <c:ptCount val="3"/>
                <c:pt idx="0">
                  <c:v>0.56666666666666665</c:v>
                </c:pt>
                <c:pt idx="1">
                  <c:v>0.46666666666666667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BA-45A1-8A1A-9DCEE32C17A2}"/>
            </c:ext>
          </c:extLst>
        </c:ser>
        <c:ser>
          <c:idx val="1"/>
          <c:order val="1"/>
          <c:tx>
            <c:strRef>
              <c:f>'Upitnik 1'!$I$218</c:f>
              <c:strCache>
                <c:ptCount val="1"/>
                <c:pt idx="0">
                  <c:v>EU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'Upitnik 1'!$A$219:$A$221</c:f>
              <c:strCache>
                <c:ptCount val="3"/>
                <c:pt idx="0">
                  <c:v>Tehnički izvedivo</c:v>
                </c:pt>
                <c:pt idx="1">
                  <c:v>Financijski izvedivo</c:v>
                </c:pt>
                <c:pt idx="2">
                  <c:v>Poželjno</c:v>
                </c:pt>
              </c:strCache>
            </c:strRef>
          </c:cat>
          <c:val>
            <c:numRef>
              <c:f>'Upitnik 1'!$I$219:$I$221</c:f>
              <c:numCache>
                <c:formatCode>0,0%</c:formatCode>
                <c:ptCount val="3"/>
                <c:pt idx="0">
                  <c:v>0.6</c:v>
                </c:pt>
                <c:pt idx="1">
                  <c:v>0.42</c:v>
                </c:pt>
                <c:pt idx="2">
                  <c:v>0.74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BA-45A1-8A1A-9DCEE32C17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87933072"/>
        <c:axId val="387941928"/>
      </c:barChart>
      <c:catAx>
        <c:axId val="387933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941928"/>
        <c:crosses val="autoZero"/>
        <c:auto val="1"/>
        <c:lblAlgn val="ctr"/>
        <c:lblOffset val="100"/>
        <c:noMultiLvlLbl val="0"/>
      </c:catAx>
      <c:valAx>
        <c:axId val="387941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,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933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'Upitnik 2'!$A$207</c:f>
          <c:strCache>
            <c:ptCount val="1"/>
            <c:pt idx="0">
              <c:v>Politička izvedivost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'Upitnik 2'!$L$209</c:f>
              <c:strCache>
                <c:ptCount val="1"/>
                <c:pt idx="0">
                  <c:v>HR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'Upitnik 2'!$A$210:$A$213</c:f>
              <c:strCache>
                <c:ptCount val="4"/>
                <c:pt idx="0">
                  <c:v>Važno je da nevladine organizacije država članica podupiru istraživanje ako će se ono provoditi</c:v>
                </c:pt>
                <c:pt idx="1">
                  <c:v>Važno je da istraživačke skupine država članica podupiru istraživanje ako će se ono provoditi</c:v>
                </c:pt>
                <c:pt idx="2">
                  <c:v>Važno je pokazati da istraživanje ima dugoročan politički značaj ukoliko će se ono provoditi </c:v>
                </c:pt>
                <c:pt idx="3">
                  <c:v>Važno je da vlade država članica podupiru istraživanje ako će se ono provoditi</c:v>
                </c:pt>
              </c:strCache>
            </c:strRef>
          </c:cat>
          <c:val>
            <c:numRef>
              <c:f>'Upitnik 2'!$L$210:$L$213</c:f>
              <c:numCache>
                <c:formatCode>0%</c:formatCode>
                <c:ptCount val="4"/>
                <c:pt idx="0">
                  <c:v>0.84615384615384615</c:v>
                </c:pt>
                <c:pt idx="1">
                  <c:v>0.89285714285714279</c:v>
                </c:pt>
                <c:pt idx="2">
                  <c:v>0.96296296296296302</c:v>
                </c:pt>
                <c:pt idx="3">
                  <c:v>0.96428571428571419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18-4CBF-A76E-1E8A760EDFDE}"/>
            </c:ext>
          </c:extLst>
        </c:ser>
        <c:ser>
          <c:idx val="1"/>
          <c:order val="1"/>
          <c:tx>
            <c:strRef>
              <c:f>'Upitnik 2'!$M$209</c:f>
              <c:strCache>
                <c:ptCount val="1"/>
                <c:pt idx="0">
                  <c:v>EU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'Upitnik 2'!$A$210:$A$213</c:f>
              <c:strCache>
                <c:ptCount val="4"/>
                <c:pt idx="0">
                  <c:v>Važno je da nevladine organizacije država članica podupiru istraživanje ako će se ono provoditi</c:v>
                </c:pt>
                <c:pt idx="1">
                  <c:v>Važno je da istraživačke skupine država članica podupiru istraživanje ako će se ono provoditi</c:v>
                </c:pt>
                <c:pt idx="2">
                  <c:v>Važno je pokazati da istraživanje ima dugoročan politički značaj ukoliko će se ono provoditi </c:v>
                </c:pt>
                <c:pt idx="3">
                  <c:v>Važno je da vlade država članica podupiru istraživanje ako će se ono provoditi</c:v>
                </c:pt>
              </c:strCache>
            </c:strRef>
          </c:cat>
          <c:val>
            <c:numRef>
              <c:f>'Upitnik 2'!$M$210:$M$213</c:f>
              <c:numCache>
                <c:formatCode>0%</c:formatCode>
                <c:ptCount val="4"/>
                <c:pt idx="0">
                  <c:v>0.85</c:v>
                </c:pt>
                <c:pt idx="1">
                  <c:v>0.89</c:v>
                </c:pt>
                <c:pt idx="2">
                  <c:v>0.97</c:v>
                </c:pt>
                <c:pt idx="3">
                  <c:v>0.97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18-4CBF-A76E-1E8A760EDF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70930656"/>
        <c:axId val="370932624"/>
      </c:barChart>
      <c:catAx>
        <c:axId val="370930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932624"/>
        <c:crosses val="autoZero"/>
        <c:auto val="1"/>
        <c:lblAlgn val="ctr"/>
        <c:lblOffset val="100"/>
        <c:noMultiLvlLbl val="0"/>
      </c:catAx>
      <c:valAx>
        <c:axId val="370932624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93065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'Upitnik 2'!$A$217</c:f>
          <c:strCache>
            <c:ptCount val="1"/>
            <c:pt idx="0">
              <c:v>Tehnička izvedivost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'Upitnik 2'!$G$220</c:f>
              <c:strCache>
                <c:ptCount val="1"/>
                <c:pt idx="0">
                  <c:v>HR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'Upitnik 2'!$A$221:$A$228</c:f>
              <c:strCache>
                <c:ptCount val="8"/>
                <c:pt idx="0">
                  <c:v>Provođenje konzistentnog terenskog prikupljanja podataka</c:v>
                </c:pt>
                <c:pt idx="1">
                  <c:v>Zadržavanje zemalja članica u daljnjim valovima istraživanja</c:v>
                </c:pt>
                <c:pt idx="2">
                  <c:v>Dobivanje roditeljskih suglasnosti</c:v>
                </c:pt>
                <c:pt idx="3">
                  <c:v>Upravljanje velikim količinama podataka</c:v>
                </c:pt>
                <c:pt idx="4">
                  <c:v>Ostvarivost reprezentativnog uzorka u svakoj zemlji</c:v>
                </c:pt>
                <c:pt idx="5">
                  <c:v>Prevođenje upitnika  na druge europske jezike</c:v>
                </c:pt>
                <c:pt idx="6">
                  <c:v>Osmišljavanje prikladnih i razumljivih pitanja za djecu</c:v>
                </c:pt>
                <c:pt idx="7">
                  <c:v>Dobivanje pristanka djece i mladih</c:v>
                </c:pt>
              </c:strCache>
            </c:strRef>
          </c:cat>
          <c:val>
            <c:numRef>
              <c:f>'Upitnik 2'!$G$221:$G$228</c:f>
              <c:numCache>
                <c:formatCode>###0,00</c:formatCode>
                <c:ptCount val="8"/>
                <c:pt idx="0">
                  <c:v>3.7857142857142856</c:v>
                </c:pt>
                <c:pt idx="1">
                  <c:v>3.8214285714285716</c:v>
                </c:pt>
                <c:pt idx="2">
                  <c:v>4.0357142857142856</c:v>
                </c:pt>
                <c:pt idx="3">
                  <c:v>4.1428571428571423</c:v>
                </c:pt>
                <c:pt idx="4">
                  <c:v>4.1785714285714288</c:v>
                </c:pt>
                <c:pt idx="5">
                  <c:v>4.2142857142857135</c:v>
                </c:pt>
                <c:pt idx="6">
                  <c:v>4.3214285714285721</c:v>
                </c:pt>
                <c:pt idx="7">
                  <c:v>4.321428571428573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5B-4FB4-A835-53B7B00E6B45}"/>
            </c:ext>
          </c:extLst>
        </c:ser>
        <c:ser>
          <c:idx val="1"/>
          <c:order val="1"/>
          <c:tx>
            <c:strRef>
              <c:f>'Upitnik 2'!$H$220</c:f>
              <c:strCache>
                <c:ptCount val="1"/>
                <c:pt idx="0">
                  <c:v>EU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'Upitnik 2'!$A$221:$A$228</c:f>
              <c:strCache>
                <c:ptCount val="8"/>
                <c:pt idx="0">
                  <c:v>Provođenje konzistentnog terenskog prikupljanja podataka</c:v>
                </c:pt>
                <c:pt idx="1">
                  <c:v>Zadržavanje zemalja članica u daljnjim valovima istraživanja</c:v>
                </c:pt>
                <c:pt idx="2">
                  <c:v>Dobivanje roditeljskih suglasnosti</c:v>
                </c:pt>
                <c:pt idx="3">
                  <c:v>Upravljanje velikim količinama podataka</c:v>
                </c:pt>
                <c:pt idx="4">
                  <c:v>Ostvarivost reprezentativnog uzorka u svakoj zemlji</c:v>
                </c:pt>
                <c:pt idx="5">
                  <c:v>Prevođenje upitnika  na druge europske jezike</c:v>
                </c:pt>
                <c:pt idx="6">
                  <c:v>Osmišljavanje prikladnih i razumljivih pitanja za djecu</c:v>
                </c:pt>
                <c:pt idx="7">
                  <c:v>Dobivanje pristanka djece i mladih</c:v>
                </c:pt>
              </c:strCache>
            </c:strRef>
          </c:cat>
          <c:val>
            <c:numRef>
              <c:f>'Upitnik 2'!$H$221:$H$228</c:f>
              <c:numCache>
                <c:formatCode>General</c:formatCode>
                <c:ptCount val="8"/>
                <c:pt idx="0">
                  <c:v>3.79</c:v>
                </c:pt>
                <c:pt idx="1">
                  <c:v>3.66</c:v>
                </c:pt>
                <c:pt idx="2">
                  <c:v>3.63</c:v>
                </c:pt>
                <c:pt idx="3">
                  <c:v>4.09</c:v>
                </c:pt>
                <c:pt idx="4">
                  <c:v>4.12</c:v>
                </c:pt>
                <c:pt idx="5">
                  <c:v>4.21</c:v>
                </c:pt>
                <c:pt idx="6">
                  <c:v>4.28</c:v>
                </c:pt>
                <c:pt idx="7">
                  <c:v>3.92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5B-4FB4-A835-53B7B00E6B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overlap val="-7"/>
        <c:axId val="362851152"/>
        <c:axId val="362855416"/>
      </c:barChart>
      <c:catAx>
        <c:axId val="362851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2855416"/>
        <c:crosses val="autoZero"/>
        <c:auto val="1"/>
        <c:lblAlgn val="ctr"/>
        <c:lblOffset val="100"/>
        <c:noMultiLvlLbl val="0"/>
      </c:catAx>
      <c:valAx>
        <c:axId val="362855416"/>
        <c:scaling>
          <c:orientation val="minMax"/>
          <c:max val="5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,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2851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'Upitnik 1'!$A$1</c:f>
          <c:strCache>
            <c:ptCount val="1"/>
            <c:pt idx="0">
              <c:v>Kontekst u kojem su se ispitanici susreli s pojmom dobrobiti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'Upitnik 1'!$C$2</c:f>
              <c:strCache>
                <c:ptCount val="1"/>
                <c:pt idx="0">
                  <c:v>HR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'Upitnik 1'!$A$3:$A$8</c:f>
              <c:strCache>
                <c:ptCount val="6"/>
                <c:pt idx="0">
                  <c:v>Lokalna politika</c:v>
                </c:pt>
                <c:pt idx="1">
                  <c:v>Nacionalna politika</c:v>
                </c:pt>
                <c:pt idx="2">
                  <c:v>Istraživanja</c:v>
                </c:pt>
                <c:pt idx="3">
                  <c:v>Mediji</c:v>
                </c:pt>
                <c:pt idx="4">
                  <c:v>Nije mi poznat taj pojam</c:v>
                </c:pt>
                <c:pt idx="5">
                  <c:v>Drugo</c:v>
                </c:pt>
              </c:strCache>
            </c:strRef>
          </c:cat>
          <c:val>
            <c:numRef>
              <c:f>'Upitnik 1'!$C$3:$C$8</c:f>
              <c:numCache>
                <c:formatCode>0,0%</c:formatCode>
                <c:ptCount val="6"/>
                <c:pt idx="0">
                  <c:v>0.43333333333333335</c:v>
                </c:pt>
                <c:pt idx="1">
                  <c:v>0.8666666666666667</c:v>
                </c:pt>
                <c:pt idx="2">
                  <c:v>0.8</c:v>
                </c:pt>
                <c:pt idx="3">
                  <c:v>0.36666666666666664</c:v>
                </c:pt>
                <c:pt idx="4">
                  <c:v>3.3333333333333333E-2</c:v>
                </c:pt>
                <c:pt idx="5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AE-4FDC-A347-10D5A6587D54}"/>
            </c:ext>
          </c:extLst>
        </c:ser>
        <c:ser>
          <c:idx val="1"/>
          <c:order val="1"/>
          <c:tx>
            <c:strRef>
              <c:f>'Upitnik 1'!$D$2</c:f>
              <c:strCache>
                <c:ptCount val="1"/>
                <c:pt idx="0">
                  <c:v>EU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2077295834502406E-3"/>
                  <c:y val="-4.118350512343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5AE-4FDC-A347-10D5A6587D54}"/>
                </c:ext>
              </c:extLst>
            </c:dLbl>
            <c:dLbl>
              <c:idx val="2"/>
              <c:layout>
                <c:manualLayout>
                  <c:x val="1.9323673335204204E-2"/>
                  <c:y val="-2.2879725068576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5AE-4FDC-A347-10D5A6587D54}"/>
                </c:ext>
              </c:extLst>
            </c:dLbl>
            <c:dLbl>
              <c:idx val="5"/>
              <c:layout>
                <c:manualLayout>
                  <c:x val="7.2463775007015766E-3"/>
                  <c:y val="-2.7455670082291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5AE-4FDC-A347-10D5A6587D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'Upitnik 1'!$A$3:$A$8</c:f>
              <c:strCache>
                <c:ptCount val="6"/>
                <c:pt idx="0">
                  <c:v>Lokalna politika</c:v>
                </c:pt>
                <c:pt idx="1">
                  <c:v>Nacionalna politika</c:v>
                </c:pt>
                <c:pt idx="2">
                  <c:v>Istraživanja</c:v>
                </c:pt>
                <c:pt idx="3">
                  <c:v>Mediji</c:v>
                </c:pt>
                <c:pt idx="4">
                  <c:v>Nije mi poznat taj pojam</c:v>
                </c:pt>
                <c:pt idx="5">
                  <c:v>Drugo</c:v>
                </c:pt>
              </c:strCache>
            </c:strRef>
          </c:cat>
          <c:val>
            <c:numRef>
              <c:f>'Upitnik 1'!$D$3:$D$8</c:f>
              <c:numCache>
                <c:formatCode>0,0%</c:formatCode>
                <c:ptCount val="6"/>
                <c:pt idx="0">
                  <c:v>0.436</c:v>
                </c:pt>
                <c:pt idx="1">
                  <c:v>0.57999999999999996</c:v>
                </c:pt>
                <c:pt idx="2">
                  <c:v>0.78400000000000003</c:v>
                </c:pt>
                <c:pt idx="3">
                  <c:v>0.432</c:v>
                </c:pt>
                <c:pt idx="4">
                  <c:v>0.02</c:v>
                </c:pt>
                <c:pt idx="5">
                  <c:v>0.11600000000000001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AE-4FDC-A347-10D5A6587D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9735840"/>
        <c:axId val="299738136"/>
      </c:barChart>
      <c:catAx>
        <c:axId val="299735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738136"/>
        <c:crosses val="autoZero"/>
        <c:auto val="1"/>
        <c:lblAlgn val="ctr"/>
        <c:lblOffset val="100"/>
        <c:noMultiLvlLbl val="0"/>
      </c:catAx>
      <c:valAx>
        <c:axId val="299738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.#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735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'Upitnik 2'!$A$187</c:f>
          <c:strCache>
            <c:ptCount val="1"/>
            <c:pt idx="0">
              <c:v>Financijska izvedivost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'Upitnik 2'!$G$189</c:f>
              <c:strCache>
                <c:ptCount val="1"/>
                <c:pt idx="0">
                  <c:v>HR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'Upitnik 2'!$A$190:$A$192</c:f>
              <c:strCache>
                <c:ptCount val="3"/>
                <c:pt idx="0">
                  <c:v>Podaci koji će se prikupiti longitudialnim istraživanjem dobrobiti djece i mladih doprinijet će poboljšanju dobrobiti.</c:v>
                </c:pt>
                <c:pt idx="1">
                  <c:v>Podaci longitudinalne studije omogučit će nositeljima politke poboljšanje politike te će usmjeriti politiku na efikasnije poboljšanje dobrobiti djece i mladih</c:v>
                </c:pt>
                <c:pt idx="2">
                  <c:v>Pretpostavlja se da će ekonomska dobit od poboljšanja doborbiti djece i mladih znatno nadmašiti troškove provođenja longitudinalne studije</c:v>
                </c:pt>
              </c:strCache>
            </c:strRef>
          </c:cat>
          <c:val>
            <c:numRef>
              <c:f>'Upitnik 2'!$G$190:$G$192</c:f>
              <c:numCache>
                <c:formatCode>###0,0%</c:formatCode>
                <c:ptCount val="3"/>
                <c:pt idx="0">
                  <c:v>0.95833333333333326</c:v>
                </c:pt>
                <c:pt idx="1">
                  <c:v>0.92592592592592582</c:v>
                </c:pt>
                <c:pt idx="2">
                  <c:v>0.96153846153846145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28-46FC-A9CF-66777DC86476}"/>
            </c:ext>
          </c:extLst>
        </c:ser>
        <c:ser>
          <c:idx val="1"/>
          <c:order val="1"/>
          <c:tx>
            <c:strRef>
              <c:f>'Upitnik 2'!$H$189</c:f>
              <c:strCache>
                <c:ptCount val="1"/>
                <c:pt idx="0">
                  <c:v>EU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'Upitnik 2'!$A$190:$A$192</c:f>
              <c:strCache>
                <c:ptCount val="3"/>
                <c:pt idx="0">
                  <c:v>Podaci koji će se prikupiti longitudialnim istraživanjem dobrobiti djece i mladih doprinijet će poboljšanju dobrobiti.</c:v>
                </c:pt>
                <c:pt idx="1">
                  <c:v>Podaci longitudinalne studije omogučit će nositeljima politke poboljšanje politike te će usmjeriti politiku na efikasnije poboljšanje dobrobiti djece i mladih</c:v>
                </c:pt>
                <c:pt idx="2">
                  <c:v>Pretpostavlja se da će ekonomska dobit od poboljšanja doborbiti djece i mladih znatno nadmašiti troškove provođenja longitudinalne studije</c:v>
                </c:pt>
              </c:strCache>
            </c:strRef>
          </c:cat>
          <c:val>
            <c:numRef>
              <c:f>'Upitnik 2'!$H$190:$H$192</c:f>
              <c:numCache>
                <c:formatCode>###0,0%</c:formatCode>
                <c:ptCount val="3"/>
                <c:pt idx="0">
                  <c:v>0.96</c:v>
                </c:pt>
                <c:pt idx="1">
                  <c:v>0.93</c:v>
                </c:pt>
                <c:pt idx="2">
                  <c:v>0.96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28-46FC-A9CF-66777DC864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0889000"/>
        <c:axId val="370889984"/>
      </c:barChart>
      <c:catAx>
        <c:axId val="370889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889984"/>
        <c:crosses val="autoZero"/>
        <c:auto val="1"/>
        <c:lblAlgn val="ctr"/>
        <c:lblOffset val="100"/>
        <c:noMultiLvlLbl val="0"/>
      </c:catAx>
      <c:valAx>
        <c:axId val="370889984"/>
        <c:scaling>
          <c:orientation val="minMax"/>
          <c:min val="0.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,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889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'Upitnik 1'!$A$44</c:f>
          <c:strCache>
            <c:ptCount val="1"/>
            <c:pt idx="0">
              <c:v>Preferirana opcija mjerenja dobrobiti u longitudinalnom istraživanju (objektivne ili subjektivne mjere)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'Upitnik 1'!$D$45</c:f>
              <c:strCache>
                <c:ptCount val="1"/>
                <c:pt idx="0">
                  <c:v>HR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'Upitnik 1'!$A$46:$A$49</c:f>
              <c:strCache>
                <c:ptCount val="4"/>
                <c:pt idx="0">
                  <c:v>Objektivne i subjektivne mjere s većim naglaskom na objektivne</c:v>
                </c:pt>
                <c:pt idx="1">
                  <c:v>Objektivne i subjektivne mjere s većim naglaskom na subjektivne mjere</c:v>
                </c:pt>
                <c:pt idx="2">
                  <c:v>Podjednako zastupljene objektivne i subjektivne mjere</c:v>
                </c:pt>
                <c:pt idx="3">
                  <c:v>Ne želi/ ne može odgovoriti</c:v>
                </c:pt>
              </c:strCache>
            </c:strRef>
          </c:cat>
          <c:val>
            <c:numRef>
              <c:f>'Upitnik 1'!$D$46:$D$49</c:f>
              <c:numCache>
                <c:formatCode>0,0%</c:formatCode>
                <c:ptCount val="4"/>
                <c:pt idx="0">
                  <c:v>0.2</c:v>
                </c:pt>
                <c:pt idx="1">
                  <c:v>0.26700000000000002</c:v>
                </c:pt>
                <c:pt idx="2">
                  <c:v>0.5</c:v>
                </c:pt>
                <c:pt idx="3">
                  <c:v>3.3000000000000002E-2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14-4E22-814C-9C2665788097}"/>
            </c:ext>
          </c:extLst>
        </c:ser>
        <c:ser>
          <c:idx val="1"/>
          <c:order val="1"/>
          <c:tx>
            <c:strRef>
              <c:f>'Upitnik 1'!$F$45</c:f>
              <c:strCache>
                <c:ptCount val="1"/>
                <c:pt idx="0">
                  <c:v>EU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'Upitnik 1'!$A$46:$A$49</c:f>
              <c:strCache>
                <c:ptCount val="4"/>
                <c:pt idx="0">
                  <c:v>Objektivne i subjektivne mjere s većim naglaskom na objektivne</c:v>
                </c:pt>
                <c:pt idx="1">
                  <c:v>Objektivne i subjektivne mjere s većim naglaskom na subjektivne mjere</c:v>
                </c:pt>
                <c:pt idx="2">
                  <c:v>Podjednako zastupljene objektivne i subjektivne mjere</c:v>
                </c:pt>
                <c:pt idx="3">
                  <c:v>Ne želi/ ne može odgovoriti</c:v>
                </c:pt>
              </c:strCache>
            </c:strRef>
          </c:cat>
          <c:val>
            <c:numRef>
              <c:f>'Upitnik 1'!$F$46:$F$49</c:f>
              <c:numCache>
                <c:formatCode>0,0%</c:formatCode>
                <c:ptCount val="4"/>
                <c:pt idx="0">
                  <c:v>0.23</c:v>
                </c:pt>
                <c:pt idx="1">
                  <c:v>0.27</c:v>
                </c:pt>
                <c:pt idx="2">
                  <c:v>0.49</c:v>
                </c:pt>
                <c:pt idx="3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14-4E22-814C-9C2665788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1150640"/>
        <c:axId val="301151952"/>
      </c:barChart>
      <c:catAx>
        <c:axId val="30115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1151952"/>
        <c:crosses val="autoZero"/>
        <c:auto val="1"/>
        <c:lblAlgn val="ctr"/>
        <c:lblOffset val="100"/>
        <c:noMultiLvlLbl val="0"/>
      </c:catAx>
      <c:valAx>
        <c:axId val="301151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,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1150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'Upitnik 1'!$A$67</c:f>
          <c:strCache>
            <c:ptCount val="1"/>
            <c:pt idx="0">
              <c:v>Koliko su pojedini indikatori dobrobiti istraženi (pokrivenost)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7534086383919011"/>
          <c:y val="0.23144830872237829"/>
          <c:w val="0.48314276383004445"/>
          <c:h val="0.738285397592741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'Upitnik 1'!$B$68</c:f>
              <c:strCache>
                <c:ptCount val="1"/>
                <c:pt idx="0">
                  <c:v>HR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'Upitnik 1'!$A$69:$A$81</c:f>
              <c:strCache>
                <c:ptCount val="13"/>
                <c:pt idx="0">
                  <c:v>Obrazovanje i vještine</c:v>
                </c:pt>
                <c:pt idx="1">
                  <c:v>Zdravlje (Mentalno i fizičko)</c:v>
                </c:pt>
                <c:pt idx="2">
                  <c:v>Obitelj i dom</c:v>
                </c:pt>
                <c:pt idx="3">
                  <c:v>Osobna dobrobit (osobno životno zadovoljstvo)</c:v>
                </c:pt>
                <c:pt idx="4">
                  <c:v>Novac i posjedovanje</c:v>
                </c:pt>
                <c:pt idx="5">
                  <c:v>Odnosi s drugima</c:v>
                </c:pt>
                <c:pt idx="6">
                  <c:v>Sposobnost (osjećaj produktivnosti, efikasnosti i stručnosti)</c:v>
                </c:pt>
                <c:pt idx="7">
                  <c:v>Zajednica i susjedstvo</c:v>
                </c:pt>
                <c:pt idx="8">
                  <c:v>Kvalitetno korištenje vremena</c:v>
                </c:pt>
                <c:pt idx="9">
                  <c:v>Osobni izgled</c:v>
                </c:pt>
                <c:pt idx="10">
                  <c:v>Autonomija (osjećaj kontrole)</c:v>
                </c:pt>
                <c:pt idx="11">
                  <c:v>Smisao života (osjećaj da život ima smisao)</c:v>
                </c:pt>
                <c:pt idx="12">
                  <c:v>Mogućnost izbora (osjećaj ispunjenosti)</c:v>
                </c:pt>
              </c:strCache>
            </c:strRef>
          </c:cat>
          <c:val>
            <c:numRef>
              <c:f>'Upitnik 1'!$B$69:$B$81</c:f>
              <c:numCache>
                <c:formatCode>0,0</c:formatCode>
                <c:ptCount val="13"/>
                <c:pt idx="0">
                  <c:v>3.9655172413793105</c:v>
                </c:pt>
                <c:pt idx="1">
                  <c:v>3.7857142857142856</c:v>
                </c:pt>
                <c:pt idx="2">
                  <c:v>3.6551724137931032</c:v>
                </c:pt>
                <c:pt idx="3">
                  <c:v>3.3214285714285716</c:v>
                </c:pt>
                <c:pt idx="4">
                  <c:v>3.285714285714286</c:v>
                </c:pt>
                <c:pt idx="5">
                  <c:v>3.2068965517241383</c:v>
                </c:pt>
                <c:pt idx="6">
                  <c:v>3.0000000000000004</c:v>
                </c:pt>
                <c:pt idx="7">
                  <c:v>2.5714285714285712</c:v>
                </c:pt>
                <c:pt idx="8">
                  <c:v>2.5600000000000005</c:v>
                </c:pt>
                <c:pt idx="9">
                  <c:v>2.5555555555555554</c:v>
                </c:pt>
                <c:pt idx="10">
                  <c:v>2.5185185185185182</c:v>
                </c:pt>
                <c:pt idx="11">
                  <c:v>2.4615384615384612</c:v>
                </c:pt>
                <c:pt idx="12">
                  <c:v>2.3703703703703702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A8-47E9-BF85-9396D1965F53}"/>
            </c:ext>
          </c:extLst>
        </c:ser>
        <c:ser>
          <c:idx val="1"/>
          <c:order val="1"/>
          <c:tx>
            <c:strRef>
              <c:f>'Upitnik 1'!$C$68</c:f>
              <c:strCache>
                <c:ptCount val="1"/>
                <c:pt idx="0">
                  <c:v>EU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'Upitnik 1'!$A$69:$A$81</c:f>
              <c:strCache>
                <c:ptCount val="13"/>
                <c:pt idx="0">
                  <c:v>Obrazovanje i vještine</c:v>
                </c:pt>
                <c:pt idx="1">
                  <c:v>Zdravlje (Mentalno i fizičko)</c:v>
                </c:pt>
                <c:pt idx="2">
                  <c:v>Obitelj i dom</c:v>
                </c:pt>
                <c:pt idx="3">
                  <c:v>Osobna dobrobit (osobno životno zadovoljstvo)</c:v>
                </c:pt>
                <c:pt idx="4">
                  <c:v>Novac i posjedovanje</c:v>
                </c:pt>
                <c:pt idx="5">
                  <c:v>Odnosi s drugima</c:v>
                </c:pt>
                <c:pt idx="6">
                  <c:v>Sposobnost (osjećaj produktivnosti, efikasnosti i stručnosti)</c:v>
                </c:pt>
                <c:pt idx="7">
                  <c:v>Zajednica i susjedstvo</c:v>
                </c:pt>
                <c:pt idx="8">
                  <c:v>Kvalitetno korištenje vremena</c:v>
                </c:pt>
                <c:pt idx="9">
                  <c:v>Osobni izgled</c:v>
                </c:pt>
                <c:pt idx="10">
                  <c:v>Autonomija (osjećaj kontrole)</c:v>
                </c:pt>
                <c:pt idx="11">
                  <c:v>Smisao života (osjećaj da život ima smisao)</c:v>
                </c:pt>
                <c:pt idx="12">
                  <c:v>Mogućnost izbora (osjećaj ispunjenosti)</c:v>
                </c:pt>
              </c:strCache>
            </c:strRef>
          </c:cat>
          <c:val>
            <c:numRef>
              <c:f>'Upitnik 1'!$C$69:$C$81</c:f>
              <c:numCache>
                <c:formatCode>0,0</c:formatCode>
                <c:ptCount val="13"/>
                <c:pt idx="0">
                  <c:v>3.7767857142857149</c:v>
                </c:pt>
                <c:pt idx="1">
                  <c:v>3.5779816513761453</c:v>
                </c:pt>
                <c:pt idx="2">
                  <c:v>3.3211009174311923</c:v>
                </c:pt>
                <c:pt idx="3">
                  <c:v>2.8142857142857118</c:v>
                </c:pt>
                <c:pt idx="4">
                  <c:v>3.1367924528301883</c:v>
                </c:pt>
                <c:pt idx="5">
                  <c:v>2.7203791469194325</c:v>
                </c:pt>
                <c:pt idx="6">
                  <c:v>2.4166666666666674</c:v>
                </c:pt>
                <c:pt idx="7">
                  <c:v>2.4615384615384617</c:v>
                </c:pt>
                <c:pt idx="8">
                  <c:v>2.4999999999999996</c:v>
                </c:pt>
                <c:pt idx="9">
                  <c:v>2.1052631578947381</c:v>
                </c:pt>
                <c:pt idx="10">
                  <c:v>2.1794871794871793</c:v>
                </c:pt>
                <c:pt idx="11">
                  <c:v>2.1243781094527368</c:v>
                </c:pt>
                <c:pt idx="12">
                  <c:v>2.1464646464646457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A8-47E9-BF85-9396D1965F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1"/>
        <c:overlap val="-16"/>
        <c:axId val="289745808"/>
        <c:axId val="289745480"/>
      </c:barChart>
      <c:catAx>
        <c:axId val="2897458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9745480"/>
        <c:crosses val="autoZero"/>
        <c:auto val="1"/>
        <c:lblAlgn val="ctr"/>
        <c:lblOffset val="100"/>
        <c:noMultiLvlLbl val="0"/>
      </c:catAx>
      <c:valAx>
        <c:axId val="289745480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,0" sourceLinked="1"/>
        <c:majorTickMark val="none"/>
        <c:minorTickMark val="none"/>
        <c:tickLblPos val="nextTo"/>
        <c:crossAx val="289745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'Upitnik 1'!$A$53</c:f>
          <c:strCache>
            <c:ptCount val="1"/>
            <c:pt idx="0">
              <c:v>Dobna skupina na koju se treba usmjeriti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'Upitnik 1'!$D$54</c:f>
              <c:strCache>
                <c:ptCount val="1"/>
                <c:pt idx="0">
                  <c:v>HR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'Upitnik 1'!$A$55:$A$58</c:f>
              <c:strCache>
                <c:ptCount val="4"/>
                <c:pt idx="0">
                  <c:v>Cjeloživotni period mlade osobe (od rođenja do 25. god.)</c:v>
                </c:pt>
                <c:pt idx="1">
                  <c:v>Prijelazni period s obrazovanja na tržište rada (dob 14 - 25)</c:v>
                </c:pt>
                <c:pt idx="2">
                  <c:v>Primarno i sekundarno obrazovanje (dob 4 - 16)</c:v>
                </c:pt>
                <c:pt idx="3">
                  <c:v>Razdoblje ranog djetinjstva (dob 0 - 4)</c:v>
                </c:pt>
              </c:strCache>
            </c:strRef>
          </c:cat>
          <c:val>
            <c:numRef>
              <c:f>'Upitnik 1'!$D$55:$D$58</c:f>
              <c:numCache>
                <c:formatCode>0%</c:formatCode>
                <c:ptCount val="4"/>
                <c:pt idx="0">
                  <c:v>0.73299999999999998</c:v>
                </c:pt>
                <c:pt idx="1">
                  <c:v>0.1</c:v>
                </c:pt>
                <c:pt idx="2">
                  <c:v>0.13300000000000001</c:v>
                </c:pt>
                <c:pt idx="3">
                  <c:v>3.3000000000000002E-2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32-42DA-AD64-7302823856D0}"/>
            </c:ext>
          </c:extLst>
        </c:ser>
        <c:ser>
          <c:idx val="1"/>
          <c:order val="1"/>
          <c:tx>
            <c:strRef>
              <c:f>'Upitnik 1'!$F$54</c:f>
              <c:strCache>
                <c:ptCount val="1"/>
                <c:pt idx="0">
                  <c:v>EU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'Upitnik 1'!$A$55:$A$58</c:f>
              <c:strCache>
                <c:ptCount val="4"/>
                <c:pt idx="0">
                  <c:v>Cjeloživotni period mlade osobe (od rođenja do 25. god.)</c:v>
                </c:pt>
                <c:pt idx="1">
                  <c:v>Prijelazni period s obrazovanja na tržište rada (dob 14 - 25)</c:v>
                </c:pt>
                <c:pt idx="2">
                  <c:v>Primarno i sekundarno obrazovanje (dob 4 - 16)</c:v>
                </c:pt>
                <c:pt idx="3">
                  <c:v>Razdoblje ranog djetinjstva (dob 0 - 4)</c:v>
                </c:pt>
              </c:strCache>
            </c:strRef>
          </c:cat>
          <c:val>
            <c:numRef>
              <c:f>'Upitnik 1'!$F$55:$F$58</c:f>
              <c:numCache>
                <c:formatCode>0%</c:formatCode>
                <c:ptCount val="4"/>
                <c:pt idx="0">
                  <c:v>0.59</c:v>
                </c:pt>
                <c:pt idx="1">
                  <c:v>0.21</c:v>
                </c:pt>
                <c:pt idx="2">
                  <c:v>0.15</c:v>
                </c:pt>
                <c:pt idx="3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32-42DA-AD64-7302823856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1192296"/>
        <c:axId val="301187048"/>
      </c:barChart>
      <c:catAx>
        <c:axId val="301192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1187048"/>
        <c:crosses val="autoZero"/>
        <c:auto val="1"/>
        <c:lblAlgn val="ctr"/>
        <c:lblOffset val="100"/>
        <c:noMultiLvlLbl val="0"/>
      </c:catAx>
      <c:valAx>
        <c:axId val="301187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1192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'Upitnik 1'!$A$167</c:f>
          <c:strCache>
            <c:ptCount val="1"/>
            <c:pt idx="0">
              <c:v>U kojoj mjeri podaci o prenatalnoj fazi mogu doprinijeti razvoju socijalnih politika u podučju dobrobiti djeteta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'Upitnik 1'!$I$168</c:f>
              <c:strCache>
                <c:ptCount val="1"/>
                <c:pt idx="0">
                  <c:v>HR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'Upitnik 1'!$I$171</c:f>
              <c:numCache>
                <c:formatCode>0%</c:formatCode>
                <c:ptCount val="1"/>
                <c:pt idx="0">
                  <c:v>0.93300000000000005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DC-4D2B-A8A7-D7A674CDE9B2}"/>
            </c:ext>
          </c:extLst>
        </c:ser>
        <c:ser>
          <c:idx val="1"/>
          <c:order val="1"/>
          <c:tx>
            <c:strRef>
              <c:f>'Upitnik 1'!$J$168</c:f>
              <c:strCache>
                <c:ptCount val="1"/>
                <c:pt idx="0">
                  <c:v>EU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'Upitnik 1'!$J$171</c:f>
              <c:numCache>
                <c:formatCode>0%</c:formatCode>
                <c:ptCount val="1"/>
                <c:pt idx="0">
                  <c:v>0.85200000000000009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DC-4D2B-A8A7-D7A674CDE9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overlap val="-36"/>
        <c:axId val="387962592"/>
        <c:axId val="387962920"/>
      </c:barChart>
      <c:catAx>
        <c:axId val="3879625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87962920"/>
        <c:crosses val="autoZero"/>
        <c:auto val="1"/>
        <c:lblAlgn val="ctr"/>
        <c:lblOffset val="100"/>
        <c:noMultiLvlLbl val="0"/>
      </c:catAx>
      <c:valAx>
        <c:axId val="38796292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962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'Upitnik 1'!$A$116</c:f>
          <c:strCache>
            <c:ptCount val="1"/>
            <c:pt idx="0">
              <c:v>Najveća potreba za unaprijeđenjem dosadašnjih istraživanja dobrobiti djece i mladih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'Upitnik 1'!$O$118</c:f>
              <c:strCache>
                <c:ptCount val="1"/>
                <c:pt idx="0">
                  <c:v>HR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'Upitnik 1'!$A$119:$A$125</c:f>
              <c:strCache>
                <c:ptCount val="7"/>
                <c:pt idx="0">
                  <c:v>Unaprijediti objektivne mjere dobrobiti</c:v>
                </c:pt>
                <c:pt idx="1">
                  <c:v>Usporedivost između zemalja</c:v>
                </c:pt>
                <c:pt idx="2">
                  <c:v>Unaprijediti subjektivne mjere dobrobiti</c:v>
                </c:pt>
                <c:pt idx="3">
                  <c:v>Unaprijediti geografsku pokrivenost</c:v>
                </c:pt>
                <c:pt idx="4">
                  <c:v>Nedostatak kompatibilnosti između različitih vrsta podataka među različitim državnim institucijama</c:v>
                </c:pt>
                <c:pt idx="5">
                  <c:v>Unaprijedii zastupljenost određenih dobnih skupina</c:v>
                </c:pt>
                <c:pt idx="6">
                  <c:v>Nedostatak mogućnosti za longitudinalno praćenje</c:v>
                </c:pt>
              </c:strCache>
            </c:strRef>
          </c:cat>
          <c:val>
            <c:numRef>
              <c:f>'Upitnik 1'!$O$119:$O$125</c:f>
              <c:numCache>
                <c:formatCode>0,0%</c:formatCode>
                <c:ptCount val="7"/>
                <c:pt idx="0">
                  <c:v>0.6333333333333333</c:v>
                </c:pt>
                <c:pt idx="1">
                  <c:v>0.7</c:v>
                </c:pt>
                <c:pt idx="2">
                  <c:v>0.76666666666666661</c:v>
                </c:pt>
                <c:pt idx="3">
                  <c:v>0.76666666666666661</c:v>
                </c:pt>
                <c:pt idx="4">
                  <c:v>0.8</c:v>
                </c:pt>
                <c:pt idx="5">
                  <c:v>0.76666666666666661</c:v>
                </c:pt>
                <c:pt idx="6">
                  <c:v>0.93333333333333324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02-481B-A42A-DBFBFB67B8C6}"/>
            </c:ext>
          </c:extLst>
        </c:ser>
        <c:ser>
          <c:idx val="1"/>
          <c:order val="1"/>
          <c:tx>
            <c:strRef>
              <c:f>'Upitnik 1'!$R$118</c:f>
              <c:strCache>
                <c:ptCount val="1"/>
                <c:pt idx="0">
                  <c:v>EU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'Upitnik 1'!$A$119:$A$125</c:f>
              <c:strCache>
                <c:ptCount val="7"/>
                <c:pt idx="0">
                  <c:v>Unaprijediti objektivne mjere dobrobiti</c:v>
                </c:pt>
                <c:pt idx="1">
                  <c:v>Usporedivost između zemalja</c:v>
                </c:pt>
                <c:pt idx="2">
                  <c:v>Unaprijediti subjektivne mjere dobrobiti</c:v>
                </c:pt>
                <c:pt idx="3">
                  <c:v>Unaprijediti geografsku pokrivenost</c:v>
                </c:pt>
                <c:pt idx="4">
                  <c:v>Nedostatak kompatibilnosti između različitih vrsta podataka među različitim državnim institucijama</c:v>
                </c:pt>
                <c:pt idx="5">
                  <c:v>Unaprijedii zastupljenost određenih dobnih skupina</c:v>
                </c:pt>
                <c:pt idx="6">
                  <c:v>Nedostatak mogućnosti za longitudinalno praćenje</c:v>
                </c:pt>
              </c:strCache>
            </c:strRef>
          </c:cat>
          <c:val>
            <c:numRef>
              <c:f>'Upitnik 1'!$R$119:$R$125</c:f>
              <c:numCache>
                <c:formatCode>0,0%</c:formatCode>
                <c:ptCount val="7"/>
                <c:pt idx="0">
                  <c:v>0.69500000000000006</c:v>
                </c:pt>
                <c:pt idx="1">
                  <c:v>0.7370000000000001</c:v>
                </c:pt>
                <c:pt idx="2">
                  <c:v>0.78300000000000003</c:v>
                </c:pt>
                <c:pt idx="3">
                  <c:v>0.72599999999999998</c:v>
                </c:pt>
                <c:pt idx="4">
                  <c:v>0.77200000000000002</c:v>
                </c:pt>
                <c:pt idx="5">
                  <c:v>0.82099999999999995</c:v>
                </c:pt>
                <c:pt idx="6">
                  <c:v>0.88000000000000012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02-481B-A42A-DBFBFB67B8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6286720"/>
        <c:axId val="376288360"/>
      </c:barChart>
      <c:catAx>
        <c:axId val="3762867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6288360"/>
        <c:crosses val="autoZero"/>
        <c:auto val="1"/>
        <c:lblAlgn val="ctr"/>
        <c:lblOffset val="100"/>
        <c:noMultiLvlLbl val="0"/>
      </c:catAx>
      <c:valAx>
        <c:axId val="3762883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,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62867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'Upitnik 1'!$A$131</c:f>
          <c:strCache>
            <c:ptCount val="1"/>
            <c:pt idx="0">
              <c:v>Specifičnost podataka za određenu zemlju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'Upitnik 1'!$D$132</c:f>
              <c:strCache>
                <c:ptCount val="1"/>
                <c:pt idx="0">
                  <c:v>HR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'Upitnik 1'!$A$133:$A$135</c:f>
              <c:strCache>
                <c:ptCount val="3"/>
                <c:pt idx="0">
                  <c:v>Standardizirane europske mjere mogu zamijeniti mjere specifične za neku državu</c:v>
                </c:pt>
                <c:pt idx="1">
                  <c:v>Standardizirane europske mjere potrebno je nadopuniti pitanjima specifičnim za određenu državu</c:v>
                </c:pt>
                <c:pt idx="2">
                  <c:v>Standardizirim europskim mjerama nije moguće zahvatiti razlike u dobrobiti</c:v>
                </c:pt>
              </c:strCache>
            </c:strRef>
          </c:cat>
          <c:val>
            <c:numRef>
              <c:f>'Upitnik 1'!$D$133:$D$135</c:f>
              <c:numCache>
                <c:formatCode>0,0%</c:formatCode>
                <c:ptCount val="3"/>
                <c:pt idx="0">
                  <c:v>3.3000000000000002E-2</c:v>
                </c:pt>
                <c:pt idx="1">
                  <c:v>0.76700000000000002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58-4223-9187-752E282490C3}"/>
            </c:ext>
          </c:extLst>
        </c:ser>
        <c:ser>
          <c:idx val="1"/>
          <c:order val="1"/>
          <c:tx>
            <c:strRef>
              <c:f>'Upitnik 1'!$F$132</c:f>
              <c:strCache>
                <c:ptCount val="1"/>
                <c:pt idx="0">
                  <c:v>EU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'Upitnik 1'!$A$133:$A$135</c:f>
              <c:strCache>
                <c:ptCount val="3"/>
                <c:pt idx="0">
                  <c:v>Standardizirane europske mjere mogu zamijeniti mjere specifične za neku državu</c:v>
                </c:pt>
                <c:pt idx="1">
                  <c:v>Standardizirane europske mjere potrebno je nadopuniti pitanjima specifičnim za određenu državu</c:v>
                </c:pt>
                <c:pt idx="2">
                  <c:v>Standardizirim europskim mjerama nije moguće zahvatiti razlike u dobrobiti</c:v>
                </c:pt>
              </c:strCache>
            </c:strRef>
          </c:cat>
          <c:val>
            <c:numRef>
              <c:f>'Upitnik 1'!$F$133:$F$135</c:f>
              <c:numCache>
                <c:formatCode>0,0%</c:formatCode>
                <c:ptCount val="3"/>
                <c:pt idx="0">
                  <c:v>6.2E-2</c:v>
                </c:pt>
                <c:pt idx="1">
                  <c:v>0.79400000000000004</c:v>
                </c:pt>
                <c:pt idx="2">
                  <c:v>0.14399999999999999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58-4223-9187-752E282490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8730408"/>
        <c:axId val="448735328"/>
      </c:barChart>
      <c:catAx>
        <c:axId val="448730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8735328"/>
        <c:crosses val="autoZero"/>
        <c:auto val="1"/>
        <c:lblAlgn val="ctr"/>
        <c:lblOffset val="100"/>
        <c:noMultiLvlLbl val="0"/>
      </c:catAx>
      <c:valAx>
        <c:axId val="44873532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,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87304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'Upitnik 2'!$A$83</c:f>
          <c:strCache>
            <c:ptCount val="1"/>
            <c:pt idx="0">
              <c:v>Koliko se navedena područja mogu obuhvatiti standardiziranim europskim mjerama a koliko nacionalnim mjerama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384354967288715"/>
          <c:y val="0.20609840222919479"/>
          <c:w val="0.54970175853939296"/>
          <c:h val="0.6601693788389586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[2]Sheet1!$F$1</c:f>
              <c:strCache>
                <c:ptCount val="1"/>
                <c:pt idx="0">
                  <c:v>Standardizirane mjere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[2]Sheet1!$E$2:$E$14</c:f>
              <c:strCache>
                <c:ptCount val="13"/>
                <c:pt idx="0">
                  <c:v>Obrazovanje i vještine</c:v>
                </c:pt>
                <c:pt idx="1">
                  <c:v>Zdravlje (Mentalno i fizičko)</c:v>
                </c:pt>
                <c:pt idx="2">
                  <c:v>Sposobnost (osjećaj produktivnosti, efikasnosti i stručnosti)</c:v>
                </c:pt>
                <c:pt idx="3">
                  <c:v>Osobna dobrobit (osobno životno zadovoljstvo)</c:v>
                </c:pt>
                <c:pt idx="4">
                  <c:v>Mogućnost izbora (osjećaj ispunjenosti)</c:v>
                </c:pt>
                <c:pt idx="5">
                  <c:v>Odnosi s drugima</c:v>
                </c:pt>
                <c:pt idx="6">
                  <c:v>Osobni izgled</c:v>
                </c:pt>
                <c:pt idx="7">
                  <c:v>Autonomija (osjećaj kontrole)</c:v>
                </c:pt>
                <c:pt idx="8">
                  <c:v>Kvalitetno korištenje vremena</c:v>
                </c:pt>
                <c:pt idx="9">
                  <c:v>Novac i posjedovanje</c:v>
                </c:pt>
                <c:pt idx="10">
                  <c:v>Obitelj i dom</c:v>
                </c:pt>
                <c:pt idx="11">
                  <c:v>Smisao života (osjećaj da život ima smisao)</c:v>
                </c:pt>
                <c:pt idx="12">
                  <c:v>Zajednica i susjedstvo</c:v>
                </c:pt>
              </c:strCache>
            </c:strRef>
          </c:cat>
          <c:val>
            <c:numRef>
              <c:f>[2]Sheet1!$F$2:$F$14</c:f>
              <c:numCache>
                <c:formatCode>###0,0%</c:formatCode>
                <c:ptCount val="13"/>
                <c:pt idx="0">
                  <c:v>0.8571428571428571</c:v>
                </c:pt>
                <c:pt idx="1">
                  <c:v>0.8214285714285714</c:v>
                </c:pt>
                <c:pt idx="2">
                  <c:v>0.7857142857142857</c:v>
                </c:pt>
                <c:pt idx="3">
                  <c:v>0.7142857142857143</c:v>
                </c:pt>
                <c:pt idx="4">
                  <c:v>0.69230769230769229</c:v>
                </c:pt>
                <c:pt idx="5">
                  <c:v>0.6785714285714286</c:v>
                </c:pt>
                <c:pt idx="6">
                  <c:v>0.6785714285714286</c:v>
                </c:pt>
                <c:pt idx="7">
                  <c:v>0.6785714285714286</c:v>
                </c:pt>
                <c:pt idx="8">
                  <c:v>0.66666666666666652</c:v>
                </c:pt>
                <c:pt idx="9">
                  <c:v>0.6428571428571429</c:v>
                </c:pt>
                <c:pt idx="10">
                  <c:v>0.5714285714285714</c:v>
                </c:pt>
                <c:pt idx="11">
                  <c:v>0.51851851851851849</c:v>
                </c:pt>
                <c:pt idx="12">
                  <c:v>0.40740740740740738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0A-415F-8333-80777458969D}"/>
            </c:ext>
          </c:extLst>
        </c:ser>
        <c:ser>
          <c:idx val="1"/>
          <c:order val="1"/>
          <c:tx>
            <c:strRef>
              <c:f>[2]Sheet1!$G$1</c:f>
              <c:strCache>
                <c:ptCount val="1"/>
                <c:pt idx="0">
                  <c:v>Nacionalno specifične 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[2]Sheet1!$E$2:$E$14</c:f>
              <c:strCache>
                <c:ptCount val="13"/>
                <c:pt idx="0">
                  <c:v>Obrazovanje i vještine</c:v>
                </c:pt>
                <c:pt idx="1">
                  <c:v>Zdravlje (Mentalno i fizičko)</c:v>
                </c:pt>
                <c:pt idx="2">
                  <c:v>Sposobnost (osjećaj produktivnosti, efikasnosti i stručnosti)</c:v>
                </c:pt>
                <c:pt idx="3">
                  <c:v>Osobna dobrobit (osobno životno zadovoljstvo)</c:v>
                </c:pt>
                <c:pt idx="4">
                  <c:v>Mogućnost izbora (osjećaj ispunjenosti)</c:v>
                </c:pt>
                <c:pt idx="5">
                  <c:v>Odnosi s drugima</c:v>
                </c:pt>
                <c:pt idx="6">
                  <c:v>Osobni izgled</c:v>
                </c:pt>
                <c:pt idx="7">
                  <c:v>Autonomija (osjećaj kontrole)</c:v>
                </c:pt>
                <c:pt idx="8">
                  <c:v>Kvalitetno korištenje vremena</c:v>
                </c:pt>
                <c:pt idx="9">
                  <c:v>Novac i posjedovanje</c:v>
                </c:pt>
                <c:pt idx="10">
                  <c:v>Obitelj i dom</c:v>
                </c:pt>
                <c:pt idx="11">
                  <c:v>Smisao života (osjećaj da život ima smisao)</c:v>
                </c:pt>
                <c:pt idx="12">
                  <c:v>Zajednica i susjedstvo</c:v>
                </c:pt>
              </c:strCache>
            </c:strRef>
          </c:cat>
          <c:val>
            <c:numRef>
              <c:f>[2]Sheet1!$G$2:$G$14</c:f>
              <c:numCache>
                <c:formatCode>###0,0%</c:formatCode>
                <c:ptCount val="13"/>
                <c:pt idx="0">
                  <c:v>0.14285714285714285</c:v>
                </c:pt>
                <c:pt idx="1">
                  <c:v>0.17857142857142858</c:v>
                </c:pt>
                <c:pt idx="2">
                  <c:v>0.21428571428571427</c:v>
                </c:pt>
                <c:pt idx="3">
                  <c:v>0.2857142857142857</c:v>
                </c:pt>
                <c:pt idx="4">
                  <c:v>0.30769230769230771</c:v>
                </c:pt>
                <c:pt idx="5">
                  <c:v>0.32142857142857145</c:v>
                </c:pt>
                <c:pt idx="6">
                  <c:v>0.32142857142857145</c:v>
                </c:pt>
                <c:pt idx="7">
                  <c:v>0.32142857142857145</c:v>
                </c:pt>
                <c:pt idx="8">
                  <c:v>0.33333333333333326</c:v>
                </c:pt>
                <c:pt idx="9">
                  <c:v>0.35714285714285715</c:v>
                </c:pt>
                <c:pt idx="10">
                  <c:v>0.42857142857142855</c:v>
                </c:pt>
                <c:pt idx="11">
                  <c:v>0.48148148148148145</c:v>
                </c:pt>
                <c:pt idx="12">
                  <c:v>0.59259259259259256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0A-415F-8333-80777458969D}"/>
            </c:ext>
          </c:extLst>
        </c:ser>
        <c:ser>
          <c:idx val="2"/>
          <c:order val="2"/>
          <c:tx>
            <c:strRef>
              <c:f>[2]Sheet1!$H$1</c:f>
              <c:strCache>
                <c:ptCount val="1"/>
                <c:pt idx="0">
                  <c:v>Standardizirane mjere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[2]Sheet1!$E$2:$E$14</c:f>
              <c:strCache>
                <c:ptCount val="13"/>
                <c:pt idx="0">
                  <c:v>Obrazovanje i vještine</c:v>
                </c:pt>
                <c:pt idx="1">
                  <c:v>Zdravlje (Mentalno i fizičko)</c:v>
                </c:pt>
                <c:pt idx="2">
                  <c:v>Sposobnost (osjećaj produktivnosti, efikasnosti i stručnosti)</c:v>
                </c:pt>
                <c:pt idx="3">
                  <c:v>Osobna dobrobit (osobno životno zadovoljstvo)</c:v>
                </c:pt>
                <c:pt idx="4">
                  <c:v>Mogućnost izbora (osjećaj ispunjenosti)</c:v>
                </c:pt>
                <c:pt idx="5">
                  <c:v>Odnosi s drugima</c:v>
                </c:pt>
                <c:pt idx="6">
                  <c:v>Osobni izgled</c:v>
                </c:pt>
                <c:pt idx="7">
                  <c:v>Autonomija (osjećaj kontrole)</c:v>
                </c:pt>
                <c:pt idx="8">
                  <c:v>Kvalitetno korištenje vremena</c:v>
                </c:pt>
                <c:pt idx="9">
                  <c:v>Novac i posjedovanje</c:v>
                </c:pt>
                <c:pt idx="10">
                  <c:v>Obitelj i dom</c:v>
                </c:pt>
                <c:pt idx="11">
                  <c:v>Smisao života (osjećaj da život ima smisao)</c:v>
                </c:pt>
                <c:pt idx="12">
                  <c:v>Zajednica i susjedstvo</c:v>
                </c:pt>
              </c:strCache>
            </c:strRef>
          </c:cat>
          <c:val>
            <c:numRef>
              <c:f>[2]Sheet1!$H$2:$H$14</c:f>
              <c:numCache>
                <c:formatCode>###0,0%</c:formatCode>
                <c:ptCount val="13"/>
                <c:pt idx="0">
                  <c:v>0.81865284974093266</c:v>
                </c:pt>
                <c:pt idx="1">
                  <c:v>0.84536082474226804</c:v>
                </c:pt>
                <c:pt idx="2">
                  <c:v>0.84656084656084662</c:v>
                </c:pt>
                <c:pt idx="3">
                  <c:v>0.7</c:v>
                </c:pt>
                <c:pt idx="4">
                  <c:v>0.67039106145251393</c:v>
                </c:pt>
                <c:pt idx="5">
                  <c:v>0.62303664921465973</c:v>
                </c:pt>
                <c:pt idx="6">
                  <c:v>0.63736263736263732</c:v>
                </c:pt>
                <c:pt idx="7">
                  <c:v>0.69518716577540107</c:v>
                </c:pt>
                <c:pt idx="8">
                  <c:v>0.70157068062827221</c:v>
                </c:pt>
                <c:pt idx="9">
                  <c:v>0.62886597938144329</c:v>
                </c:pt>
                <c:pt idx="10">
                  <c:v>0.55440414507772018</c:v>
                </c:pt>
                <c:pt idx="11">
                  <c:v>0.58918918918918917</c:v>
                </c:pt>
                <c:pt idx="12">
                  <c:v>0.41052631578947368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0A-415F-8333-80777458969D}"/>
            </c:ext>
          </c:extLst>
        </c:ser>
        <c:ser>
          <c:idx val="3"/>
          <c:order val="3"/>
          <c:tx>
            <c:strRef>
              <c:f>[2]Sheet1!$I$1</c:f>
              <c:strCache>
                <c:ptCount val="1"/>
                <c:pt idx="0">
                  <c:v>Nacionalno specifične 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[2]Sheet1!$E$2:$E$14</c:f>
              <c:strCache>
                <c:ptCount val="13"/>
                <c:pt idx="0">
                  <c:v>Obrazovanje i vještine</c:v>
                </c:pt>
                <c:pt idx="1">
                  <c:v>Zdravlje (Mentalno i fizičko)</c:v>
                </c:pt>
                <c:pt idx="2">
                  <c:v>Sposobnost (osjećaj produktivnosti, efikasnosti i stručnosti)</c:v>
                </c:pt>
                <c:pt idx="3">
                  <c:v>Osobna dobrobit (osobno životno zadovoljstvo)</c:v>
                </c:pt>
                <c:pt idx="4">
                  <c:v>Mogućnost izbora (osjećaj ispunjenosti)</c:v>
                </c:pt>
                <c:pt idx="5">
                  <c:v>Odnosi s drugima</c:v>
                </c:pt>
                <c:pt idx="6">
                  <c:v>Osobni izgled</c:v>
                </c:pt>
                <c:pt idx="7">
                  <c:v>Autonomija (osjećaj kontrole)</c:v>
                </c:pt>
                <c:pt idx="8">
                  <c:v>Kvalitetno korištenje vremena</c:v>
                </c:pt>
                <c:pt idx="9">
                  <c:v>Novac i posjedovanje</c:v>
                </c:pt>
                <c:pt idx="10">
                  <c:v>Obitelj i dom</c:v>
                </c:pt>
                <c:pt idx="11">
                  <c:v>Smisao života (osjećaj da život ima smisao)</c:v>
                </c:pt>
                <c:pt idx="12">
                  <c:v>Zajednica i susjedstvo</c:v>
                </c:pt>
              </c:strCache>
            </c:strRef>
          </c:cat>
          <c:val>
            <c:numRef>
              <c:f>[2]Sheet1!$I$2:$I$14</c:f>
              <c:numCache>
                <c:formatCode>###0,0%</c:formatCode>
                <c:ptCount val="13"/>
                <c:pt idx="0">
                  <c:v>0.18134715025906736</c:v>
                </c:pt>
                <c:pt idx="1">
                  <c:v>0.15463917525773196</c:v>
                </c:pt>
                <c:pt idx="2">
                  <c:v>0.15343915343915343</c:v>
                </c:pt>
                <c:pt idx="3">
                  <c:v>0.3</c:v>
                </c:pt>
                <c:pt idx="4">
                  <c:v>0.32960893854748607</c:v>
                </c:pt>
                <c:pt idx="5">
                  <c:v>0.37696335078534032</c:v>
                </c:pt>
                <c:pt idx="6">
                  <c:v>0.36263736263736263</c:v>
                </c:pt>
                <c:pt idx="7">
                  <c:v>0.30481283422459893</c:v>
                </c:pt>
                <c:pt idx="8">
                  <c:v>0.29842931937172773</c:v>
                </c:pt>
                <c:pt idx="9">
                  <c:v>0.37113402061855671</c:v>
                </c:pt>
                <c:pt idx="10">
                  <c:v>0.44559585492227977</c:v>
                </c:pt>
                <c:pt idx="11">
                  <c:v>0.41081081081081083</c:v>
                </c:pt>
                <c:pt idx="12">
                  <c:v>0.58947368421052626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F0A-415F-8333-8077745896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464969336"/>
        <c:axId val="464966384"/>
      </c:barChart>
      <c:catAx>
        <c:axId val="464969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4966384"/>
        <c:crosses val="autoZero"/>
        <c:auto val="1"/>
        <c:lblAlgn val="ctr"/>
        <c:lblOffset val="100"/>
        <c:noMultiLvlLbl val="0"/>
      </c:catAx>
      <c:valAx>
        <c:axId val="464966384"/>
        <c:scaling>
          <c:orientation val="minMax"/>
          <c:max val="2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,0%" sourceLinked="1"/>
        <c:majorTickMark val="none"/>
        <c:minorTickMark val="none"/>
        <c:tickLblPos val="nextTo"/>
        <c:crossAx val="464969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458081968254375"/>
          <c:y val="0.91758245794731008"/>
          <c:w val="0.76525003812721826"/>
          <c:h val="6.84226301765562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F0B51-1F0C-4E3F-AC73-26E4BEF03D98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28209-922E-4622-BF6C-C6E864D84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504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lvl="4">
              <a:spcBef>
                <a:spcPts val="1000"/>
              </a:spcBef>
            </a:pPr>
            <a:r>
              <a:rPr lang="hr-HR" dirty="0"/>
              <a:t>Projekt je usmjeren na:</a:t>
            </a:r>
          </a:p>
          <a:p>
            <a:pPr lvl="1"/>
            <a:r>
              <a:rPr lang="hr-HR" sz="1200" dirty="0"/>
              <a:t>Ispitivanje mladih ljudi o njihovoj interpretaciji različitih aspekata dobrobiti, te uvažavanje njihovog mišljenja prilikom razvoja mjernih instrumenata i odluka o primjerenim načinima prikupljanja podataka. </a:t>
            </a:r>
            <a:endParaRPr lang="en-US" sz="1200" dirty="0"/>
          </a:p>
          <a:p>
            <a:pPr lvl="1"/>
            <a:r>
              <a:rPr lang="hr-HR" sz="1200" dirty="0"/>
              <a:t>Uvažavanje mišljenja širokog raspona relevantnih stručnjaka, uključujući odgovorne za javne politike, pripadnike nevladinih organizacija i akademske zajednice, kao i stručnjaka u praksi, u razvoju primjerene istraživačke metodologije. </a:t>
            </a:r>
            <a:endParaRPr lang="en-US" sz="1200" dirty="0"/>
          </a:p>
          <a:p>
            <a:pPr lvl="1"/>
            <a:r>
              <a:rPr lang="hr-HR" sz="1200" dirty="0"/>
              <a:t>Vrednovanje postojećih administrativnih i znanstvenih baza podataka</a:t>
            </a:r>
            <a:endParaRPr lang="en-US" sz="1200" dirty="0"/>
          </a:p>
          <a:p>
            <a:pPr lvl="1"/>
            <a:r>
              <a:rPr lang="hr-HR" sz="1200" dirty="0"/>
              <a:t>Razvoj nove istraživačke metodologije, provođenje pilot istraživanja i vrednovanja kvalitete te metodologije. 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28209-922E-4622-BF6C-C6E864D841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51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Children’s well-being is fundamental to that of society as a whole. Promoting children’s well-being is not only vital in order for children to have a good childhood, but also as a firm basis for their future well-being as adults (Rees et al., 2012). Despite substantial academic and policy interest in well-being over the decades, there is no universally accepted definition of the concept.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academic literature, it is used as an over-arching concept regarding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an individual judges the quality of her or his life (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Rees et al., 2010)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28209-922E-4622-BF6C-C6E864D841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17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/>
              <a:t>Budući da o mjerenju dobrobiti mladih među stručnjacima još uvijek ne postoji slaganje te da nije posve jasno koje komponente dobrobiti trebaju biti uključene, </a:t>
            </a:r>
            <a:r>
              <a:rPr lang="hr-HR" dirty="0" err="1"/>
              <a:t>Delphi</a:t>
            </a:r>
            <a:r>
              <a:rPr lang="hr-HR" dirty="0"/>
              <a:t> metoda smatra se najprimjerenijom za ovaj istraživački problem.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28209-922E-4622-BF6C-C6E864D841A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95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Koncept</a:t>
            </a:r>
            <a:r>
              <a:rPr lang="hr-HR" baseline="0" dirty="0"/>
              <a:t> dobrobiti korišten u </a:t>
            </a:r>
            <a:r>
              <a:rPr lang="hr-HR" baseline="0" dirty="0" err="1"/>
              <a:t>delphi</a:t>
            </a:r>
            <a:r>
              <a:rPr lang="hr-HR" baseline="0" dirty="0"/>
              <a:t> studiji sastoji se od sljedećih područja: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Obrazovanje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vještine</a:t>
            </a:r>
            <a:r>
              <a:rPr lang="hr-H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dirty="0"/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Zdravlje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Mentalno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fizičko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hr-H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dirty="0"/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Obitelj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dom</a:t>
            </a:r>
            <a:r>
              <a:rPr lang="en-US" dirty="0"/>
              <a:t> </a:t>
            </a:r>
            <a:r>
              <a:rPr lang="hr-HR" dirty="0"/>
              <a:t>,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Osobna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dobrobit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osobno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životno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zadovoljstvo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hr-H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dirty="0"/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Novac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posjedovanje</a:t>
            </a:r>
            <a:r>
              <a:rPr lang="hr-H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dirty="0"/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Odnosi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drugima</a:t>
            </a:r>
            <a:r>
              <a:rPr lang="hr-H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dirty="0"/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Sposobnost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osjećaj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produktivnosti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efikasnosti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stručnosti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hr-H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dirty="0"/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Zajednica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susjedstvo</a:t>
            </a:r>
            <a:r>
              <a:rPr lang="hr-H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dirty="0"/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Kvalitetno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korištenje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vremena</a:t>
            </a:r>
            <a:r>
              <a:rPr lang="hr-H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dirty="0"/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Osobni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izgled</a:t>
            </a:r>
            <a:r>
              <a:rPr lang="hr-H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dirty="0"/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Autonomija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osjećaj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kontrole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hr-H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dirty="0"/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Smisao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života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osjećaj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život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smisao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hr-H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dirty="0"/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Mogućnost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izbora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osjećaj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ispunjenosti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en-US" dirty="0"/>
              <a:t> </a:t>
            </a:r>
            <a:r>
              <a:rPr lang="hr-HR" dirty="0"/>
              <a:t>kao odrednica dobrobiti</a:t>
            </a:r>
            <a:r>
              <a:rPr lang="hr-HR" baseline="0" dirty="0"/>
              <a:t> djece i mladih.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28209-922E-4622-BF6C-C6E864D841A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29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28209-922E-4622-BF6C-C6E864D841A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92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dirty="0">
                <a:solidFill>
                  <a:schemeClr val="dk1"/>
                </a:solidFill>
              </a:rPr>
              <a:t>Kako bi dodatno razjasnili ovo pitanje, U trećem upitniku ispitanicima je još jednom </a:t>
            </a:r>
            <a:r>
              <a:rPr lang="hr-HR" sz="1200" dirty="0"/>
              <a:t>postavljeno pitanje prikladnosti varijabli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28209-922E-4622-BF6C-C6E864D841A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2180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28209-922E-4622-BF6C-C6E864D841AE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69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CC94-C3C7-407C-9C0E-2AC8EFBEA2B4}" type="datetimeFigureOut">
              <a:rPr lang="hr-HR" smtClean="0"/>
              <a:t>7.12.2017.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ED45-0DEB-45C8-BE60-A09D510D1F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7839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CC94-C3C7-407C-9C0E-2AC8EFBEA2B4}" type="datetimeFigureOut">
              <a:rPr lang="hr-HR" smtClean="0"/>
              <a:t>7.12.2017.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ED45-0DEB-45C8-BE60-A09D510D1F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3975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CC94-C3C7-407C-9C0E-2AC8EFBEA2B4}" type="datetimeFigureOut">
              <a:rPr lang="hr-HR" smtClean="0"/>
              <a:t>7.12.2017.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ED45-0DEB-45C8-BE60-A09D510D1F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4680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CC94-C3C7-407C-9C0E-2AC8EFBEA2B4}" type="datetimeFigureOut">
              <a:rPr lang="hr-HR" smtClean="0"/>
              <a:t>7.12.2017.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ED45-0DEB-45C8-BE60-A09D510D1F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5638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CC94-C3C7-407C-9C0E-2AC8EFBEA2B4}" type="datetimeFigureOut">
              <a:rPr lang="hr-HR" smtClean="0"/>
              <a:t>7.12.2017.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ED45-0DEB-45C8-BE60-A09D510D1F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5344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CC94-C3C7-407C-9C0E-2AC8EFBEA2B4}" type="datetimeFigureOut">
              <a:rPr lang="hr-HR" smtClean="0"/>
              <a:t>7.12.2017.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ED45-0DEB-45C8-BE60-A09D510D1F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1239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CC94-C3C7-407C-9C0E-2AC8EFBEA2B4}" type="datetimeFigureOut">
              <a:rPr lang="hr-HR" smtClean="0"/>
              <a:t>7.12.2017.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ED45-0DEB-45C8-BE60-A09D510D1F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907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CC94-C3C7-407C-9C0E-2AC8EFBEA2B4}" type="datetimeFigureOut">
              <a:rPr lang="hr-HR" smtClean="0"/>
              <a:t>7.12.2017.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ED45-0DEB-45C8-BE60-A09D510D1F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746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CC94-C3C7-407C-9C0E-2AC8EFBEA2B4}" type="datetimeFigureOut">
              <a:rPr lang="hr-HR" smtClean="0"/>
              <a:t>7.12.2017.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ED45-0DEB-45C8-BE60-A09D510D1F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3607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CC94-C3C7-407C-9C0E-2AC8EFBEA2B4}" type="datetimeFigureOut">
              <a:rPr lang="hr-HR" smtClean="0"/>
              <a:t>7.12.2017.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ED45-0DEB-45C8-BE60-A09D510D1F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9638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CC94-C3C7-407C-9C0E-2AC8EFBEA2B4}" type="datetimeFigureOut">
              <a:rPr lang="hr-HR" smtClean="0"/>
              <a:t>7.12.2017.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ED45-0DEB-45C8-BE60-A09D510D1F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997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DCC94-C3C7-407C-9C0E-2AC8EFBEA2B4}" type="datetimeFigureOut">
              <a:rPr lang="hr-HR" smtClean="0"/>
              <a:t>7.12.2017.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FED45-0DEB-45C8-BE60-A09D510D1F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083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22005"/>
          </a:xfrm>
        </p:spPr>
        <p:txBody>
          <a:bodyPr>
            <a:noAutofit/>
          </a:bodyPr>
          <a:lstStyle/>
          <a:p>
            <a:r>
              <a:rPr lang="hr-HR" sz="3200" dirty="0"/>
              <a:t>MIŠLJENJE HRVATSKIH I EUROPSKIH STRUČNJAK O MJERENJU DOBROBITI DJECE I MLADIH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hr-HR" b="1" dirty="0"/>
          </a:p>
          <a:p>
            <a:r>
              <a:rPr lang="hr-HR" b="1" dirty="0"/>
              <a:t>Dr.sc. Andreja Brajša-Žganec</a:t>
            </a:r>
          </a:p>
          <a:p>
            <a:r>
              <a:rPr lang="hr-HR" b="1" dirty="0"/>
              <a:t>Dr.sc. Ljiljana Kaliterna Lipovčan</a:t>
            </a:r>
          </a:p>
          <a:p>
            <a:r>
              <a:rPr lang="hr-HR" b="1" dirty="0"/>
              <a:t>Dr.sc. Ivan Dević</a:t>
            </a:r>
            <a:endParaRPr lang="hr-HR" dirty="0"/>
          </a:p>
          <a:p>
            <a:r>
              <a:rPr lang="hr-HR" i="1" dirty="0"/>
              <a:t>Institut društvenih znanosti Ivo Pilar</a:t>
            </a:r>
            <a:endParaRPr lang="hr-HR" dirty="0"/>
          </a:p>
          <a:p>
            <a:endParaRPr lang="hr-HR" dirty="0"/>
          </a:p>
        </p:txBody>
      </p:sp>
      <p:pic>
        <p:nvPicPr>
          <p:cNvPr id="1026" name="Picture 2" descr="C:\Users\lili\Documents\INSTITUT\Logo Instituta\logo_pilar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315" y="5609662"/>
            <a:ext cx="1598168" cy="1078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www2.mmu.ac.uk/images/news_images/Myweb_logo-204x84-landscape.jpg">
            <a:extLst>
              <a:ext uri="{FF2B5EF4-FFF2-40B4-BE49-F238E27FC236}">
                <a16:creationId xmlns:a16="http://schemas.microsoft.com/office/drawing/2014/main" id="{9B152F1A-AE01-476B-85D4-7CF12C42C7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344" y="5689184"/>
            <a:ext cx="19431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europa.eu/about-eu/basic-information/symbols/images/flag_yellow_low.jpg">
            <a:extLst>
              <a:ext uri="{FF2B5EF4-FFF2-40B4-BE49-F238E27FC236}">
                <a16:creationId xmlns:a16="http://schemas.microsoft.com/office/drawing/2014/main" id="{CC431699-7DDB-452D-81E5-D4E30BAF0E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0494" y="5735637"/>
            <a:ext cx="1354261" cy="90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1257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2C07B3A-8A34-475F-BFC0-3CCCEC3BB2F5}"/>
              </a:ext>
            </a:extLst>
          </p:cNvPr>
          <p:cNvSpPr txBox="1">
            <a:spLocks/>
          </p:cNvSpPr>
          <p:nvPr/>
        </p:nvSpPr>
        <p:spPr>
          <a:xfrm>
            <a:off x="990600" y="1154186"/>
            <a:ext cx="10515600" cy="5361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Font typeface="Arial" panose="020B0604020202020204" pitchFamily="34" charset="0"/>
              <a:buNone/>
            </a:pPr>
            <a:r>
              <a:rPr lang="hr-HR" sz="2800" b="1" dirty="0"/>
              <a:t>NAČIN PRIKUPLJANJA PODATAKA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r-HR" sz="2400" dirty="0" err="1"/>
              <a:t>Delphi</a:t>
            </a:r>
            <a:r>
              <a:rPr lang="hr-HR" sz="2400" dirty="0"/>
              <a:t> metoda</a:t>
            </a:r>
          </a:p>
          <a:p>
            <a:pPr marL="0" lvl="2" indent="0">
              <a:buFont typeface="Arial" panose="020B0604020202020204" pitchFamily="34" charset="0"/>
              <a:buNone/>
            </a:pPr>
            <a:endParaRPr lang="hr-HR" dirty="0"/>
          </a:p>
          <a:p>
            <a:pPr marL="0" lvl="2" indent="0">
              <a:buFont typeface="Arial" panose="020B0604020202020204" pitchFamily="34" charset="0"/>
              <a:buNone/>
            </a:pPr>
            <a:r>
              <a:rPr lang="hr-HR" sz="2800" b="1" dirty="0"/>
              <a:t>POSTUPAK</a:t>
            </a:r>
            <a:endParaRPr lang="hr-HR" sz="2400" dirty="0"/>
          </a:p>
          <a:p>
            <a:pPr marL="1257300" lvl="4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hr-HR" sz="2400" dirty="0"/>
              <a:t>Stručnjaci iz različitih područja vezanih uz djecu i mlade (državne i regionalne institucije, akademska zajednica, nevladine organizacije) ispunili su u tri navrata upitnike</a:t>
            </a:r>
          </a:p>
          <a:p>
            <a:pPr marL="1257300" lvl="4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hr-HR" sz="2400" dirty="0"/>
              <a:t>Upitnici poslani e-mailom između listopada 2014. i veljače 2015.</a:t>
            </a:r>
          </a:p>
          <a:p>
            <a:pPr marL="1257300" lvl="4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hr-HR" sz="2400" dirty="0"/>
              <a:t>Trajanje ispunjavanja svakog upitnika je između 20 i 40 min</a:t>
            </a:r>
          </a:p>
          <a:p>
            <a:pPr marL="1257300" lvl="4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hr-HR" sz="2400" dirty="0"/>
              <a:t>Svi podaci prikupljeni i analizirani anonimno i povjerljivo</a:t>
            </a:r>
          </a:p>
          <a:p>
            <a:pPr marL="1257300" lvl="4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hr-HR" sz="2400" dirty="0"/>
              <a:t>Odaziv ispitanika 75% (prvi val), 58,9% (drugi val), 61,7% (treći val)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81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r-HR" b="1" dirty="0"/>
              <a:t>REZULTATI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75163"/>
            <a:ext cx="10515600" cy="362989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lphaUcPeriod"/>
            </a:pPr>
            <a:r>
              <a:rPr lang="hr-HR" b="1" dirty="0"/>
              <a:t>Koncept dobrobiti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UcPeriod"/>
            </a:pPr>
            <a:r>
              <a:rPr lang="hr-HR" b="1" dirty="0"/>
              <a:t>Definiranja uzorka ispitanika 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UcPeriod"/>
            </a:pPr>
            <a:r>
              <a:rPr lang="hr-HR" b="1" dirty="0"/>
              <a:t>Određivanja indikatora dobrobiti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UcPeriod"/>
            </a:pPr>
            <a:r>
              <a:rPr lang="hr-HR" b="1" dirty="0"/>
              <a:t>Sudjelovanja djece i mladih u istraživanju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UcPeriod"/>
            </a:pPr>
            <a:r>
              <a:rPr lang="hr-HR" b="1" dirty="0"/>
              <a:t>Razrada metodologije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UcPeriod"/>
            </a:pPr>
            <a:r>
              <a:rPr lang="hr-HR" b="1" dirty="0"/>
              <a:t>Održivost, tehnička izvedivost i dugoročna isplativosti longitudinalnog istraživanja dobrobiti djece i mladih</a:t>
            </a:r>
          </a:p>
        </p:txBody>
      </p:sp>
    </p:spTree>
    <p:extLst>
      <p:ext uri="{BB962C8B-B14F-4D97-AF65-F5344CB8AC3E}">
        <p14:creationId xmlns:p14="http://schemas.microsoft.com/office/powerpoint/2010/main" val="3649102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A) Koncept dobrobiti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40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hr-HR" b="1" dirty="0"/>
            </a:b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09855"/>
            <a:ext cx="10515600" cy="383020"/>
          </a:xfrm>
          <a:ln>
            <a:noFill/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dirty="0"/>
              <a:t>Stručnjaci s pojmom dobrobiti u prvom redu povezuju mentalno i fizičko zdravlje.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4217702"/>
              </p:ext>
            </p:extLst>
          </p:nvPr>
        </p:nvGraphicFramePr>
        <p:xfrm>
          <a:off x="838199" y="609599"/>
          <a:ext cx="10515599" cy="5225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3846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2810811"/>
              </p:ext>
            </p:extLst>
          </p:nvPr>
        </p:nvGraphicFramePr>
        <p:xfrm>
          <a:off x="838200" y="492486"/>
          <a:ext cx="10515599" cy="5550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C9D436A-8B7C-4BFC-97E4-4240A3338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09855"/>
            <a:ext cx="10515600" cy="548640"/>
          </a:xfrm>
          <a:ln>
            <a:noFill/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sz="2400" dirty="0"/>
              <a:t>Stručnjaci dobrobit razmatraju prvenstveno u području istraživanja te u području nacionalnih politika</a:t>
            </a:r>
          </a:p>
        </p:txBody>
      </p:sp>
    </p:spTree>
    <p:extLst>
      <p:ext uri="{BB962C8B-B14F-4D97-AF65-F5344CB8AC3E}">
        <p14:creationId xmlns:p14="http://schemas.microsoft.com/office/powerpoint/2010/main" val="3704012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6109855"/>
            <a:ext cx="10515600" cy="548640"/>
          </a:xfrm>
          <a:ln>
            <a:noFill/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pPr marL="0" indent="0">
              <a:buNone/>
            </a:pPr>
            <a:r>
              <a:rPr lang="hr-HR" dirty="0"/>
              <a:t>Stručnjaci preferiraju opciju istraživanja u kojoj bi bile podjednako zastupljene objektivne i subjektivne mjere dobrobiti</a:t>
            </a:r>
            <a:endParaRPr lang="hr-HR" dirty="0">
              <a:solidFill>
                <a:schemeClr val="dk1"/>
              </a:solidFill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5017011"/>
              </p:ext>
            </p:extLst>
          </p:nvPr>
        </p:nvGraphicFramePr>
        <p:xfrm>
          <a:off x="512618" y="471055"/>
          <a:ext cx="10841181" cy="5458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4124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68679" y="6271558"/>
            <a:ext cx="10744200" cy="369333"/>
          </a:xfrm>
          <a:ln>
            <a:noFill/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hr-HR" sz="1800" dirty="0">
                <a:solidFill>
                  <a:schemeClr val="dk1"/>
                </a:solidFill>
              </a:rPr>
              <a:t>Najmanje istraženi indikatori dobrobiti su osjećaj smislenosti života i osjećaj ispunjenosti.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4993275"/>
              </p:ext>
            </p:extLst>
          </p:nvPr>
        </p:nvGraphicFramePr>
        <p:xfrm>
          <a:off x="868680" y="401775"/>
          <a:ext cx="10744199" cy="5176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721B33C-5ECF-4996-8487-BCA1D9A09FC1}"/>
              </a:ext>
            </a:extLst>
          </p:cNvPr>
          <p:cNvSpPr txBox="1"/>
          <p:nvPr/>
        </p:nvSpPr>
        <p:spPr>
          <a:xfrm>
            <a:off x="7977448" y="5740426"/>
            <a:ext cx="4214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1-nije pokriveno; 5-potpuno pokriveno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0807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B) Definiranje uzorka ispitanika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500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6109855"/>
            <a:ext cx="10515600" cy="548640"/>
          </a:xfrm>
          <a:ln>
            <a:noFill/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pPr marL="0" indent="0">
              <a:buNone/>
            </a:pPr>
            <a:r>
              <a:rPr lang="hr-HR" dirty="0"/>
              <a:t>Većina hrvatskih i europskih stručnjaka se slaže da bi longitudinalnim istraživanjem valjalo ispitati djecu i mlade u životnom razdoblju od rođenja do 25. godine života</a:t>
            </a:r>
            <a:endParaRPr lang="hr-HR" dirty="0">
              <a:solidFill>
                <a:schemeClr val="dk1"/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4192387"/>
              </p:ext>
            </p:extLst>
          </p:nvPr>
        </p:nvGraphicFramePr>
        <p:xfrm>
          <a:off x="838199" y="711200"/>
          <a:ext cx="10515599" cy="5036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99758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6109855"/>
            <a:ext cx="10515600" cy="548640"/>
          </a:xfrm>
          <a:ln>
            <a:noFill/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pPr marL="0" indent="0">
              <a:buNone/>
            </a:pPr>
            <a:r>
              <a:rPr lang="hr-HR" dirty="0">
                <a:solidFill>
                  <a:schemeClr val="dk1"/>
                </a:solidFill>
              </a:rPr>
              <a:t>Ispitanici (njih 93%/ 85%) se slažu da </a:t>
            </a:r>
            <a:r>
              <a:rPr lang="hr-HR" dirty="0"/>
              <a:t>se na temelju podataka iz</a:t>
            </a:r>
            <a:r>
              <a:rPr lang="hr-HR" dirty="0">
                <a:solidFill>
                  <a:schemeClr val="dk1"/>
                </a:solidFill>
              </a:rPr>
              <a:t> prenatalne faze djeteta mogu unaprijediti </a:t>
            </a:r>
            <a:r>
              <a:rPr lang="hr-HR" dirty="0"/>
              <a:t>javne socijalne politike </a:t>
            </a:r>
            <a:endParaRPr lang="hr-HR" dirty="0">
              <a:solidFill>
                <a:schemeClr val="dk1"/>
              </a:solidFill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30598AF0-6DFF-43CA-B867-FEE9707B3F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8256988"/>
              </p:ext>
            </p:extLst>
          </p:nvPr>
        </p:nvGraphicFramePr>
        <p:xfrm>
          <a:off x="838199" y="512618"/>
          <a:ext cx="10515599" cy="5250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02285AF-84E0-4346-9BA1-FE382084F39B}"/>
              </a:ext>
            </a:extLst>
          </p:cNvPr>
          <p:cNvSpPr txBox="1"/>
          <p:nvPr/>
        </p:nvSpPr>
        <p:spPr>
          <a:xfrm>
            <a:off x="8354291" y="5628895"/>
            <a:ext cx="4322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Zbrojeni odgovori donekle i znatno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58053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r-HR" b="1" dirty="0"/>
              <a:t>UVOD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6617"/>
            <a:ext cx="10515600" cy="4419601"/>
          </a:xfrm>
        </p:spPr>
        <p:txBody>
          <a:bodyPr>
            <a:normAutofit lnSpcReduction="10000"/>
          </a:bodyPr>
          <a:lstStyle/>
          <a:p>
            <a:pPr marL="0" lvl="4" indent="0">
              <a:spcBef>
                <a:spcPts val="1000"/>
              </a:spcBef>
              <a:buNone/>
            </a:pPr>
            <a:r>
              <a:rPr lang="hr-HR" sz="2400" b="1" dirty="0"/>
              <a:t>O PROJEKTU</a:t>
            </a:r>
          </a:p>
          <a:p>
            <a:pPr marL="342900" lvl="4" indent="-342900">
              <a:spcBef>
                <a:spcPts val="10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hr-HR" sz="2400" dirty="0"/>
              <a:t>Projekt Mjerenje dobrobiti mladih – MYWEB (</a:t>
            </a:r>
            <a:r>
              <a:rPr lang="hr-HR" sz="2400" dirty="0" err="1"/>
              <a:t>Measuring</a:t>
            </a:r>
            <a:r>
              <a:rPr lang="hr-HR" sz="2400" dirty="0"/>
              <a:t> Youth </a:t>
            </a:r>
            <a:r>
              <a:rPr lang="hr-HR" sz="2400" dirty="0" err="1"/>
              <a:t>Well-Being</a:t>
            </a:r>
            <a:r>
              <a:rPr lang="hr-HR" sz="2400" dirty="0"/>
              <a:t>) – financiran je unutar Europske komisije (FP7)</a:t>
            </a:r>
          </a:p>
          <a:p>
            <a:pPr marL="342900" lvl="4" indent="-342900">
              <a:spcBef>
                <a:spcPts val="10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hr-HR" sz="2400" dirty="0"/>
              <a:t>Uključuje 13 institucija iz 11 europskih zemalja</a:t>
            </a:r>
          </a:p>
          <a:p>
            <a:pPr marL="342900" lvl="4" indent="-342900">
              <a:spcBef>
                <a:spcPts val="10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hr-HR" sz="2400" dirty="0"/>
              <a:t>Cilj projekta je procjena dostupnosti postojećih podataka, prioriteta javnih politika usmjerenih na dobrobit djece i mladih, razrada metodoloških izazova za provedbu nove longitudinalne studije</a:t>
            </a:r>
          </a:p>
          <a:p>
            <a:pPr marL="342900" lvl="4" indent="-342900">
              <a:spcBef>
                <a:spcPts val="10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hr-HR" sz="2400" dirty="0"/>
              <a:t>Studija izvedivosti provođenja Europskog longitudinalnog istraživanja djece i mladih</a:t>
            </a:r>
          </a:p>
          <a:p>
            <a:pPr marL="342900" lvl="4" indent="-342900">
              <a:spcBef>
                <a:spcPts val="10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hr-HR" sz="2400" dirty="0"/>
              <a:t>Projekt započeo u ožujku 2014. godine i traje 30 mjeseci</a:t>
            </a:r>
          </a:p>
        </p:txBody>
      </p:sp>
    </p:spTree>
    <p:extLst>
      <p:ext uri="{BB962C8B-B14F-4D97-AF65-F5344CB8AC3E}">
        <p14:creationId xmlns:p14="http://schemas.microsoft.com/office/powerpoint/2010/main" val="24629913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5832761"/>
            <a:ext cx="10515600" cy="900550"/>
          </a:xfrm>
          <a:ln>
            <a:noFill/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hr-HR" sz="2000" dirty="0">
                <a:solidFill>
                  <a:schemeClr val="dk1"/>
                </a:solidFill>
              </a:rPr>
              <a:t>Većina ispitanika se slaže da dosadašnjim istraživanjima manjka longitudinalnog praćenja djece i mladih a oko tri četvrtine</a:t>
            </a:r>
            <a:r>
              <a:rPr lang="hr-HR" sz="2000" dirty="0"/>
              <a:t> njih se slaže da postoje potreba za unapređenjem i ostalih aspekata dosadašnjih istraživanja dobrobiti djece i mladih.</a:t>
            </a:r>
            <a:endParaRPr lang="hr-HR" sz="2000" dirty="0">
              <a:solidFill>
                <a:schemeClr val="dk1"/>
              </a:solidFill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7490524"/>
              </p:ext>
            </p:extLst>
          </p:nvPr>
        </p:nvGraphicFramePr>
        <p:xfrm>
          <a:off x="838200" y="512617"/>
          <a:ext cx="10515600" cy="5195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5495150-0DBB-4871-AEDA-53B26F98909D}"/>
              </a:ext>
            </a:extLst>
          </p:cNvPr>
          <p:cNvSpPr txBox="1"/>
          <p:nvPr/>
        </p:nvSpPr>
        <p:spPr>
          <a:xfrm>
            <a:off x="7869382" y="5462640"/>
            <a:ext cx="4322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Zbrojeni odgovori „potrebno je” i „iznimno je potrebno”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259290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C) Određivanja indikatora dobrobiti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306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hr-HR" b="1" dirty="0"/>
            </a:br>
            <a:endParaRPr lang="hr-HR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6109855"/>
            <a:ext cx="10515600" cy="548640"/>
          </a:xfrm>
          <a:ln>
            <a:noFill/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pPr marL="0" indent="0">
              <a:buNone/>
            </a:pPr>
            <a:r>
              <a:rPr lang="hr-HR" dirty="0">
                <a:solidFill>
                  <a:schemeClr val="dk1"/>
                </a:solidFill>
              </a:rPr>
              <a:t>Stručnjaci se slažu da je </a:t>
            </a:r>
            <a:r>
              <a:rPr lang="hr-HR" dirty="0"/>
              <a:t>prilikom provođenja međunarodnog longitudinalnog istraživanja europske </a:t>
            </a:r>
            <a:r>
              <a:rPr lang="hr-HR" dirty="0">
                <a:solidFill>
                  <a:schemeClr val="dk1"/>
                </a:solidFill>
              </a:rPr>
              <a:t>mjere dobrobiti potrebno nadopuniti pitanjima specifičnim za pojedinu državu.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000-00001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4733634"/>
              </p:ext>
            </p:extLst>
          </p:nvPr>
        </p:nvGraphicFramePr>
        <p:xfrm>
          <a:off x="838199" y="872835"/>
          <a:ext cx="10515599" cy="5056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32140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43742" y="5852160"/>
            <a:ext cx="10515600" cy="886691"/>
          </a:xfrm>
          <a:ln>
            <a:noFill/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62500" lnSpcReduction="20000"/>
          </a:bodyPr>
          <a:lstStyle/>
          <a:p>
            <a:pPr marL="0" indent="0">
              <a:buNone/>
            </a:pPr>
            <a:r>
              <a:rPr lang="hr-HR" dirty="0">
                <a:solidFill>
                  <a:schemeClr val="dk1"/>
                </a:solidFill>
              </a:rPr>
              <a:t>U drugom valu </a:t>
            </a:r>
            <a:r>
              <a:rPr lang="hr-HR" dirty="0" err="1"/>
              <a:t>D</a:t>
            </a:r>
            <a:r>
              <a:rPr lang="hr-HR" dirty="0" err="1">
                <a:solidFill>
                  <a:schemeClr val="dk1"/>
                </a:solidFill>
              </a:rPr>
              <a:t>elphi</a:t>
            </a:r>
            <a:r>
              <a:rPr lang="hr-HR" dirty="0">
                <a:solidFill>
                  <a:schemeClr val="dk1"/>
                </a:solidFill>
              </a:rPr>
              <a:t> studije stručnjaci su odgovarali na pitanja o tome koliko </a:t>
            </a:r>
            <a:r>
              <a:rPr lang="hr-HR" dirty="0"/>
              <a:t>se pojedina područja mogu obuhvatiti e</a:t>
            </a:r>
            <a:r>
              <a:rPr lang="hr-HR" dirty="0">
                <a:solidFill>
                  <a:schemeClr val="dk1"/>
                </a:solidFill>
              </a:rPr>
              <a:t>uropskim mjerama a koliko nacionalnim mjerama. Većina stručnjaka smatra da su europske mjere prikladne za ispitivanja svih područja dobrobiti osim za ispitivanje zajednice i susjedstva, koje bi bilo </a:t>
            </a:r>
            <a:r>
              <a:rPr lang="hr-HR" dirty="0"/>
              <a:t>bolje </a:t>
            </a:r>
            <a:r>
              <a:rPr lang="hr-HR" dirty="0">
                <a:solidFill>
                  <a:schemeClr val="dk1"/>
                </a:solidFill>
              </a:rPr>
              <a:t>ispitati nacionalnim mjerama dobrobiti.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E941A85-B87C-4273-BE4B-7DEB9B56BF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99118"/>
              </p:ext>
            </p:extLst>
          </p:nvPr>
        </p:nvGraphicFramePr>
        <p:xfrm>
          <a:off x="235527" y="304800"/>
          <a:ext cx="11776364" cy="5444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90274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5888175"/>
            <a:ext cx="10515600" cy="900549"/>
          </a:xfrm>
          <a:ln>
            <a:noFill/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hr-HR" sz="2000" dirty="0">
                <a:solidFill>
                  <a:schemeClr val="dk1"/>
                </a:solidFill>
              </a:rPr>
              <a:t>Kontekstualna obilježja,  kao što su obilježja kućanstva, predstavljaju važne odrednice dobrobiti djece i mladih. Stručnjaci se slažu </a:t>
            </a:r>
            <a:r>
              <a:rPr lang="hr-HR" sz="2000" dirty="0"/>
              <a:t>u tome da su </a:t>
            </a:r>
            <a:r>
              <a:rPr lang="hr-HR" sz="2000" dirty="0">
                <a:solidFill>
                  <a:schemeClr val="dk1"/>
                </a:solidFill>
              </a:rPr>
              <a:t>sva ponuđena obilježja kućanstva prikladne mjere za usporedbu obiteljske situacije i kućanstva među različitim europskim državama.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2639630"/>
              </p:ext>
            </p:extLst>
          </p:nvPr>
        </p:nvGraphicFramePr>
        <p:xfrm>
          <a:off x="0" y="471055"/>
          <a:ext cx="12192000" cy="5417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881741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D) Sudjelovanja djece i mladih u istraživanju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6471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hr-HR" b="1" dirty="0"/>
            </a:br>
            <a:endParaRPr lang="hr-HR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6109855"/>
            <a:ext cx="10515600" cy="548640"/>
          </a:xfrm>
          <a:ln>
            <a:noFill/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pPr marL="0" indent="0">
              <a:buNone/>
            </a:pPr>
            <a:r>
              <a:rPr lang="hr-HR" dirty="0"/>
              <a:t>Velika većina stručnjaka se slaže da bi pri sastavljanju indikatora kojima će se mjeriti dobrobit trebalo uključiti i mišljenja djece i mladih.</a:t>
            </a:r>
            <a:endParaRPr lang="hr-HR" dirty="0">
              <a:solidFill>
                <a:schemeClr val="dk1"/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9464870"/>
              </p:ext>
            </p:extLst>
          </p:nvPr>
        </p:nvGraphicFramePr>
        <p:xfrm>
          <a:off x="1565563" y="872836"/>
          <a:ext cx="9892145" cy="4142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491D6F4F-AF1D-4983-ADBD-9769F14A84E4}"/>
              </a:ext>
            </a:extLst>
          </p:cNvPr>
          <p:cNvSpPr/>
          <p:nvPr/>
        </p:nvSpPr>
        <p:spPr>
          <a:xfrm>
            <a:off x="6927272" y="560890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/>
              <a:t>Zbroj odgovora „</a:t>
            </a:r>
            <a:r>
              <a:rPr lang="en-US" dirty="0" err="1"/>
              <a:t>Slažem</a:t>
            </a:r>
            <a:r>
              <a:rPr lang="en-US" dirty="0"/>
              <a:t> se</a:t>
            </a:r>
            <a:r>
              <a:rPr lang="hr-HR" dirty="0"/>
              <a:t>” i „</a:t>
            </a:r>
            <a:r>
              <a:rPr lang="en-US" dirty="0"/>
              <a:t>U </a:t>
            </a:r>
            <a:r>
              <a:rPr lang="en-US" dirty="0" err="1"/>
              <a:t>potpunosti</a:t>
            </a:r>
            <a:r>
              <a:rPr lang="en-US" dirty="0"/>
              <a:t> se </a:t>
            </a:r>
            <a:r>
              <a:rPr lang="en-US" dirty="0" err="1"/>
              <a:t>slažem</a:t>
            </a:r>
            <a:r>
              <a:rPr lang="hr-HR" dirty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2384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22960" y="5932516"/>
            <a:ext cx="10515600" cy="925484"/>
          </a:xfrm>
          <a:ln>
            <a:noFill/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hr-HR" sz="2000" dirty="0"/>
              <a:t>Većina stručnjaka smatra da bi za ispitivanje dobrobiti djece i mladih trebalo s djecom provesti i dodatne kvalitativne intervjue kako bi ona mogla dodatno izraziti svoje mišljenje te da bi djeci trebalo ponuditi neku vrstu nagrade za sudjelovanje.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100-00000E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5022847"/>
              </p:ext>
            </p:extLst>
          </p:nvPr>
        </p:nvGraphicFramePr>
        <p:xfrm>
          <a:off x="822959" y="789709"/>
          <a:ext cx="10515599" cy="4433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4664BEA-2470-4B98-BD97-5CE06855B56C}"/>
              </a:ext>
            </a:extLst>
          </p:cNvPr>
          <p:cNvSpPr txBox="1"/>
          <p:nvPr/>
        </p:nvSpPr>
        <p:spPr>
          <a:xfrm>
            <a:off x="8653551" y="5467989"/>
            <a:ext cx="3538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% ispitanika s odgovorom „Da”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0925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E) Razrada metodologije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056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5957450"/>
            <a:ext cx="10515600" cy="900550"/>
          </a:xfrm>
          <a:ln>
            <a:noFill/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hr-HR" sz="2000" dirty="0">
                <a:solidFill>
                  <a:schemeClr val="dk1"/>
                </a:solidFill>
              </a:rPr>
              <a:t>U prvom valu ispitivanja među stručnjacima nije postignut konsenzus o tome koji longitudinalni nacrt bi bio prikladniji ali hrvatski stručnjaci nešto više naginju k panel istraživanju u kojem bi se jedna skupina ispitanika pratila kroz određeni vremenski period.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000-00001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4677873"/>
              </p:ext>
            </p:extLst>
          </p:nvPr>
        </p:nvGraphicFramePr>
        <p:xfrm>
          <a:off x="838199" y="512618"/>
          <a:ext cx="9899073" cy="5043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1171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49927"/>
            <a:ext cx="10515600" cy="5027036"/>
          </a:xfrm>
        </p:spPr>
        <p:txBody>
          <a:bodyPr/>
          <a:lstStyle/>
          <a:p>
            <a:pPr marL="0" indent="0">
              <a:buNone/>
            </a:pPr>
            <a:r>
              <a:rPr lang="hr-HR" b="1" dirty="0"/>
              <a:t>DOBROBIT</a:t>
            </a:r>
            <a:r>
              <a:rPr lang="hr-HR" dirty="0"/>
              <a:t> – objektivne mjere</a:t>
            </a:r>
            <a:endParaRPr lang="de-DE" dirty="0"/>
          </a:p>
        </p:txBody>
      </p:sp>
      <p:sp>
        <p:nvSpPr>
          <p:cNvPr id="10" name="Abgerundetes Rechteck 9"/>
          <p:cNvSpPr/>
          <p:nvPr/>
        </p:nvSpPr>
        <p:spPr>
          <a:xfrm>
            <a:off x="3955624" y="3451042"/>
            <a:ext cx="4389120" cy="143902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600" b="1" dirty="0"/>
              <a:t>Objektivna dobrobit</a:t>
            </a:r>
            <a:endParaRPr lang="de-DE" sz="2600" b="1" dirty="0"/>
          </a:p>
          <a:p>
            <a:pPr algn="ctr"/>
            <a:r>
              <a:rPr lang="de-DE" sz="2600" b="1" dirty="0"/>
              <a:t>(</a:t>
            </a:r>
            <a:r>
              <a:rPr lang="hr-HR" sz="2600" b="1" dirty="0"/>
              <a:t>neovisna o osobnoj procjeni</a:t>
            </a:r>
            <a:r>
              <a:rPr lang="de-DE" sz="2600" b="1" dirty="0"/>
              <a:t>)</a:t>
            </a:r>
          </a:p>
          <a:p>
            <a:pPr algn="ctr"/>
            <a:endParaRPr lang="de-DE" dirty="0"/>
          </a:p>
        </p:txBody>
      </p:sp>
      <p:sp>
        <p:nvSpPr>
          <p:cNvPr id="11" name="Abgerundetes Rechteck 10"/>
          <p:cNvSpPr/>
          <p:nvPr/>
        </p:nvSpPr>
        <p:spPr>
          <a:xfrm>
            <a:off x="8547194" y="3440021"/>
            <a:ext cx="2160240" cy="13138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600" dirty="0"/>
              <a:t>Zaposlenost</a:t>
            </a:r>
            <a:endParaRPr lang="de-DE" sz="2600" dirty="0"/>
          </a:p>
        </p:txBody>
      </p:sp>
      <p:sp>
        <p:nvSpPr>
          <p:cNvPr id="12" name="Abgerundetes Rechteck 11"/>
          <p:cNvSpPr/>
          <p:nvPr/>
        </p:nvSpPr>
        <p:spPr>
          <a:xfrm>
            <a:off x="3725773" y="5013176"/>
            <a:ext cx="2413461" cy="9994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600" dirty="0"/>
              <a:t>BDP</a:t>
            </a:r>
            <a:endParaRPr lang="de-DE" sz="2600" dirty="0"/>
          </a:p>
          <a:p>
            <a:pPr algn="ctr"/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6384032" y="5013176"/>
            <a:ext cx="2194560" cy="9994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600" dirty="0"/>
              <a:t>Zdravstveno stanje</a:t>
            </a:r>
            <a:endParaRPr lang="de-DE" sz="2600" dirty="0"/>
          </a:p>
        </p:txBody>
      </p:sp>
      <p:sp>
        <p:nvSpPr>
          <p:cNvPr id="14" name="Abgerundetes Rechteck 13"/>
          <p:cNvSpPr/>
          <p:nvPr/>
        </p:nvSpPr>
        <p:spPr>
          <a:xfrm>
            <a:off x="1690255" y="3440020"/>
            <a:ext cx="2035517" cy="13138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600" dirty="0"/>
              <a:t>Obrazovanje</a:t>
            </a:r>
            <a:endParaRPr lang="de-DE" sz="2600" dirty="0"/>
          </a:p>
        </p:txBody>
      </p:sp>
      <p:sp>
        <p:nvSpPr>
          <p:cNvPr id="15" name="Abgerundetes Rechteck 14"/>
          <p:cNvSpPr/>
          <p:nvPr/>
        </p:nvSpPr>
        <p:spPr>
          <a:xfrm>
            <a:off x="3725773" y="2348881"/>
            <a:ext cx="2413461" cy="9650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600" dirty="0"/>
              <a:t>Prihodi kućanstva</a:t>
            </a:r>
            <a:endParaRPr lang="de-DE" sz="2600" dirty="0"/>
          </a:p>
        </p:txBody>
      </p:sp>
      <p:sp>
        <p:nvSpPr>
          <p:cNvPr id="16" name="Abgerundetes Rechteck 15"/>
          <p:cNvSpPr/>
          <p:nvPr/>
        </p:nvSpPr>
        <p:spPr>
          <a:xfrm>
            <a:off x="6384032" y="2348881"/>
            <a:ext cx="2194560" cy="9650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600" dirty="0"/>
              <a:t>Rizično ponašanje</a:t>
            </a:r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28156062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22960" y="4946069"/>
            <a:ext cx="10515600" cy="1911931"/>
          </a:xfrm>
          <a:ln>
            <a:noFill/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hr-HR" sz="1800" dirty="0"/>
              <a:t>U drugom valu ispitivanja stručnjacima su ponuđene detaljnije opcije za odabir najprikladnijeg longitudinalnog nacrta istraživanja. Pokazalo se da oni preferiraju akcelerirano </a:t>
            </a:r>
            <a:r>
              <a:rPr lang="hr-HR" sz="1800" dirty="0" err="1"/>
              <a:t>kohortno</a:t>
            </a:r>
            <a:r>
              <a:rPr lang="hr-HR" sz="1800" dirty="0"/>
              <a:t> istraživanje u kojem bi prikupljanje podataka krenulo simultanim praćenjem različitih dobnih kohorti koje bi se pratile kroz neko specifično životno razdoblje. </a:t>
            </a:r>
          </a:p>
          <a:p>
            <a:pPr marL="0" indent="0">
              <a:buNone/>
            </a:pPr>
            <a:r>
              <a:rPr lang="hr-HR" sz="1800" dirty="0"/>
              <a:t>Stručnjaci nešto manje preferiraju longitudinalno istraživanje u kojem bi se pratio jedan uzorak. Također nešto manje od prve opcije preferiraju i praćenje odrastanja jednog uzorka ispitanika određene dobi (uskog raspona). </a:t>
            </a:r>
            <a:endParaRPr lang="hr-HR" sz="1800" dirty="0">
              <a:solidFill>
                <a:schemeClr val="dk1"/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1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822539"/>
              </p:ext>
            </p:extLst>
          </p:nvPr>
        </p:nvGraphicFramePr>
        <p:xfrm>
          <a:off x="955964" y="665017"/>
          <a:ext cx="10382596" cy="4281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8429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6109855"/>
            <a:ext cx="10515600" cy="548640"/>
          </a:xfrm>
          <a:ln>
            <a:noFill/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pPr marL="0" indent="0">
              <a:buNone/>
            </a:pPr>
            <a:r>
              <a:rPr lang="hr-HR" dirty="0"/>
              <a:t>Nešto više od trećine stručnjaka preferira trajanje longitudinalnog istraživanja između 10 i 15 godina.</a:t>
            </a:r>
            <a:endParaRPr lang="hr-HR" dirty="0">
              <a:solidFill>
                <a:schemeClr val="dk1"/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000-00001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5027521"/>
              </p:ext>
            </p:extLst>
          </p:nvPr>
        </p:nvGraphicFramePr>
        <p:xfrm>
          <a:off x="838199" y="775855"/>
          <a:ext cx="10515599" cy="509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91210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6109855"/>
            <a:ext cx="10515600" cy="548640"/>
          </a:xfrm>
          <a:ln>
            <a:noFill/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hr-HR" sz="2000" dirty="0"/>
              <a:t>Gotovo trećina stručnjaka </a:t>
            </a:r>
            <a:r>
              <a:rPr lang="hr-HR" sz="2000" dirty="0">
                <a:solidFill>
                  <a:schemeClr val="dk1"/>
                </a:solidFill>
              </a:rPr>
              <a:t> preferira interval od 3 godine između dva vala istraživanja.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100-00000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9893248"/>
              </p:ext>
            </p:extLst>
          </p:nvPr>
        </p:nvGraphicFramePr>
        <p:xfrm>
          <a:off x="838199" y="568036"/>
          <a:ext cx="10515599" cy="5306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26523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F) Održivost, tehnička izvedivost i dugoročna isplativosti longitudinalnog istraživanja dobrobiti djece i mladih</a:t>
            </a:r>
            <a:br>
              <a:rPr lang="hr-HR" b="1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862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22960" y="5652655"/>
            <a:ext cx="10515600" cy="887846"/>
          </a:xfrm>
          <a:ln>
            <a:noFill/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hr-HR" sz="2000" dirty="0">
                <a:solidFill>
                  <a:schemeClr val="dk1"/>
                </a:solidFill>
              </a:rPr>
              <a:t>Velika većina ispitanika smatra da je poželjno provesti longitudinalno istraživanje dobrobiti djece i mladih. Te smatraju da bi takvo istraživanje bilo tehnički izvedivo. Sumnja u financijsku izvedivost jednog takvog istraživanja.</a:t>
            </a:r>
            <a:r>
              <a:rPr lang="hr-HR" sz="2000" dirty="0"/>
              <a:t> </a:t>
            </a:r>
            <a:r>
              <a:rPr lang="hr-HR" sz="2000" dirty="0">
                <a:solidFill>
                  <a:schemeClr val="dk1"/>
                </a:solidFill>
              </a:rPr>
              <a:t>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D72EE9-3584-4704-BBE4-CF70BED3FA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06483"/>
              </p:ext>
            </p:extLst>
          </p:nvPr>
        </p:nvGraphicFramePr>
        <p:xfrm>
          <a:off x="822960" y="546100"/>
          <a:ext cx="10515600" cy="4439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0FD9CAC4-1382-400B-BB23-937D24FE9D0A}"/>
              </a:ext>
            </a:extLst>
          </p:cNvPr>
          <p:cNvSpPr/>
          <p:nvPr/>
        </p:nvSpPr>
        <p:spPr>
          <a:xfrm>
            <a:off x="7413625" y="5165102"/>
            <a:ext cx="45672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400" dirty="0">
                <a:solidFill>
                  <a:srgbClr val="000000"/>
                </a:solidFill>
                <a:latin typeface="Arial" panose="020B0604020202020204" pitchFamily="34" charset="0"/>
              </a:rPr>
              <a:t>Zbroj odgovora „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U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potpunosti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se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slažem</a:t>
            </a:r>
            <a:r>
              <a:rPr lang="hr-HR" sz="1400" dirty="0">
                <a:solidFill>
                  <a:srgbClr val="000000"/>
                </a:solidFill>
                <a:latin typeface="Arial" panose="020B0604020202020204" pitchFamily="34" charset="0"/>
              </a:rPr>
              <a:t>” i </a:t>
            </a:r>
            <a:r>
              <a:rPr lang="en-US" sz="1400" dirty="0"/>
              <a:t> </a:t>
            </a:r>
            <a:r>
              <a:rPr lang="hr-HR" sz="1400" dirty="0"/>
              <a:t>„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Slažem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se</a:t>
            </a:r>
            <a:r>
              <a:rPr lang="hr-HR" sz="1400" dirty="0">
                <a:solidFill>
                  <a:srgbClr val="000000"/>
                </a:solidFill>
                <a:latin typeface="Arial" panose="020B0604020202020204" pitchFamily="34" charset="0"/>
              </a:rPr>
              <a:t>”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468832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6109855"/>
            <a:ext cx="10515600" cy="548640"/>
          </a:xfrm>
          <a:ln>
            <a:noFill/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pPr marL="0" indent="0">
              <a:buNone/>
            </a:pPr>
            <a:r>
              <a:rPr lang="hr-HR" dirty="0">
                <a:solidFill>
                  <a:schemeClr val="dk1"/>
                </a:solidFill>
              </a:rPr>
              <a:t>Što se tiče političke izvedivosti, većina ispitanika smatra da bi takvo istraživanje imalo politički značaj.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100-00001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7495528"/>
              </p:ext>
            </p:extLst>
          </p:nvPr>
        </p:nvGraphicFramePr>
        <p:xfrm>
          <a:off x="838201" y="692727"/>
          <a:ext cx="10148454" cy="4775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B01E8199-DAF9-42EF-9D20-A24255224106}"/>
              </a:ext>
            </a:extLst>
          </p:cNvPr>
          <p:cNvSpPr/>
          <p:nvPr/>
        </p:nvSpPr>
        <p:spPr>
          <a:xfrm>
            <a:off x="7524461" y="5468080"/>
            <a:ext cx="45672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400" dirty="0">
                <a:solidFill>
                  <a:srgbClr val="000000"/>
                </a:solidFill>
                <a:latin typeface="Arial" panose="020B0604020202020204" pitchFamily="34" charset="0"/>
              </a:rPr>
              <a:t>Zbroj odgovora „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U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potpunosti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se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slažem</a:t>
            </a:r>
            <a:r>
              <a:rPr lang="hr-HR" sz="1400" dirty="0">
                <a:solidFill>
                  <a:srgbClr val="000000"/>
                </a:solidFill>
                <a:latin typeface="Arial" panose="020B0604020202020204" pitchFamily="34" charset="0"/>
              </a:rPr>
              <a:t>” i </a:t>
            </a:r>
            <a:r>
              <a:rPr lang="en-US" sz="1400" dirty="0"/>
              <a:t> </a:t>
            </a:r>
            <a:r>
              <a:rPr lang="hr-HR" sz="1400" dirty="0"/>
              <a:t>„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Slažem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se</a:t>
            </a:r>
            <a:r>
              <a:rPr lang="hr-HR" sz="1400" dirty="0">
                <a:solidFill>
                  <a:srgbClr val="000000"/>
                </a:solidFill>
                <a:latin typeface="Arial" panose="020B0604020202020204" pitchFamily="34" charset="0"/>
              </a:rPr>
              <a:t>”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790270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22960" y="5708074"/>
            <a:ext cx="10515600" cy="1149926"/>
          </a:xfrm>
          <a:ln>
            <a:noFill/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hr-HR" sz="2000" dirty="0"/>
              <a:t>Kao što smo ranije spomenuli, više od pola (56,7%) ispitanika smatra da bi istraživanje bilo tehnički izvedivo. Kao najveće poteškoće u pogledu tehničke izvedivosti međunarodnog longitudinalnog istraživanja ispitanici procjenjuju zadržavanje </a:t>
            </a:r>
            <a:r>
              <a:rPr lang="hr-HR" sz="2000" dirty="0" err="1"/>
              <a:t>zamalja</a:t>
            </a:r>
            <a:r>
              <a:rPr lang="hr-HR" sz="2000" dirty="0"/>
              <a:t> članica u daljnjim valovima istraživanja i provođenje konzistentnog terenskog prikupljanja podataka.</a:t>
            </a:r>
            <a:endParaRPr lang="hr-HR" sz="2000" dirty="0">
              <a:solidFill>
                <a:schemeClr val="dk1"/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100-00001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0783476"/>
              </p:ext>
            </p:extLst>
          </p:nvPr>
        </p:nvGraphicFramePr>
        <p:xfrm>
          <a:off x="822960" y="928255"/>
          <a:ext cx="10515600" cy="4544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ED82DBC-4DA7-46F2-BC0F-C80282DF3377}"/>
              </a:ext>
            </a:extLst>
          </p:cNvPr>
          <p:cNvSpPr txBox="1"/>
          <p:nvPr/>
        </p:nvSpPr>
        <p:spPr>
          <a:xfrm>
            <a:off x="7758545" y="5292436"/>
            <a:ext cx="4322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1- nemoguće do 5 – potpuno izvedivo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5260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71055" y="5957455"/>
            <a:ext cx="11305309" cy="775854"/>
          </a:xfrm>
          <a:ln>
            <a:noFill/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hr-HR" sz="2000" dirty="0"/>
              <a:t>Većina ispitanika (više od 90%) se slaže da bi longitudinalno istraživanje dobrobiti djece i mladih dovelo do dugoročnih ekonomskih i političkih dobiti te da bi rezultati istraživanja doprinijeli poboljšanju dobrobiti djece i mladih.  </a:t>
            </a:r>
            <a:endParaRPr lang="hr-HR" sz="2000" dirty="0">
              <a:solidFill>
                <a:schemeClr val="dk1"/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7FE0092-79E4-4020-98E2-343EFEE99C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3552037"/>
              </p:ext>
            </p:extLst>
          </p:nvPr>
        </p:nvGraphicFramePr>
        <p:xfrm>
          <a:off x="822960" y="647700"/>
          <a:ext cx="10515599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D9ADE8AE-2013-4264-9A75-79647A399CC6}"/>
              </a:ext>
            </a:extLst>
          </p:cNvPr>
          <p:cNvSpPr/>
          <p:nvPr/>
        </p:nvSpPr>
        <p:spPr>
          <a:xfrm>
            <a:off x="7524461" y="5468080"/>
            <a:ext cx="45672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400" dirty="0">
                <a:solidFill>
                  <a:srgbClr val="000000"/>
                </a:solidFill>
                <a:latin typeface="Arial" panose="020B0604020202020204" pitchFamily="34" charset="0"/>
              </a:rPr>
              <a:t>Zbroj odgovora „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U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potpunosti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se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slažem</a:t>
            </a:r>
            <a:r>
              <a:rPr lang="hr-HR" sz="1400" dirty="0">
                <a:solidFill>
                  <a:srgbClr val="000000"/>
                </a:solidFill>
                <a:latin typeface="Arial" panose="020B0604020202020204" pitchFamily="34" charset="0"/>
              </a:rPr>
              <a:t>” i </a:t>
            </a:r>
            <a:r>
              <a:rPr lang="en-US" sz="1400" dirty="0"/>
              <a:t> </a:t>
            </a:r>
            <a:r>
              <a:rPr lang="hr-HR" sz="1400" dirty="0"/>
              <a:t>„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Slažem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se</a:t>
            </a:r>
            <a:r>
              <a:rPr lang="hr-HR" sz="1400" dirty="0">
                <a:solidFill>
                  <a:srgbClr val="000000"/>
                </a:solidFill>
                <a:latin typeface="Arial" panose="020B0604020202020204" pitchFamily="34" charset="0"/>
              </a:rPr>
              <a:t>”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12288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r-HR" b="1" dirty="0"/>
              <a:t>Zaključak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Longitudinalno istraživanje djece i mladih je poželjno te financijski i tehnički izvedivo</a:t>
            </a:r>
          </a:p>
          <a:p>
            <a:r>
              <a:rPr lang="hr-HR" dirty="0"/>
              <a:t>Preporučuje se praćenje djece od rođenja do 25. godine života</a:t>
            </a:r>
          </a:p>
          <a:p>
            <a:r>
              <a:rPr lang="hr-HR" dirty="0"/>
              <a:t>Stručnjaci preferiraju akcelerirano </a:t>
            </a:r>
            <a:r>
              <a:rPr lang="hr-HR" dirty="0" err="1"/>
              <a:t>kohortno</a:t>
            </a:r>
            <a:r>
              <a:rPr lang="hr-HR" dirty="0"/>
              <a:t> longitudinalno istraživanje s intervalom od 3 godine između valova istraživanja</a:t>
            </a:r>
          </a:p>
          <a:p>
            <a:r>
              <a:rPr lang="hr-HR" dirty="0"/>
              <a:t>Objektivni i subjektivni indikatori i uključiti djecu u određivanje tih indikatora</a:t>
            </a:r>
          </a:p>
          <a:p>
            <a:endParaRPr lang="hr-HR" dirty="0"/>
          </a:p>
          <a:p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1729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6000" dirty="0"/>
              <a:t>HVALA NA PAŽNJI 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88220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74204" y="1149927"/>
            <a:ext cx="10515600" cy="4436227"/>
          </a:xfrm>
        </p:spPr>
        <p:txBody>
          <a:bodyPr/>
          <a:lstStyle/>
          <a:p>
            <a:pPr marL="0" indent="0">
              <a:buNone/>
            </a:pPr>
            <a:r>
              <a:rPr lang="hr-HR" b="1" dirty="0"/>
              <a:t>DOBROBIT</a:t>
            </a:r>
            <a:r>
              <a:rPr lang="hr-HR" dirty="0"/>
              <a:t> – subjektivne mjere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10" name="Abgerundetes Rechteck 9"/>
          <p:cNvSpPr/>
          <p:nvPr/>
        </p:nvSpPr>
        <p:spPr>
          <a:xfrm>
            <a:off x="3955624" y="3451042"/>
            <a:ext cx="4572000" cy="143902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600" b="1" dirty="0"/>
              <a:t>Subjektivna dobrobit</a:t>
            </a:r>
            <a:endParaRPr lang="de-DE" sz="2600" b="1" dirty="0"/>
          </a:p>
          <a:p>
            <a:pPr algn="ctr"/>
            <a:r>
              <a:rPr lang="de-DE" sz="2600" b="1" dirty="0"/>
              <a:t>(</a:t>
            </a:r>
            <a:r>
              <a:rPr lang="hr-HR" sz="2600" b="1" dirty="0"/>
              <a:t>izražena subjektivnom procjenom</a:t>
            </a:r>
            <a:r>
              <a:rPr lang="de-DE" sz="2600" b="1" dirty="0"/>
              <a:t>)</a:t>
            </a:r>
          </a:p>
          <a:p>
            <a:pPr algn="ctr"/>
            <a:endParaRPr lang="de-DE" dirty="0"/>
          </a:p>
        </p:txBody>
      </p:sp>
      <p:sp>
        <p:nvSpPr>
          <p:cNvPr id="11" name="Abgerundetes Rechteck 10"/>
          <p:cNvSpPr/>
          <p:nvPr/>
        </p:nvSpPr>
        <p:spPr>
          <a:xfrm>
            <a:off x="8740122" y="3410485"/>
            <a:ext cx="2160240" cy="14500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/>
              <a:t>Kvaliteta školskog života</a:t>
            </a:r>
            <a:endParaRPr lang="de-DE" sz="2400" dirty="0"/>
          </a:p>
        </p:txBody>
      </p:sp>
      <p:sp>
        <p:nvSpPr>
          <p:cNvPr id="12" name="Abgerundetes Rechteck 11"/>
          <p:cNvSpPr/>
          <p:nvPr/>
        </p:nvSpPr>
        <p:spPr>
          <a:xfrm>
            <a:off x="3725773" y="5013176"/>
            <a:ext cx="2413461" cy="9994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/>
              <a:t>Zadovoljstvo životom</a:t>
            </a:r>
            <a:endParaRPr lang="de-DE" sz="2400" dirty="0"/>
          </a:p>
        </p:txBody>
      </p:sp>
      <p:sp>
        <p:nvSpPr>
          <p:cNvPr id="13" name="Abgerundetes Rechteck 12"/>
          <p:cNvSpPr/>
          <p:nvPr/>
        </p:nvSpPr>
        <p:spPr>
          <a:xfrm>
            <a:off x="6384032" y="5013176"/>
            <a:ext cx="2376264" cy="9994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/>
              <a:t>Međuljudski odnosi</a:t>
            </a:r>
            <a:endParaRPr lang="de-DE" sz="2400" dirty="0"/>
          </a:p>
        </p:txBody>
      </p:sp>
      <p:sp>
        <p:nvSpPr>
          <p:cNvPr id="14" name="Abgerundetes Rechteck 13"/>
          <p:cNvSpPr/>
          <p:nvPr/>
        </p:nvSpPr>
        <p:spPr>
          <a:xfrm>
            <a:off x="1847528" y="3440020"/>
            <a:ext cx="1878244" cy="1450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/>
              <a:t>Sreća</a:t>
            </a:r>
            <a:endParaRPr lang="de-DE" sz="2400" dirty="0"/>
          </a:p>
        </p:txBody>
      </p:sp>
      <p:sp>
        <p:nvSpPr>
          <p:cNvPr id="15" name="Abgerundetes Rechteck 14"/>
          <p:cNvSpPr/>
          <p:nvPr/>
        </p:nvSpPr>
        <p:spPr>
          <a:xfrm>
            <a:off x="3732277" y="2204865"/>
            <a:ext cx="2413461" cy="11090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/>
              <a:t>Zadovoljstvo prihodom kućanstva</a:t>
            </a:r>
            <a:endParaRPr lang="de-DE" sz="2400" dirty="0"/>
          </a:p>
        </p:txBody>
      </p:sp>
      <p:sp>
        <p:nvSpPr>
          <p:cNvPr id="16" name="Abgerundetes Rechteck 15"/>
          <p:cNvSpPr/>
          <p:nvPr/>
        </p:nvSpPr>
        <p:spPr>
          <a:xfrm>
            <a:off x="6384032" y="2204865"/>
            <a:ext cx="2376264" cy="11090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/>
              <a:t>Percepcija zajednice (susjedstvo)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604163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r-HR" b="1" dirty="0"/>
              <a:t>CILJ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8181"/>
            <a:ext cx="10515600" cy="4098781"/>
          </a:xfrm>
        </p:spPr>
        <p:txBody>
          <a:bodyPr/>
          <a:lstStyle/>
          <a:p>
            <a:pPr marL="0" indent="0">
              <a:buNone/>
            </a:pPr>
            <a:r>
              <a:rPr lang="hr-HR" b="1" dirty="0"/>
              <a:t>Ispitati mišljenje stručnjaka pomoću </a:t>
            </a:r>
            <a:r>
              <a:rPr lang="hr-HR" b="1" dirty="0" err="1"/>
              <a:t>Delphi</a:t>
            </a:r>
            <a:r>
              <a:rPr lang="hr-HR" b="1" dirty="0"/>
              <a:t> metode o mogućnosti provođenja longitudinalne studije dobrobiti djece i mladih</a:t>
            </a:r>
          </a:p>
          <a:p>
            <a:pPr marL="0" indent="0">
              <a:buNone/>
            </a:pPr>
            <a:endParaRPr lang="hr-HR" b="1" dirty="0"/>
          </a:p>
          <a:p>
            <a:pPr marL="0" indent="0">
              <a:buNone/>
            </a:pPr>
            <a:r>
              <a:rPr lang="hr-HR" b="1" dirty="0"/>
              <a:t>Ispitati razlikuje li se mišljenje hrvatskih stručnjaka od mišljenja europskih stručnjaka </a:t>
            </a:r>
          </a:p>
        </p:txBody>
      </p:sp>
    </p:spTree>
    <p:extLst>
      <p:ext uri="{BB962C8B-B14F-4D97-AF65-F5344CB8AC3E}">
        <p14:creationId xmlns:p14="http://schemas.microsoft.com/office/powerpoint/2010/main" val="3483212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6073"/>
            <a:ext cx="10515600" cy="51954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/>
              <a:t>DELPHI METODA</a:t>
            </a:r>
          </a:p>
          <a:p>
            <a:pPr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hr-HR" dirty="0"/>
              <a:t>Bazira se na strukturiranom procesu prikupljanja znanja od grupe stručnjaka. </a:t>
            </a:r>
          </a:p>
          <a:p>
            <a:pPr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hr-HR" dirty="0"/>
              <a:t>Metoda je osobito primjerena kada ne postoji opće slaganje ili nedostaje znanje o komponentama koje trebaju biti uključene da bi se postiglo učinkovito rješenje (</a:t>
            </a:r>
            <a:r>
              <a:rPr lang="hr-HR" dirty="0" err="1"/>
              <a:t>Delbecq</a:t>
            </a:r>
            <a:r>
              <a:rPr lang="hr-HR" dirty="0"/>
              <a:t> i sur., 1975)</a:t>
            </a:r>
          </a:p>
          <a:p>
            <a:pPr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hr-HR" dirty="0" err="1"/>
              <a:t>Delphi</a:t>
            </a:r>
            <a:r>
              <a:rPr lang="hr-HR" dirty="0"/>
              <a:t> metoda provodi se kroz seriju upitnika koji se kombiniraju s kontroliranim povratnim mišljenjima (Adler i </a:t>
            </a:r>
            <a:r>
              <a:rPr lang="hr-HR" dirty="0" err="1"/>
              <a:t>Ziglio</a:t>
            </a:r>
            <a:r>
              <a:rPr lang="hr-HR" dirty="0"/>
              <a:t>, 1996).</a:t>
            </a:r>
          </a:p>
          <a:p>
            <a:pPr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hr-HR" dirty="0"/>
              <a:t>Korisna kada nije moguće dovoditi veliki broj geografski raspršenih stručnjaka na niz sastanaka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863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r-HR" b="1" dirty="0"/>
              <a:t>METODA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0935" y="4651968"/>
            <a:ext cx="3383280" cy="2286000"/>
          </a:xfrm>
        </p:spPr>
        <p:txBody>
          <a:bodyPr>
            <a:normAutofit/>
          </a:bodyPr>
          <a:lstStyle/>
          <a:p>
            <a:pPr marL="577850" lvl="2" indent="-342900">
              <a:tabLst>
                <a:tab pos="234950" algn="l"/>
              </a:tabLst>
            </a:pPr>
            <a:r>
              <a:rPr lang="hr-HR" sz="2200" dirty="0"/>
              <a:t>Društvo</a:t>
            </a:r>
          </a:p>
          <a:p>
            <a:pPr marL="577850" lvl="2" indent="-342900">
              <a:tabLst>
                <a:tab pos="234950" algn="l"/>
              </a:tabLst>
            </a:pPr>
            <a:r>
              <a:rPr lang="hr-HR" sz="2200" dirty="0"/>
              <a:t>Djeca i obitelj</a:t>
            </a:r>
          </a:p>
          <a:p>
            <a:pPr marL="577850" lvl="2" indent="-342900">
              <a:tabLst>
                <a:tab pos="234950" algn="l"/>
              </a:tabLst>
            </a:pPr>
            <a:r>
              <a:rPr lang="hr-HR" sz="2200" dirty="0"/>
              <a:t>Obrazovanje</a:t>
            </a:r>
          </a:p>
          <a:p>
            <a:pPr marL="577850" lvl="2" indent="-342900">
              <a:tabLst>
                <a:tab pos="234950" algn="l"/>
              </a:tabLst>
            </a:pPr>
            <a:r>
              <a:rPr lang="hr-HR" sz="2200" dirty="0"/>
              <a:t>Okoliš</a:t>
            </a:r>
          </a:p>
          <a:p>
            <a:pPr marL="577850" lvl="2" indent="-342900">
              <a:tabLst>
                <a:tab pos="234950" algn="l"/>
              </a:tabLst>
            </a:pPr>
            <a:r>
              <a:rPr lang="hr-HR" sz="2200" dirty="0"/>
              <a:t>Mediji i tehnologija</a:t>
            </a:r>
          </a:p>
          <a:p>
            <a:pPr marL="234950" lvl="2" indent="0">
              <a:buNone/>
              <a:tabLst>
                <a:tab pos="234950" algn="l"/>
              </a:tabLst>
            </a:pPr>
            <a:endParaRPr lang="hr-HR" sz="2200" dirty="0"/>
          </a:p>
          <a:p>
            <a:pPr marL="234950" lvl="2" indent="0">
              <a:buNone/>
              <a:tabLst>
                <a:tab pos="234950" algn="l"/>
              </a:tabLst>
            </a:pPr>
            <a:endParaRPr lang="hr-HR" sz="2200" dirty="0"/>
          </a:p>
          <a:p>
            <a:pPr marL="914400" lvl="2" indent="0">
              <a:buNone/>
            </a:pPr>
            <a:endParaRPr lang="hr-HR" sz="2200" dirty="0"/>
          </a:p>
          <a:p>
            <a:pPr marL="914400" lvl="4" indent="0">
              <a:buNone/>
            </a:pPr>
            <a:endParaRPr lang="hr-HR" sz="2200" dirty="0"/>
          </a:p>
          <a:p>
            <a:pPr marL="180975" lvl="2" indent="0">
              <a:buNone/>
            </a:pPr>
            <a:endParaRPr lang="hr-HR" sz="2200" dirty="0"/>
          </a:p>
          <a:p>
            <a:pPr marL="914400" lvl="2" indent="0">
              <a:buNone/>
            </a:pPr>
            <a:endParaRPr lang="hr-HR" sz="2200" dirty="0"/>
          </a:p>
          <a:p>
            <a:pPr marL="914400" lvl="2" indent="0">
              <a:buNone/>
            </a:pPr>
            <a:endParaRPr lang="hr-HR" sz="2200" dirty="0"/>
          </a:p>
          <a:p>
            <a:pPr marL="914400" lvl="2" indent="0">
              <a:buNone/>
            </a:pPr>
            <a:endParaRPr lang="hr-HR" sz="2200" dirty="0"/>
          </a:p>
          <a:p>
            <a:endParaRPr lang="hr-HR" sz="2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770425" y="4568841"/>
            <a:ext cx="5181600" cy="2286000"/>
          </a:xfrm>
        </p:spPr>
        <p:txBody>
          <a:bodyPr>
            <a:normAutofit/>
          </a:bodyPr>
          <a:lstStyle/>
          <a:p>
            <a:pPr marL="577850" lvl="2" indent="-342900">
              <a:tabLst>
                <a:tab pos="234950" algn="l"/>
              </a:tabLst>
            </a:pPr>
            <a:r>
              <a:rPr lang="hr-HR" sz="2200" dirty="0"/>
              <a:t>Zdravlje</a:t>
            </a:r>
          </a:p>
          <a:p>
            <a:pPr marL="577850" lvl="2" indent="-342900">
              <a:tabLst>
                <a:tab pos="234950" algn="l"/>
              </a:tabLst>
            </a:pPr>
            <a:r>
              <a:rPr lang="hr-HR" sz="2200" dirty="0"/>
              <a:t>Pravosuđe</a:t>
            </a:r>
          </a:p>
          <a:p>
            <a:pPr marL="577850" lvl="2" indent="-342900">
              <a:tabLst>
                <a:tab pos="234950" algn="l"/>
              </a:tabLst>
            </a:pPr>
            <a:r>
              <a:rPr lang="hr-HR" sz="2200" dirty="0"/>
              <a:t>Ekonomija</a:t>
            </a:r>
          </a:p>
          <a:p>
            <a:pPr marL="577850" lvl="2" indent="-342900">
              <a:tabLst>
                <a:tab pos="234950" algn="l"/>
              </a:tabLst>
            </a:pPr>
            <a:r>
              <a:rPr lang="hr-HR" sz="2200" dirty="0"/>
              <a:t>Istraživanje</a:t>
            </a:r>
          </a:p>
          <a:p>
            <a:endParaRPr lang="en-US" sz="2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884218"/>
            <a:ext cx="10515600" cy="288883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b="1" dirty="0"/>
              <a:t>ISPITANICI</a:t>
            </a:r>
          </a:p>
          <a:p>
            <a:pPr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hr-HR" sz="2400" dirty="0"/>
              <a:t>Stručnjaci koji se na različite načine profesionalno bave djecom i mladima (HR/EU)</a:t>
            </a:r>
          </a:p>
          <a:p>
            <a:pPr marL="914400" lvl="2" indent="0">
              <a:buNone/>
            </a:pPr>
            <a:r>
              <a:rPr lang="hr-HR" sz="2400" dirty="0"/>
              <a:t>N</a:t>
            </a:r>
            <a:r>
              <a:rPr lang="hr-HR" sz="1700" dirty="0"/>
              <a:t>1</a:t>
            </a:r>
            <a:r>
              <a:rPr lang="hr-HR" sz="2400" dirty="0"/>
              <a:t> (prvi val)=30/250</a:t>
            </a:r>
          </a:p>
          <a:p>
            <a:pPr marL="914400" lvl="2" indent="0">
              <a:buNone/>
            </a:pPr>
            <a:r>
              <a:rPr lang="hr-HR" sz="2400" dirty="0"/>
              <a:t>N</a:t>
            </a:r>
            <a:r>
              <a:rPr lang="hr-HR" sz="1700" dirty="0"/>
              <a:t>2</a:t>
            </a:r>
            <a:r>
              <a:rPr lang="hr-HR" sz="2400" dirty="0"/>
              <a:t> (drugi val)=28/199</a:t>
            </a:r>
          </a:p>
          <a:p>
            <a:pPr marL="914400" lvl="2" indent="0">
              <a:buNone/>
            </a:pPr>
            <a:r>
              <a:rPr lang="hr-HR" sz="2400" dirty="0"/>
              <a:t>N</a:t>
            </a:r>
            <a:r>
              <a:rPr lang="hr-HR" sz="1700" dirty="0"/>
              <a:t>3</a:t>
            </a:r>
            <a:r>
              <a:rPr lang="hr-HR" sz="2400" dirty="0"/>
              <a:t> (treći val)=28/206</a:t>
            </a:r>
          </a:p>
          <a:p>
            <a:pPr marL="914400" lvl="2" indent="0">
              <a:buNone/>
            </a:pPr>
            <a:endParaRPr lang="hr-HR" sz="2400" dirty="0"/>
          </a:p>
          <a:p>
            <a:pPr marL="342900" lvl="2" indent="-342900">
              <a:buFont typeface="Courier New" panose="02070309020205020404" pitchFamily="49" charset="0"/>
              <a:buChar char="o"/>
            </a:pPr>
            <a:r>
              <a:rPr lang="hr-HR" sz="2400" dirty="0"/>
              <a:t>Stručnjaci dolaze iz sljedećih područja: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3170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90199-E003-4DED-861F-75CC7393D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650" y="365125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7E590F6-0D02-47F2-BE0A-FC76FC75A052}"/>
              </a:ext>
            </a:extLst>
          </p:cNvPr>
          <p:cNvSpPr txBox="1">
            <a:spLocks/>
          </p:cNvSpPr>
          <p:nvPr/>
        </p:nvSpPr>
        <p:spPr>
          <a:xfrm>
            <a:off x="852050" y="517525"/>
            <a:ext cx="10515600" cy="13255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b="1"/>
              <a:t>METODA</a:t>
            </a:r>
            <a:endParaRPr lang="hr-HR" b="1" dirty="0"/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CF671221-E695-4AED-98DF-414FF403BF9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20765943"/>
              </p:ext>
            </p:extLst>
          </p:nvPr>
        </p:nvGraphicFramePr>
        <p:xfrm>
          <a:off x="852050" y="2801679"/>
          <a:ext cx="10515598" cy="3792855"/>
        </p:xfrm>
        <a:graphic>
          <a:graphicData uri="http://schemas.openxmlformats.org/drawingml/2006/table">
            <a:tbl>
              <a:tblPr/>
              <a:tblGrid>
                <a:gridCol w="4938266">
                  <a:extLst>
                    <a:ext uri="{9D8B030D-6E8A-4147-A177-3AD203B41FA5}">
                      <a16:colId xmlns:a16="http://schemas.microsoft.com/office/drawing/2014/main" val="2686628352"/>
                    </a:ext>
                  </a:extLst>
                </a:gridCol>
                <a:gridCol w="1394333">
                  <a:extLst>
                    <a:ext uri="{9D8B030D-6E8A-4147-A177-3AD203B41FA5}">
                      <a16:colId xmlns:a16="http://schemas.microsoft.com/office/drawing/2014/main" val="1629507609"/>
                    </a:ext>
                  </a:extLst>
                </a:gridCol>
                <a:gridCol w="1394333">
                  <a:extLst>
                    <a:ext uri="{9D8B030D-6E8A-4147-A177-3AD203B41FA5}">
                      <a16:colId xmlns:a16="http://schemas.microsoft.com/office/drawing/2014/main" val="594790916"/>
                    </a:ext>
                  </a:extLst>
                </a:gridCol>
                <a:gridCol w="1394333">
                  <a:extLst>
                    <a:ext uri="{9D8B030D-6E8A-4147-A177-3AD203B41FA5}">
                      <a16:colId xmlns:a16="http://schemas.microsoft.com/office/drawing/2014/main" val="3247916438"/>
                    </a:ext>
                  </a:extLst>
                </a:gridCol>
                <a:gridCol w="1394333">
                  <a:extLst>
                    <a:ext uri="{9D8B030D-6E8A-4147-A177-3AD203B41FA5}">
                      <a16:colId xmlns:a16="http://schemas.microsoft.com/office/drawing/2014/main" val="1151830252"/>
                    </a:ext>
                  </a:extLst>
                </a:gridCol>
              </a:tblGrid>
              <a:tr h="3075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61596"/>
                  </a:ext>
                </a:extLst>
              </a:tr>
              <a:tr h="307514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hr-H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Vrsta organizacije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95174"/>
                  </a:ext>
                </a:extLst>
              </a:tr>
              <a:tr h="276763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Institucija Europske unije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164794"/>
                  </a:ext>
                </a:extLst>
              </a:tr>
              <a:tr h="276763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Akademska ili istraživačka institucija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044326"/>
                  </a:ext>
                </a:extLst>
              </a:tr>
              <a:tr h="276763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Nacionalna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ili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državna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agencija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122178"/>
                  </a:ext>
                </a:extLst>
              </a:tr>
              <a:tr h="285988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Politička organizacija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229846"/>
                  </a:ext>
                </a:extLst>
              </a:tr>
              <a:tr h="285988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Međunarodna nevladina organizacija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948916"/>
                  </a:ext>
                </a:extLst>
              </a:tr>
              <a:tr h="276763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Neprofitna organizacija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65058"/>
                  </a:ext>
                </a:extLst>
              </a:tr>
              <a:tr h="276763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Organizacija iz privatnog sektora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878907"/>
                  </a:ext>
                </a:extLst>
              </a:tr>
              <a:tr h="276763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Ostalo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333087"/>
                  </a:ext>
                </a:extLst>
              </a:tr>
              <a:tr h="307514">
                <a:tc>
                  <a:txBody>
                    <a:bodyPr/>
                    <a:lstStyle/>
                    <a:p>
                      <a:pPr algn="l" fontAlgn="t"/>
                      <a:r>
                        <a:rPr lang="hr-H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UKUPNO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633951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5BCD2959-2153-4E16-9C00-16D1C1065D8E}"/>
              </a:ext>
            </a:extLst>
          </p:cNvPr>
          <p:cNvSpPr/>
          <p:nvPr/>
        </p:nvSpPr>
        <p:spPr>
          <a:xfrm>
            <a:off x="699649" y="1995488"/>
            <a:ext cx="182187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600" b="1" dirty="0"/>
              <a:t>ISPITANICI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42245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6073"/>
            <a:ext cx="10744200" cy="57219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3200" b="1" dirty="0"/>
              <a:t>INSTRUMENTI</a:t>
            </a:r>
          </a:p>
          <a:p>
            <a:pPr marL="0" indent="0">
              <a:buNone/>
            </a:pPr>
            <a:endParaRPr lang="hr-HR" sz="3200" b="1" dirty="0"/>
          </a:p>
          <a:p>
            <a:pPr marL="457200" lvl="2" indent="-4572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hr-HR" sz="2800" dirty="0"/>
              <a:t>Tri upitnika o konceptima dobrobiti djece i mladih, potrebi njihovog  istraživanja, mogućim metodološkim pristupima i indikatorima te o važnosti takvog longitudinalnog praćenja za Hrvatsku i EU. </a:t>
            </a:r>
          </a:p>
          <a:p>
            <a:pPr marL="914400" lvl="3" indent="-4572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hr-HR" sz="2600" dirty="0"/>
              <a:t>1. upitnik – ključna pitanja vezana uz dobrobit djece i mladih – prijedlozi za provođenje longitudinalne studije</a:t>
            </a:r>
          </a:p>
          <a:p>
            <a:pPr marL="914400" lvl="3" indent="-4572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hr-HR" sz="2600" dirty="0"/>
              <a:t>2. i 3. upitnik – evaluacija prikupljenih podataka te revidiranje liste ključnih pitanja i kriterija za njihovu procjenu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764919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5936</TotalTime>
  <Words>1683</Words>
  <Application>Microsoft Office PowerPoint</Application>
  <PresentationFormat>Widescreen</PresentationFormat>
  <Paragraphs>204</Paragraphs>
  <Slides>39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Calibri Light</vt:lpstr>
      <vt:lpstr>Courier New</vt:lpstr>
      <vt:lpstr>Office Theme</vt:lpstr>
      <vt:lpstr>MIŠLJENJE HRVATSKIH I EUROPSKIH STRUČNJAK O MJERENJU DOBROBITI DJECE I MLADIH </vt:lpstr>
      <vt:lpstr>UVOD</vt:lpstr>
      <vt:lpstr>PowerPoint Presentation</vt:lpstr>
      <vt:lpstr>PowerPoint Presentation</vt:lpstr>
      <vt:lpstr>CILJ</vt:lpstr>
      <vt:lpstr>PowerPoint Presentation</vt:lpstr>
      <vt:lpstr>METODA</vt:lpstr>
      <vt:lpstr>PowerPoint Presentation</vt:lpstr>
      <vt:lpstr>PowerPoint Presentation</vt:lpstr>
      <vt:lpstr>PowerPoint Presentation</vt:lpstr>
      <vt:lpstr>REZULTATI</vt:lpstr>
      <vt:lpstr>A) Koncept dobrobiti</vt:lpstr>
      <vt:lpstr> </vt:lpstr>
      <vt:lpstr>PowerPoint Presentation</vt:lpstr>
      <vt:lpstr>PowerPoint Presentation</vt:lpstr>
      <vt:lpstr>PowerPoint Presentation</vt:lpstr>
      <vt:lpstr>B) Definiranje uzorka ispitanika </vt:lpstr>
      <vt:lpstr>PowerPoint Presentation</vt:lpstr>
      <vt:lpstr>PowerPoint Presentation</vt:lpstr>
      <vt:lpstr>PowerPoint Presentation</vt:lpstr>
      <vt:lpstr>C) Određivanja indikatora dobrobiti</vt:lpstr>
      <vt:lpstr> </vt:lpstr>
      <vt:lpstr>PowerPoint Presentation</vt:lpstr>
      <vt:lpstr>PowerPoint Presentation</vt:lpstr>
      <vt:lpstr>D) Sudjelovanja djece i mladih u istraživanju</vt:lpstr>
      <vt:lpstr> </vt:lpstr>
      <vt:lpstr>PowerPoint Presentation</vt:lpstr>
      <vt:lpstr>E) Razrada metodologije</vt:lpstr>
      <vt:lpstr>PowerPoint Presentation</vt:lpstr>
      <vt:lpstr>PowerPoint Presentation</vt:lpstr>
      <vt:lpstr>PowerPoint Presentation</vt:lpstr>
      <vt:lpstr>PowerPoint Presentation</vt:lpstr>
      <vt:lpstr>F) Održivost, tehnička izvedivost i dugoročna isplativosti longitudinalnog istraživanja dobrobiti djece i mladih </vt:lpstr>
      <vt:lpstr>PowerPoint Presentation</vt:lpstr>
      <vt:lpstr>PowerPoint Presentation</vt:lpstr>
      <vt:lpstr>PowerPoint Presentation</vt:lpstr>
      <vt:lpstr>PowerPoint Presentation</vt:lpstr>
      <vt:lpstr>Zaključak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MIŠLJENJE HRVATSKIH STRUČNJAKA O MJERENJU DOBROBITI DJECE I MLADIH</dc:title>
  <dc:creator>Ivan Dević</dc:creator>
  <cp:lastModifiedBy>Ivan Devic</cp:lastModifiedBy>
  <cp:revision>127</cp:revision>
  <dcterms:created xsi:type="dcterms:W3CDTF">2016-05-09T12:23:47Z</dcterms:created>
  <dcterms:modified xsi:type="dcterms:W3CDTF">2017-12-07T11:44:51Z</dcterms:modified>
</cp:coreProperties>
</file>