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</p:sldIdLst>
  <p:sldSz cx="12192000" cy="685800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9ED2E-9E20-4E40-AF7D-CD622766E369}" type="datetimeFigureOut">
              <a:rPr lang="hr-HR" smtClean="0"/>
              <a:pPr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042D-D760-46B3-8636-3128D82FF35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zos.hr/datoteke/1-Predmetni_kurikulum-Hrvatski_jezik.pdf" TargetMode="External"/><Relationship Id="rId2" Type="http://schemas.openxmlformats.org/officeDocument/2006/relationships/hyperlink" Target="https://www.ncvvo.hr/nastavni-planovi-i-programi-za-gimnazije-i-strukovne-sko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72680" y="1422067"/>
            <a:ext cx="8062664" cy="1384995"/>
          </a:xfrm>
        </p:spPr>
        <p:txBody>
          <a:bodyPr>
            <a:spAutoFit/>
          </a:bodyPr>
          <a:lstStyle/>
          <a:p>
            <a:r>
              <a:rPr lang="hr-HR" sz="2800" b="1" dirty="0">
                <a:latin typeface="Cambria" panose="02040503050406030204" pitchFamily="18" charset="0"/>
              </a:rPr>
              <a:t>Hrvatsko-makedonske književne, jezične i kulturne veze 5 </a:t>
            </a:r>
            <a:br>
              <a:rPr lang="hr-HR" sz="2800" b="1" dirty="0">
                <a:latin typeface="Cambria" panose="02040503050406030204" pitchFamily="18" charset="0"/>
              </a:rPr>
            </a:br>
            <a:r>
              <a:rPr lang="hr-HR" sz="2800" dirty="0">
                <a:latin typeface="Cambria" panose="02040503050406030204" pitchFamily="18" charset="0"/>
              </a:rPr>
              <a:t>(Rijeka, </a:t>
            </a:r>
            <a:r>
              <a:rPr lang="hr-HR" sz="2800" dirty="0" smtClean="0">
                <a:latin typeface="Cambria" panose="02040503050406030204" pitchFamily="18" charset="0"/>
              </a:rPr>
              <a:t>6. i 7. listopada 2017</a:t>
            </a:r>
            <a:r>
              <a:rPr lang="hr-HR" sz="2800" dirty="0">
                <a:latin typeface="Cambria" panose="02040503050406030204" pitchFamily="18" charset="0"/>
              </a:rPr>
              <a:t>.)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5440" y="3861048"/>
            <a:ext cx="9865096" cy="1345704"/>
          </a:xfrm>
        </p:spPr>
        <p:txBody>
          <a:bodyPr>
            <a:noAutofit/>
          </a:bodyPr>
          <a:lstStyle/>
          <a:p>
            <a:pPr algn="l"/>
            <a:r>
              <a:rPr lang="hr-HR" sz="3600" b="1" dirty="0">
                <a:solidFill>
                  <a:schemeClr val="tx1"/>
                </a:solidFill>
                <a:latin typeface="Cambria" panose="02040503050406030204" pitchFamily="18" charset="0"/>
              </a:rPr>
              <a:t>Sanja Grakalić Plenković, </a:t>
            </a:r>
          </a:p>
          <a:p>
            <a:pPr algn="l"/>
            <a:r>
              <a:rPr lang="hr-HR" sz="3600" b="1" i="1" dirty="0">
                <a:solidFill>
                  <a:schemeClr val="tx1"/>
                </a:solidFill>
                <a:latin typeface="Cambria" panose="02040503050406030204" pitchFamily="18" charset="0"/>
              </a:rPr>
              <a:t>Makedonska književnost za djecu u Hrvatskoj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Usporedba…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/>
              <a:t>Brlić-Mažuranić, </a:t>
            </a:r>
            <a:r>
              <a:rPr lang="hr-HR" dirty="0" smtClean="0"/>
              <a:t>Ivana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3000" dirty="0" err="1"/>
              <a:t>Prikazni</a:t>
            </a:r>
            <a:r>
              <a:rPr lang="hr-HR" sz="3000" dirty="0"/>
              <a:t> od staro </a:t>
            </a:r>
            <a:r>
              <a:rPr lang="hr-HR" sz="3000" dirty="0" err="1"/>
              <a:t>vreme</a:t>
            </a:r>
            <a:r>
              <a:rPr lang="hr-HR" sz="3000" dirty="0"/>
              <a:t> (1956., 1967.). Skopje: Izdavačko </a:t>
            </a:r>
            <a:r>
              <a:rPr lang="hr-HR" sz="3000" dirty="0" err="1"/>
              <a:t>pretprijatie</a:t>
            </a:r>
            <a:r>
              <a:rPr lang="hr-HR" sz="3000" dirty="0"/>
              <a:t> Kultura. Prevoditelj: </a:t>
            </a:r>
            <a:r>
              <a:rPr lang="hr-HR" sz="3000" dirty="0" err="1"/>
              <a:t>Krume</a:t>
            </a:r>
            <a:r>
              <a:rPr lang="hr-HR" sz="3000" dirty="0"/>
              <a:t> </a:t>
            </a:r>
            <a:r>
              <a:rPr lang="hr-HR" sz="3000" dirty="0" err="1"/>
              <a:t>Kepeski</a:t>
            </a:r>
            <a:r>
              <a:rPr lang="hr-HR" sz="3000" dirty="0"/>
              <a:t>; ilustrator: </a:t>
            </a:r>
            <a:r>
              <a:rPr lang="hr-HR" sz="3000" dirty="0" err="1"/>
              <a:t>Dimitar</a:t>
            </a:r>
            <a:r>
              <a:rPr lang="hr-HR" sz="3000" dirty="0"/>
              <a:t> </a:t>
            </a:r>
            <a:r>
              <a:rPr lang="hr-HR" sz="3000" dirty="0" err="1"/>
              <a:t>Kondovski</a:t>
            </a:r>
            <a:r>
              <a:rPr lang="hr-HR" sz="3000" dirty="0"/>
              <a:t>.</a:t>
            </a:r>
          </a:p>
          <a:p>
            <a:pPr>
              <a:buNone/>
            </a:pPr>
            <a:r>
              <a:rPr lang="hr-HR" sz="3000" dirty="0" err="1"/>
              <a:t>Приказни</a:t>
            </a:r>
            <a:r>
              <a:rPr lang="hr-HR" sz="3000" dirty="0"/>
              <a:t> </a:t>
            </a:r>
            <a:r>
              <a:rPr lang="hr-HR" sz="3000" dirty="0" err="1"/>
              <a:t>од</a:t>
            </a:r>
            <a:r>
              <a:rPr lang="hr-HR" sz="3000" dirty="0"/>
              <a:t> </a:t>
            </a:r>
            <a:r>
              <a:rPr lang="hr-HR" sz="3000" dirty="0" err="1"/>
              <a:t>старо</a:t>
            </a:r>
            <a:r>
              <a:rPr lang="hr-HR" sz="3000" dirty="0"/>
              <a:t> </a:t>
            </a:r>
            <a:r>
              <a:rPr lang="hr-HR" sz="3000" dirty="0" err="1"/>
              <a:t>време</a:t>
            </a:r>
            <a:r>
              <a:rPr lang="hr-HR" sz="3000" dirty="0"/>
              <a:t> / </a:t>
            </a:r>
            <a:r>
              <a:rPr lang="hr-HR" sz="3000" dirty="0" err="1"/>
              <a:t>Ивана</a:t>
            </a:r>
            <a:r>
              <a:rPr lang="hr-HR" sz="3000" dirty="0"/>
              <a:t> Б. </a:t>
            </a:r>
            <a:r>
              <a:rPr lang="hr-HR" sz="3000" dirty="0" err="1"/>
              <a:t>Мажураниќ</a:t>
            </a:r>
            <a:r>
              <a:rPr lang="hr-HR" sz="3000" dirty="0"/>
              <a:t>; </a:t>
            </a:r>
            <a:r>
              <a:rPr lang="hr-HR" sz="3000" dirty="0" err="1"/>
              <a:t>превел</a:t>
            </a:r>
            <a:r>
              <a:rPr lang="hr-HR" sz="3000" dirty="0"/>
              <a:t> </a:t>
            </a:r>
            <a:r>
              <a:rPr lang="hr-HR" sz="3000" dirty="0" err="1"/>
              <a:t>од</a:t>
            </a:r>
            <a:r>
              <a:rPr lang="hr-HR" sz="3000" dirty="0"/>
              <a:t> </a:t>
            </a:r>
            <a:r>
              <a:rPr lang="hr-HR" sz="3000" dirty="0" err="1"/>
              <a:t>српскохрватски</a:t>
            </a:r>
            <a:r>
              <a:rPr lang="hr-HR" sz="3000" dirty="0"/>
              <a:t> </a:t>
            </a:r>
            <a:r>
              <a:rPr lang="hr-HR" sz="3000" dirty="0" err="1"/>
              <a:t>Круме</a:t>
            </a:r>
            <a:r>
              <a:rPr lang="hr-HR" sz="3000" dirty="0"/>
              <a:t> </a:t>
            </a:r>
            <a:r>
              <a:rPr lang="hr-HR" sz="3000" dirty="0" err="1"/>
              <a:t>Кепески</a:t>
            </a:r>
            <a:r>
              <a:rPr lang="hr-HR" sz="3000" dirty="0"/>
              <a:t>]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COBISS</a:t>
            </a:r>
            <a:r>
              <a:rPr lang="hr-HR" dirty="0"/>
              <a:t>/</a:t>
            </a:r>
            <a:r>
              <a:rPr lang="hr-HR" dirty="0" err="1"/>
              <a:t>OPAC</a:t>
            </a:r>
            <a:r>
              <a:rPr lang="hr-HR" dirty="0"/>
              <a:t>, virtualni knjižnični katalog Makedonije (40 knjižnica)</a:t>
            </a:r>
          </a:p>
          <a:p>
            <a:pPr>
              <a:buNone/>
            </a:pPr>
            <a:r>
              <a:rPr lang="hr-HR" dirty="0"/>
              <a:t>48 primjeraka (oba izdanja)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/>
              <a:t>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75520" y="476672"/>
            <a:ext cx="9217024" cy="59766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/>
              <a:t>Zahvaljujem na suradnji i ljubaznosti knjižničarkama i knjižničarima </a:t>
            </a:r>
          </a:p>
          <a:p>
            <a:pPr lvl="1">
              <a:buNone/>
            </a:pPr>
            <a:r>
              <a:rPr lang="hr-HR" dirty="0"/>
              <a:t>	</a:t>
            </a:r>
            <a:r>
              <a:rPr lang="hr-HR" sz="2400" dirty="0"/>
              <a:t>  Nacionalne i sveučilišne knjižnice</a:t>
            </a:r>
          </a:p>
          <a:p>
            <a:pPr lvl="2">
              <a:buNone/>
            </a:pPr>
            <a:r>
              <a:rPr lang="hr-HR" dirty="0"/>
              <a:t>Knjižnica grada Zagreba </a:t>
            </a:r>
          </a:p>
          <a:p>
            <a:pPr lvl="2">
              <a:buNone/>
            </a:pPr>
            <a:r>
              <a:rPr lang="hr-HR" dirty="0"/>
              <a:t>Gradske knjižnice Rijeka, odjel </a:t>
            </a:r>
            <a:r>
              <a:rPr lang="hr-HR" dirty="0" err="1"/>
              <a:t>Stribor</a:t>
            </a:r>
            <a:endParaRPr lang="hr-HR" dirty="0"/>
          </a:p>
          <a:p>
            <a:pPr lvl="2">
              <a:buNone/>
            </a:pPr>
            <a:r>
              <a:rPr lang="hr-HR" dirty="0"/>
              <a:t>Gradske knjižnice Zadar </a:t>
            </a:r>
          </a:p>
          <a:p>
            <a:pPr lvl="2">
              <a:buNone/>
            </a:pPr>
            <a:r>
              <a:rPr lang="hr-HR" dirty="0"/>
              <a:t>Knjižnice Filozofskog fakulteta Sveučilišta u Zagrebu </a:t>
            </a:r>
          </a:p>
          <a:p>
            <a:pPr lvl="2">
              <a:buNone/>
            </a:pPr>
            <a:r>
              <a:rPr lang="hr-HR" dirty="0"/>
              <a:t>Sveučilišne knjižnice Rijeka</a:t>
            </a:r>
          </a:p>
          <a:p>
            <a:pPr lvl="2">
              <a:buNone/>
            </a:pPr>
            <a:r>
              <a:rPr lang="hr-HR" dirty="0"/>
              <a:t>Znanstvene knjižnice Zadar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i kolegicama </a:t>
            </a:r>
            <a:r>
              <a:rPr lang="hr-HR" dirty="0"/>
              <a:t>i kolegama u osnovnim i srednjim školama, metodičkim učionicama Filozofskog fakulteta u Rijeci </a:t>
            </a:r>
            <a:r>
              <a:rPr lang="hr-HR" sz="2400" dirty="0"/>
              <a:t>(OŠ Nikola Tesla, Gimnazija A. Mohorovičića, Prirodoslovna i grafička </a:t>
            </a:r>
            <a:r>
              <a:rPr lang="hr-HR" sz="2400"/>
              <a:t>škola </a:t>
            </a:r>
            <a:r>
              <a:rPr lang="hr-HR" sz="2400" smtClean="0"/>
              <a:t>Rijeka)</a:t>
            </a:r>
            <a:endParaRPr lang="hr-HR" sz="2400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hr-HR" dirty="0"/>
              <a:t>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47528" y="908720"/>
            <a:ext cx="9217024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"</a:t>
            </a:r>
            <a:r>
              <a:rPr lang="hr-HR" b="1" dirty="0"/>
              <a:t>100 djela književnosti jugoslavenskih naroda</a:t>
            </a:r>
            <a:r>
              <a:rPr lang="hr-HR" dirty="0"/>
              <a:t>“ (sastavio Vlatko Pavletić; sur. za makedonsku književnost Petar </a:t>
            </a:r>
            <a:r>
              <a:rPr lang="hr-HR" dirty="0" err="1"/>
              <a:t>Kepeski</a:t>
            </a:r>
            <a:r>
              <a:rPr lang="hr-HR" dirty="0"/>
              <a:t>; Zagreb: NZ MH, 1980.)</a:t>
            </a:r>
          </a:p>
          <a:p>
            <a:pPr>
              <a:buNone/>
            </a:pPr>
            <a:r>
              <a:rPr lang="hr-HR" dirty="0"/>
              <a:t>	</a:t>
            </a:r>
            <a:r>
              <a:rPr lang="hr-HR" dirty="0" smtClean="0"/>
              <a:t>	100 </a:t>
            </a:r>
            <a:r>
              <a:rPr lang="hr-HR" dirty="0"/>
              <a:t>pjesnika književnosti jugoslavenskih </a:t>
            </a:r>
            <a:r>
              <a:rPr lang="hr-HR" dirty="0" smtClean="0"/>
              <a:t>naroda, </a:t>
            </a:r>
            <a:r>
              <a:rPr lang="hr-HR" dirty="0"/>
              <a:t>(</a:t>
            </a:r>
            <a:r>
              <a:rPr lang="hr-HR" dirty="0" smtClean="0"/>
              <a:t>Mladost, </a:t>
            </a:r>
            <a:r>
              <a:rPr lang="hr-HR" dirty="0"/>
              <a:t>1984.)</a:t>
            </a:r>
          </a:p>
          <a:p>
            <a:pPr>
              <a:buNone/>
            </a:pPr>
            <a:r>
              <a:rPr lang="hr-HR" dirty="0"/>
              <a:t>	</a:t>
            </a:r>
            <a:r>
              <a:rPr lang="hr-HR" dirty="0" smtClean="0"/>
              <a:t>	100 </a:t>
            </a:r>
            <a:r>
              <a:rPr lang="hr-HR" dirty="0"/>
              <a:t>romana književnosti jugoslavenskih naroda </a:t>
            </a:r>
            <a:r>
              <a:rPr lang="hr-HR" dirty="0" smtClean="0"/>
              <a:t>Zagreb, </a:t>
            </a:r>
            <a:r>
              <a:rPr lang="hr-HR" dirty="0"/>
              <a:t>Mladost, 1982. 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neobjavljene </a:t>
            </a:r>
            <a:r>
              <a:rPr lang="hr-HR" dirty="0">
                <a:solidFill>
                  <a:srgbClr val="FF0000"/>
                </a:solidFill>
              </a:rPr>
              <a:t>knjige unutar edicije </a:t>
            </a:r>
          </a:p>
          <a:p>
            <a:pPr>
              <a:buNone/>
            </a:pPr>
            <a:r>
              <a:rPr lang="hr-HR" dirty="0"/>
              <a:t>"100 djela” </a:t>
            </a:r>
            <a:r>
              <a:rPr lang="hr-HR" dirty="0" smtClean="0"/>
              <a:t> -</a:t>
            </a:r>
            <a:r>
              <a:rPr lang="hr-HR" dirty="0" smtClean="0">
                <a:solidFill>
                  <a:srgbClr val="FF0000"/>
                </a:solidFill>
              </a:rPr>
              <a:t> izbor </a:t>
            </a:r>
            <a:r>
              <a:rPr lang="hr-HR" b="1" dirty="0" smtClean="0">
                <a:solidFill>
                  <a:srgbClr val="FF0000"/>
                </a:solidFill>
              </a:rPr>
              <a:t>književnosti </a:t>
            </a:r>
            <a:r>
              <a:rPr lang="hr-HR" b="1" dirty="0">
                <a:solidFill>
                  <a:srgbClr val="FF0000"/>
                </a:solidFill>
              </a:rPr>
              <a:t>za </a:t>
            </a:r>
            <a:r>
              <a:rPr lang="hr-HR" b="1" dirty="0" smtClean="0">
                <a:solidFill>
                  <a:srgbClr val="FF0000"/>
                </a:solidFill>
              </a:rPr>
              <a:t>djecu </a:t>
            </a:r>
            <a:endParaRPr lang="hr-HR" b="1" dirty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Zbirke bajki/fantastičnih priča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03512" y="1340768"/>
            <a:ext cx="8712968" cy="5328592"/>
          </a:xfrm>
        </p:spPr>
        <p:txBody>
          <a:bodyPr>
            <a:noAutofit/>
          </a:bodyPr>
          <a:lstStyle/>
          <a:p>
            <a:pPr>
              <a:buNone/>
            </a:pPr>
            <a:endParaRPr lang="hr-HR" sz="2200" b="1" dirty="0" smtClean="0"/>
          </a:p>
          <a:p>
            <a:pPr>
              <a:buNone/>
            </a:pPr>
            <a:r>
              <a:rPr lang="hr-HR" sz="2200" b="1" dirty="0" smtClean="0"/>
              <a:t>Gospodari </a:t>
            </a:r>
            <a:r>
              <a:rPr lang="hr-HR" sz="2200" b="1" dirty="0"/>
              <a:t>labirinta</a:t>
            </a:r>
            <a:r>
              <a:rPr lang="hr-HR" sz="2200" dirty="0"/>
              <a:t>: antologija snova, maštarija i fantastičnih priča iz makedonske </a:t>
            </a:r>
            <a:r>
              <a:rPr lang="hr-HR" sz="2200" dirty="0" smtClean="0"/>
              <a:t>književnosti; </a:t>
            </a:r>
            <a:r>
              <a:rPr lang="hr-HR" sz="2200" dirty="0"/>
              <a:t>sastavio B. </a:t>
            </a:r>
            <a:r>
              <a:rPr lang="hr-HR" sz="2200" dirty="0" err="1"/>
              <a:t>Pavlovski</a:t>
            </a:r>
            <a:r>
              <a:rPr lang="hr-HR" sz="2200" dirty="0"/>
              <a:t>, Zagreb, Naklada </a:t>
            </a:r>
            <a:r>
              <a:rPr lang="hr-HR" sz="2200" dirty="0" err="1"/>
              <a:t>MD</a:t>
            </a:r>
            <a:r>
              <a:rPr lang="hr-HR" sz="2200" dirty="0"/>
              <a:t>, 1998.</a:t>
            </a:r>
          </a:p>
          <a:p>
            <a:pPr>
              <a:buNone/>
            </a:pPr>
            <a:endParaRPr lang="hr-HR" sz="2200" dirty="0"/>
          </a:p>
          <a:p>
            <a:pPr>
              <a:buNone/>
            </a:pPr>
            <a:endParaRPr lang="hr-HR" sz="2200" b="1" dirty="0" smtClean="0"/>
          </a:p>
          <a:p>
            <a:pPr>
              <a:buNone/>
            </a:pPr>
            <a:r>
              <a:rPr lang="hr-HR" sz="2200" b="1" dirty="0" smtClean="0"/>
              <a:t>Makedonski </a:t>
            </a:r>
            <a:r>
              <a:rPr lang="hr-HR" sz="2200" b="1" dirty="0" err="1"/>
              <a:t>raskazi</a:t>
            </a:r>
            <a:r>
              <a:rPr lang="hr-HR" sz="2200" b="1" dirty="0"/>
              <a:t> za </a:t>
            </a:r>
            <a:r>
              <a:rPr lang="hr-HR" sz="2200" b="1" dirty="0" err="1"/>
              <a:t>deca</a:t>
            </a:r>
            <a:r>
              <a:rPr lang="hr-HR" sz="2200" b="1" dirty="0"/>
              <a:t> = Makedonske priče za djecu</a:t>
            </a:r>
            <a:r>
              <a:rPr lang="hr-HR" sz="2200" dirty="0"/>
              <a:t>; </a:t>
            </a:r>
            <a:r>
              <a:rPr lang="hr-HR" sz="2200" dirty="0" smtClean="0"/>
              <a:t>priredio I. </a:t>
            </a:r>
            <a:r>
              <a:rPr lang="hr-HR" sz="2200" dirty="0"/>
              <a:t>Baković, </a:t>
            </a:r>
            <a:r>
              <a:rPr lang="hr-HR" sz="2200" dirty="0" err="1"/>
              <a:t>prev</a:t>
            </a:r>
            <a:r>
              <a:rPr lang="hr-HR" sz="2200" dirty="0"/>
              <a:t>. studentice mak. jezika i </a:t>
            </a:r>
            <a:r>
              <a:rPr lang="hr-HR" sz="2200" dirty="0" err="1"/>
              <a:t>knjiž</a:t>
            </a:r>
            <a:r>
              <a:rPr lang="hr-HR" sz="2200" dirty="0"/>
              <a:t>. na Odsjeku za južnoslavenske jezike i književnosti na Filozofskom fakultetu u Zagrebu, </a:t>
            </a:r>
            <a:r>
              <a:rPr lang="hr-HR" sz="2200" dirty="0" smtClean="0"/>
              <a:t>Zagreb, Vijeće </a:t>
            </a:r>
            <a:r>
              <a:rPr lang="hr-HR" sz="2200" dirty="0"/>
              <a:t>makedonske nacionalne manjine, 2014.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hr-HR" sz="3100" dirty="0"/>
              <a:t/>
            </a:r>
            <a:br>
              <a:rPr lang="hr-HR" sz="3100" dirty="0"/>
            </a:br>
            <a:r>
              <a:rPr lang="hr-HR" sz="3300" b="1" dirty="0"/>
              <a:t>Makedonske bajke nakon 1990. </a:t>
            </a:r>
            <a:br>
              <a:rPr lang="hr-HR" sz="3300" b="1" dirty="0"/>
            </a:br>
            <a:endParaRPr lang="hr-HR" sz="33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196752"/>
            <a:ext cx="8507288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err="1"/>
              <a:t>Vasil</a:t>
            </a:r>
            <a:r>
              <a:rPr lang="hr-HR" dirty="0"/>
              <a:t> </a:t>
            </a:r>
            <a:r>
              <a:rPr lang="hr-HR" dirty="0" err="1"/>
              <a:t>Tocinovski</a:t>
            </a:r>
            <a:r>
              <a:rPr lang="hr-HR" dirty="0"/>
              <a:t>, </a:t>
            </a:r>
            <a:r>
              <a:rPr lang="hr-HR" b="1" dirty="0"/>
              <a:t>Zvoni dvaput</a:t>
            </a:r>
            <a:r>
              <a:rPr lang="hr-HR" dirty="0"/>
              <a:t>: priče za djecu; preveo Žarko </a:t>
            </a:r>
            <a:r>
              <a:rPr lang="hr-HR" dirty="0" err="1" smtClean="0"/>
              <a:t>Milenić</a:t>
            </a:r>
            <a:r>
              <a:rPr lang="hr-HR" dirty="0"/>
              <a:t>.</a:t>
            </a:r>
            <a:r>
              <a:rPr lang="hr-HR" dirty="0" smtClean="0"/>
              <a:t> </a:t>
            </a:r>
            <a:r>
              <a:rPr lang="hr-HR" dirty="0"/>
              <a:t>Rijeka, Hrvatsko književno društvo, 2009.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Aleksandar </a:t>
            </a:r>
            <a:r>
              <a:rPr lang="hr-HR" dirty="0" err="1"/>
              <a:t>Prokopiev</a:t>
            </a:r>
            <a:r>
              <a:rPr lang="hr-HR" dirty="0"/>
              <a:t>, </a:t>
            </a:r>
            <a:r>
              <a:rPr lang="hr-HR" b="1" dirty="0"/>
              <a:t>Čovječuljak</a:t>
            </a:r>
            <a:r>
              <a:rPr lang="hr-HR" dirty="0"/>
              <a:t> (bajke iz lijevoga džepa); preveo s makedonskog B. </a:t>
            </a:r>
            <a:r>
              <a:rPr lang="hr-HR" dirty="0" err="1" smtClean="0"/>
              <a:t>Pavlovski</a:t>
            </a:r>
            <a:r>
              <a:rPr lang="hr-HR" dirty="0"/>
              <a:t>.</a:t>
            </a:r>
            <a:r>
              <a:rPr lang="hr-HR" dirty="0" smtClean="0"/>
              <a:t> </a:t>
            </a:r>
            <a:r>
              <a:rPr lang="hr-HR" dirty="0"/>
              <a:t>Zaprešić, Fraktura, 2014.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Olivera </a:t>
            </a:r>
            <a:r>
              <a:rPr lang="hr-HR" dirty="0" err="1"/>
              <a:t>Nikolova</a:t>
            </a:r>
            <a:r>
              <a:rPr lang="hr-HR" dirty="0"/>
              <a:t>, </a:t>
            </a:r>
            <a:r>
              <a:rPr lang="hr-HR" b="1" dirty="0" err="1"/>
              <a:t>Zoki</a:t>
            </a:r>
            <a:r>
              <a:rPr lang="hr-HR" b="1" dirty="0"/>
              <a:t> </a:t>
            </a:r>
            <a:r>
              <a:rPr lang="hr-HR" b="1" dirty="0" err="1"/>
              <a:t>Poki</a:t>
            </a:r>
            <a:r>
              <a:rPr lang="hr-HR" dirty="0"/>
              <a:t>; preveli Ines </a:t>
            </a:r>
            <a:r>
              <a:rPr lang="hr-HR" dirty="0" err="1"/>
              <a:t>Cebović</a:t>
            </a:r>
            <a:r>
              <a:rPr lang="hr-HR" dirty="0"/>
              <a:t> </a:t>
            </a:r>
            <a:r>
              <a:rPr lang="hr-HR" dirty="0" err="1"/>
              <a:t>..</a:t>
            </a:r>
            <a:r>
              <a:rPr lang="hr-HR" dirty="0"/>
              <a:t>. [et al</a:t>
            </a:r>
            <a:r>
              <a:rPr lang="hr-HR" dirty="0" smtClean="0"/>
              <a:t>.]. </a:t>
            </a:r>
            <a:r>
              <a:rPr lang="hr-HR" dirty="0"/>
              <a:t>Zagreb, Klub studenata južne slavistike A-302, 2015.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b="1" dirty="0" err="1"/>
              <a:t>Siljan</a:t>
            </a:r>
            <a:r>
              <a:rPr lang="hr-HR" b="1" dirty="0"/>
              <a:t> roda </a:t>
            </a:r>
            <a:r>
              <a:rPr lang="hr-HR" dirty="0"/>
              <a:t>/ Marko K. </a:t>
            </a:r>
            <a:r>
              <a:rPr lang="hr-HR" dirty="0" err="1"/>
              <a:t>Cepenkov</a:t>
            </a:r>
            <a:r>
              <a:rPr lang="hr-HR" dirty="0"/>
              <a:t>; na suvremeni mak. adaptirao Zdravko </a:t>
            </a:r>
            <a:r>
              <a:rPr lang="hr-HR" dirty="0" err="1"/>
              <a:t>Ḱorveziroski</a:t>
            </a:r>
            <a:r>
              <a:rPr lang="hr-HR" dirty="0"/>
              <a:t>; s mak. </a:t>
            </a:r>
            <a:r>
              <a:rPr lang="hr-HR" dirty="0" err="1"/>
              <a:t>prev</a:t>
            </a:r>
            <a:r>
              <a:rPr lang="hr-HR" dirty="0"/>
              <a:t>. I. </a:t>
            </a:r>
            <a:r>
              <a:rPr lang="hr-HR" dirty="0" smtClean="0"/>
              <a:t>Baković. </a:t>
            </a:r>
            <a:r>
              <a:rPr lang="hr-HR" dirty="0"/>
              <a:t>Zagreb, Vijeće Makedonske nacionalne manjine Grada Zagreba, 2016. 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Hristo</a:t>
            </a:r>
            <a:r>
              <a:rPr lang="hr-HR" dirty="0"/>
              <a:t> </a:t>
            </a:r>
            <a:r>
              <a:rPr lang="hr-HR" dirty="0" err="1"/>
              <a:t>Petreski</a:t>
            </a:r>
            <a:r>
              <a:rPr lang="hr-HR" dirty="0"/>
              <a:t>, </a:t>
            </a:r>
            <a:r>
              <a:rPr lang="hr-HR" b="1" dirty="0"/>
              <a:t>Dječak koji je želio postati pčela</a:t>
            </a:r>
            <a:r>
              <a:rPr lang="hr-HR" dirty="0"/>
              <a:t>, s makedonskog </a:t>
            </a:r>
            <a:r>
              <a:rPr lang="hr-HR" dirty="0" err="1"/>
              <a:t>prev</a:t>
            </a:r>
            <a:r>
              <a:rPr lang="hr-HR" dirty="0"/>
              <a:t>. Žarko </a:t>
            </a:r>
            <a:r>
              <a:rPr lang="hr-HR" dirty="0" err="1"/>
              <a:t>Milenić</a:t>
            </a:r>
            <a:r>
              <a:rPr lang="hr-HR" dirty="0"/>
              <a:t>. Zagreb, Alfa, 2016.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/>
              <a:t>Makedonski autori za djecu i mlade u nastavi hrvatskoga jezika i književnosti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Nastavni plan i program za osnovnu školu, </a:t>
            </a:r>
            <a:r>
              <a:rPr lang="hr-HR" dirty="0" err="1"/>
              <a:t>MZOŠ</a:t>
            </a:r>
            <a:r>
              <a:rPr lang="hr-HR" dirty="0"/>
              <a:t>, 2006. </a:t>
            </a:r>
          </a:p>
          <a:p>
            <a:pPr>
              <a:buNone/>
            </a:pPr>
            <a:r>
              <a:rPr lang="pl-PL" dirty="0"/>
              <a:t>Nastavni planovi i programi za gimnazije i strukovne škole</a:t>
            </a:r>
          </a:p>
          <a:p>
            <a:pPr>
              <a:buNone/>
            </a:pPr>
            <a:r>
              <a:rPr lang="pl-PL" dirty="0">
                <a:hlinkClick r:id="rId2"/>
              </a:rPr>
              <a:t>https://www.ncvvo.hr/nastavni-planovi-i-programi-za-gimnazije-i-strukovne-skole/</a:t>
            </a:r>
            <a:r>
              <a:rPr lang="pl-PL" dirty="0"/>
              <a:t> (1. 10. 2017.)</a:t>
            </a:r>
          </a:p>
          <a:p>
            <a:pPr>
              <a:buNone/>
            </a:pPr>
            <a:r>
              <a:rPr lang="hr-HR" dirty="0"/>
              <a:t>Nacionalni kurikulum nastavnoga predmeta Hrvatski jezik (prijedlog, veljača 2016.; dodatak </a:t>
            </a:r>
            <a:r>
              <a:rPr lang="hr-HR" dirty="0" smtClean="0"/>
              <a:t>kurikulumu, </a:t>
            </a:r>
            <a:r>
              <a:rPr lang="hr-HR" dirty="0"/>
              <a:t>popis </a:t>
            </a:r>
            <a:r>
              <a:rPr lang="hr-HR" b="1" dirty="0"/>
              <a:t>predloženih</a:t>
            </a:r>
            <a:r>
              <a:rPr lang="hr-HR" dirty="0"/>
              <a:t> književnih djela za cjelovito čitanje (</a:t>
            </a:r>
            <a:r>
              <a:rPr lang="hr-HR" u="sng" dirty="0">
                <a:hlinkClick r:id="rId3"/>
              </a:rPr>
              <a:t>http://mzos.hr/datoteke/1-Predmetni_kurikulum-Hrvatski_jezik.pdf</a:t>
            </a:r>
            <a:r>
              <a:rPr lang="hr-HR" dirty="0"/>
              <a:t>; pristupljeno 1. 10. 2017.)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Makedonski autori za djecu i mlade u knjižnicama u Hrvatskoj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/>
              <a:t>Nacionalna i sveučilišna knjižnica (</a:t>
            </a:r>
            <a:r>
              <a:rPr lang="hr-HR" dirty="0" err="1"/>
              <a:t>NSK</a:t>
            </a:r>
            <a:r>
              <a:rPr lang="hr-HR" dirty="0"/>
              <a:t>)</a:t>
            </a:r>
          </a:p>
          <a:p>
            <a:pPr>
              <a:buNone/>
            </a:pPr>
            <a:r>
              <a:rPr lang="hr-HR" dirty="0"/>
              <a:t>Narodne knjižnice; gradske; </a:t>
            </a:r>
          </a:p>
          <a:p>
            <a:pPr lvl="1">
              <a:buNone/>
            </a:pPr>
            <a:r>
              <a:rPr lang="hr-HR" dirty="0"/>
              <a:t>Knjižnice grada Zagreba </a:t>
            </a:r>
          </a:p>
          <a:p>
            <a:pPr lvl="1">
              <a:buNone/>
            </a:pPr>
            <a:r>
              <a:rPr lang="hr-HR" dirty="0"/>
              <a:t>Gradska knjižnica Rijeka</a:t>
            </a:r>
          </a:p>
          <a:p>
            <a:pPr lvl="1">
              <a:buNone/>
            </a:pPr>
            <a:r>
              <a:rPr lang="hr-HR" dirty="0"/>
              <a:t>Gradska knjižnica Zadar </a:t>
            </a:r>
          </a:p>
          <a:p>
            <a:pPr>
              <a:buNone/>
            </a:pPr>
            <a:r>
              <a:rPr lang="hr-HR" dirty="0"/>
              <a:t>Visokoškolske knjižnice </a:t>
            </a:r>
          </a:p>
          <a:p>
            <a:pPr lvl="1">
              <a:buNone/>
            </a:pPr>
            <a:r>
              <a:rPr lang="hr-HR" dirty="0"/>
              <a:t>Knjižnica Filozofskog fakulteta Sveučilišta u Zagrebu </a:t>
            </a:r>
          </a:p>
          <a:p>
            <a:pPr lvl="1">
              <a:buNone/>
            </a:pPr>
            <a:r>
              <a:rPr lang="hr-HR" dirty="0"/>
              <a:t>Knjižnica Filozofskog fakulteta Sveučilišta u Rijeci</a:t>
            </a:r>
          </a:p>
          <a:p>
            <a:pPr lvl="1">
              <a:buNone/>
            </a:pPr>
            <a:endParaRPr lang="hr-HR" dirty="0"/>
          </a:p>
          <a:p>
            <a:pPr lvl="1">
              <a:buNone/>
            </a:pPr>
            <a:r>
              <a:rPr lang="hr-HR" dirty="0"/>
              <a:t>Sveučilišna knjižnica Rijeka</a:t>
            </a:r>
          </a:p>
          <a:p>
            <a:pPr lvl="1">
              <a:buNone/>
            </a:pPr>
            <a:r>
              <a:rPr lang="hr-HR" dirty="0"/>
              <a:t>Znanstvena knjižnica Zadar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/>
              <a:t>Naslovi i </a:t>
            </a:r>
            <a:r>
              <a:rPr lang="hr-HR" sz="4000" b="1" dirty="0"/>
              <a:t>kriteriji njihova</a:t>
            </a:r>
            <a:r>
              <a:rPr lang="hr-HR" b="1" dirty="0"/>
              <a:t> izbora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600201"/>
            <a:ext cx="105269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/>
              <a:t>Prije 1990. </a:t>
            </a:r>
            <a:r>
              <a:rPr lang="hr-HR" dirty="0" smtClean="0"/>
              <a:t>…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2800" dirty="0" err="1"/>
              <a:t>PODGOREC</a:t>
            </a:r>
            <a:r>
              <a:rPr lang="hr-HR" sz="2800" dirty="0"/>
              <a:t>, </a:t>
            </a:r>
            <a:r>
              <a:rPr lang="hr-HR" sz="2800" dirty="0" err="1"/>
              <a:t>Vidoe</a:t>
            </a:r>
            <a:r>
              <a:rPr lang="hr-HR" sz="2800" dirty="0"/>
              <a:t>.  </a:t>
            </a:r>
            <a:r>
              <a:rPr lang="hr-HR" sz="2800" i="1" dirty="0"/>
              <a:t>Bijelo  Ciganče</a:t>
            </a:r>
            <a:r>
              <a:rPr lang="hr-HR" sz="2800" dirty="0"/>
              <a:t>. Zagreb, Mladost, </a:t>
            </a:r>
            <a:r>
              <a:rPr lang="hr-HR" sz="2800" dirty="0" err="1"/>
              <a:t>izd</a:t>
            </a:r>
            <a:r>
              <a:rPr lang="hr-HR" sz="2800" dirty="0"/>
              <a:t>. 1985., 1986., 1987.  </a:t>
            </a:r>
            <a:endParaRPr lang="hr-HR" sz="2800" dirty="0" smtClean="0"/>
          </a:p>
          <a:p>
            <a:pPr>
              <a:buNone/>
            </a:pPr>
            <a:endParaRPr lang="hr-HR" sz="2800" dirty="0"/>
          </a:p>
          <a:p>
            <a:pPr>
              <a:buNone/>
            </a:pPr>
            <a:r>
              <a:rPr lang="hr-HR" sz="2800" dirty="0" err="1"/>
              <a:t>NIKOLESKI</a:t>
            </a:r>
            <a:r>
              <a:rPr lang="hr-HR" sz="2800" dirty="0"/>
              <a:t>, </a:t>
            </a:r>
            <a:r>
              <a:rPr lang="hr-HR" sz="2800" dirty="0" err="1"/>
              <a:t>Vančo</a:t>
            </a:r>
            <a:r>
              <a:rPr lang="hr-HR" sz="2800" dirty="0"/>
              <a:t>. </a:t>
            </a:r>
            <a:r>
              <a:rPr lang="hr-HR" sz="2800" i="1" dirty="0"/>
              <a:t>Čarobni </a:t>
            </a:r>
            <a:r>
              <a:rPr lang="hr-HR" sz="2800" i="1" dirty="0" err="1"/>
              <a:t>samarčić</a:t>
            </a:r>
            <a:r>
              <a:rPr lang="hr-HR" sz="2800" i="1" dirty="0"/>
              <a:t>. </a:t>
            </a:r>
            <a:r>
              <a:rPr lang="hr-HR" sz="2800" dirty="0"/>
              <a:t>Zagreb, </a:t>
            </a:r>
            <a:r>
              <a:rPr lang="hr-HR" sz="2800" dirty="0" err="1"/>
              <a:t>ŠK</a:t>
            </a:r>
            <a:r>
              <a:rPr lang="hr-HR" sz="2800" dirty="0"/>
              <a:t>., </a:t>
            </a:r>
            <a:r>
              <a:rPr lang="hr-HR" sz="2800" dirty="0" err="1"/>
              <a:t>izd</a:t>
            </a:r>
            <a:r>
              <a:rPr lang="hr-HR" sz="2800" dirty="0"/>
              <a:t>. 1986., 1989. </a:t>
            </a:r>
            <a:endParaRPr lang="hr-HR" sz="2800" dirty="0" smtClean="0"/>
          </a:p>
          <a:p>
            <a:pPr>
              <a:buNone/>
            </a:pPr>
            <a:endParaRPr lang="hr-HR" sz="2800" dirty="0"/>
          </a:p>
          <a:p>
            <a:pPr>
              <a:buNone/>
            </a:pPr>
            <a:r>
              <a:rPr lang="hr-HR" sz="2800" dirty="0" err="1"/>
              <a:t>PODGOREC</a:t>
            </a:r>
            <a:r>
              <a:rPr lang="hr-HR" sz="2800" dirty="0"/>
              <a:t>, </a:t>
            </a:r>
            <a:r>
              <a:rPr lang="hr-HR" sz="2800" dirty="0" err="1"/>
              <a:t>Vidoe</a:t>
            </a:r>
            <a:r>
              <a:rPr lang="hr-HR" sz="2800" dirty="0"/>
              <a:t>. </a:t>
            </a:r>
            <a:r>
              <a:rPr lang="hr-HR" sz="2800" i="1" dirty="0"/>
              <a:t>Stablo sjećanja</a:t>
            </a:r>
            <a:r>
              <a:rPr lang="hr-HR" sz="2800" dirty="0"/>
              <a:t>. Rijeka, Izdavački centar Rijeka, 1988.  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Naslovi i kriteriji izbora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412777"/>
            <a:ext cx="9371384" cy="471338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/>
              <a:t> … i poslije 1990.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CEPENKOV</a:t>
            </a:r>
            <a:r>
              <a:rPr lang="hr-HR" dirty="0"/>
              <a:t>, Marko K. </a:t>
            </a:r>
            <a:r>
              <a:rPr lang="hr-HR" b="1" dirty="0" err="1"/>
              <a:t>Siljan</a:t>
            </a:r>
            <a:r>
              <a:rPr lang="hr-HR" b="1" dirty="0"/>
              <a:t> roda</a:t>
            </a:r>
            <a:r>
              <a:rPr lang="hr-HR" dirty="0"/>
              <a:t>. Zagreb, Vijeće makedonske nacionalne manjine Grada Zagreba, 2016.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NIKOLOVA</a:t>
            </a:r>
            <a:r>
              <a:rPr lang="hr-HR" dirty="0"/>
              <a:t>, Olivera – vrlo poznati </a:t>
            </a:r>
            <a:r>
              <a:rPr lang="hr-HR" b="1" dirty="0" err="1"/>
              <a:t>Zoki</a:t>
            </a:r>
            <a:r>
              <a:rPr lang="hr-HR" b="1" dirty="0"/>
              <a:t> </a:t>
            </a:r>
            <a:r>
              <a:rPr lang="hr-HR" b="1" dirty="0" err="1"/>
              <a:t>Poki</a:t>
            </a:r>
            <a:r>
              <a:rPr lang="hr-HR" b="1" dirty="0"/>
              <a:t> </a:t>
            </a:r>
            <a:r>
              <a:rPr lang="hr-HR" dirty="0"/>
              <a:t>(napisano 1963.) Zagreb, Klub studenata južne slavistike A-302, 2015.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PETRESKI</a:t>
            </a:r>
            <a:r>
              <a:rPr lang="hr-HR" dirty="0"/>
              <a:t>, </a:t>
            </a:r>
            <a:r>
              <a:rPr lang="hr-HR" dirty="0" err="1"/>
              <a:t>Hristo</a:t>
            </a:r>
            <a:r>
              <a:rPr lang="hr-HR" dirty="0"/>
              <a:t>. </a:t>
            </a:r>
            <a:r>
              <a:rPr lang="hr-HR" b="1" dirty="0"/>
              <a:t>Dječak koji je želio postati pčela</a:t>
            </a:r>
            <a:r>
              <a:rPr lang="hr-HR" dirty="0"/>
              <a:t>. Zagreb, Alfa, 2016.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b="1" dirty="0"/>
              <a:t>Makedonske priče za djecu</a:t>
            </a:r>
            <a:r>
              <a:rPr lang="hr-HR" dirty="0"/>
              <a:t>; </a:t>
            </a:r>
            <a:r>
              <a:rPr lang="hr-HR" dirty="0" err="1"/>
              <a:t>prir</a:t>
            </a:r>
            <a:r>
              <a:rPr lang="hr-HR" dirty="0"/>
              <a:t>. Ivica Baković, Zagreb, Vijeće makedonske nacionalne manjine, 2014.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 fontScale="90000"/>
          </a:bodyPr>
          <a:lstStyle/>
          <a:p>
            <a:pPr algn="l"/>
            <a:r>
              <a:rPr lang="hr-HR" sz="3300" dirty="0"/>
              <a:t/>
            </a:r>
            <a:br>
              <a:rPr lang="hr-HR" sz="3300" dirty="0"/>
            </a:br>
            <a:r>
              <a:rPr lang="hr-HR" sz="3300" dirty="0"/>
              <a:t/>
            </a:r>
            <a:br>
              <a:rPr lang="hr-HR" sz="3300" dirty="0"/>
            </a:br>
            <a:r>
              <a:rPr lang="hr-HR" sz="3300" b="1" dirty="0"/>
              <a:t>Statistika posjedovanja i posudbe odabranih naslova u hrvatskim knjižnicama </a:t>
            </a:r>
            <a:br>
              <a:rPr lang="hr-HR" sz="3300" b="1" dirty="0"/>
            </a:br>
            <a:r>
              <a:rPr lang="hr-HR" sz="3300" b="1" dirty="0"/>
              <a:t/>
            </a:r>
            <a:br>
              <a:rPr lang="hr-HR" sz="3300" b="1" dirty="0"/>
            </a:br>
            <a:r>
              <a:rPr lang="hr-HR" sz="1300" b="1" dirty="0"/>
              <a:t/>
            </a:r>
            <a:br>
              <a:rPr lang="hr-HR" sz="1300" b="1" dirty="0"/>
            </a:br>
            <a:endParaRPr lang="hr-HR" sz="1300" b="1" dirty="0"/>
          </a:p>
        </p:txBody>
      </p:sp>
      <p:graphicFrame>
        <p:nvGraphicFramePr>
          <p:cNvPr id="13" name="Rezervirano mjesto sadržaja 12"/>
          <p:cNvGraphicFramePr>
            <a:graphicFrameLocks noGrp="1"/>
          </p:cNvGraphicFramePr>
          <p:nvPr>
            <p:ph idx="1"/>
          </p:nvPr>
        </p:nvGraphicFramePr>
        <p:xfrm>
          <a:off x="1343472" y="2204864"/>
          <a:ext cx="9937103" cy="3898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1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095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509595"/>
              </a:tblGrid>
              <a:tr h="964704">
                <a:tc>
                  <a:txBody>
                    <a:bodyPr/>
                    <a:lstStyle/>
                    <a:p>
                      <a:pPr algn="ctr" fontAlgn="b"/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NSK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Zagreb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Gradska </a:t>
                      </a:r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knj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Rijeka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Sveuč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</a:t>
                      </a:r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knj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Rijeka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Filozof. </a:t>
                      </a:r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fak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Zagreb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Filoz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</a:t>
                      </a:r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fak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Rijeka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Gradske </a:t>
                      </a:r>
                      <a:r>
                        <a:rPr lang="hr-HR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knj</a:t>
                      </a:r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 Grada Zagreba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Znanstvena knjižnica Zadar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GK Zadar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r-HR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Podgorec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V. 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Bijelo Ciganče           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(Zagreb,  1985. - '89.)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3/1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8/1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Nikoleski, V.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Čarobni samarčić                 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(Zagreb, izd. 1986. - '89.)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2*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Pogorec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V. 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Stablo sjećanja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(Rijeka, 1988.)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3/0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Makedonski raskazi za deca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(prir. I. Baković; Zagreb, 2014.)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Nikolova, O.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Zoki Poki                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(Zagreb, 2015.)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Cepenkov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M. </a:t>
                      </a:r>
                      <a:r>
                        <a:rPr lang="hr-HR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Siljan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roda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(Zagreb, 2016.)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r>
                        <a:rPr lang="hr-HR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(1962.)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2/0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Petreski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H.                                 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Dječak koji je želio postati pčela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(Zagreb, 2016.)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43/28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aobljeni pravokutnik 3"/>
          <p:cNvSpPr/>
          <p:nvPr/>
        </p:nvSpPr>
        <p:spPr>
          <a:xfrm>
            <a:off x="5447928" y="1844824"/>
            <a:ext cx="3168352" cy="2160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>
                <a:solidFill>
                  <a:schemeClr val="tx1"/>
                </a:solidFill>
              </a:rPr>
              <a:t>Posudba u posljednjih 5 g. / samo u 2017</a:t>
            </a:r>
            <a:r>
              <a:rPr lang="hr-HR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2567608" y="1844824"/>
            <a:ext cx="2520280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>
                <a:solidFill>
                  <a:schemeClr val="tx1"/>
                </a:solidFill>
              </a:rPr>
              <a:t>kom u fondu;  *za rad u knjižnici</a:t>
            </a:r>
            <a:endParaRPr lang="hr-H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617</TotalTime>
  <Words>677</Words>
  <Application>Microsoft Office PowerPoint</Application>
  <PresentationFormat>Prilagođeno</PresentationFormat>
  <Paragraphs>204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Hrvatsko-makedonske književne, jezične i kulturne veze 5  (Rijeka, 6. i 7. listopada 2017.)</vt:lpstr>
      <vt:lpstr>  </vt:lpstr>
      <vt:lpstr>Zbirke bajki/fantastičnih priča</vt:lpstr>
      <vt:lpstr> Makedonske bajke nakon 1990.  </vt:lpstr>
      <vt:lpstr>Makedonski autori za djecu i mlade u nastavi hrvatskoga jezika i književnosti</vt:lpstr>
      <vt:lpstr>Makedonski autori za djecu i mlade u knjižnicama u Hrvatskoj</vt:lpstr>
      <vt:lpstr>Naslovi i kriteriji njihova izbora </vt:lpstr>
      <vt:lpstr>Naslovi i kriteriji izbora </vt:lpstr>
      <vt:lpstr>  Statistika posjedovanja i posudbe odabranih naslova u hrvatskim knjižnicama    </vt:lpstr>
      <vt:lpstr>Usporedba…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Hrvatsko-makedonske književne, jezične i kulturne veze 5  (Rijeka, 2017.)</dc:title>
  <dc:creator>knjiznica</dc:creator>
  <cp:lastModifiedBy>knjiznica</cp:lastModifiedBy>
  <cp:revision>43</cp:revision>
  <dcterms:created xsi:type="dcterms:W3CDTF">2017-10-03T08:12:59Z</dcterms:created>
  <dcterms:modified xsi:type="dcterms:W3CDTF">2017-10-05T09:34:48Z</dcterms:modified>
</cp:coreProperties>
</file>