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60" r:id="rId2"/>
    <p:sldId id="277" r:id="rId3"/>
    <p:sldId id="276" r:id="rId4"/>
    <p:sldId id="264" r:id="rId5"/>
    <p:sldId id="265" r:id="rId6"/>
    <p:sldId id="278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9" r:id="rId15"/>
    <p:sldId id="281" r:id="rId16"/>
    <p:sldId id="282" r:id="rId17"/>
    <p:sldId id="283" r:id="rId18"/>
    <p:sldId id="289" r:id="rId19"/>
    <p:sldId id="284" r:id="rId20"/>
    <p:sldId id="286" r:id="rId21"/>
    <p:sldId id="285" r:id="rId22"/>
    <p:sldId id="297" r:id="rId23"/>
    <p:sldId id="298" r:id="rId24"/>
    <p:sldId id="299" r:id="rId25"/>
    <p:sldId id="300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8C144-C61D-4038-8947-6F2A7929607D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E51B-590B-43E1-A871-B14ACABEB2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0045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C306B-9CBA-1A4F-8296-DDA4CD223B0C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FB427-CEDA-E94D-AAD7-320695CD4F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1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368B-1EE8-4880-9D45-63A1A29EBBD8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74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B4ED-3DA8-4E23-92A8-C321E7851BBE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81C8-894E-4D22-857F-729D66A61245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1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83D6-3B0A-43F5-A4EF-66C543972F68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C435-C583-4002-B1A8-777C93807822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17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B6E4-F3B5-45BD-84CD-461E139E4385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3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384C-9103-4728-A3F9-DA0D283DF6FA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7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6F3C-204E-4065-AE42-240A0E888373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0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FF02-5C09-4994-A5D5-0D625297F43D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3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72DF67-3E61-4FF8-BA05-4DC898422D49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8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C338-8CD8-42B2-B570-298A658DA5B6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7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8E897CBF-C936-43F1-875F-4236F1364546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44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stem.eu/" TargetMode="External"/><Relationship Id="rId2" Type="http://schemas.openxmlformats.org/officeDocument/2006/relationships/hyperlink" Target="mailto:josip.burusic@pilar.h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26240" y="6263640"/>
            <a:ext cx="365760" cy="576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r-BA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5" t="11884" r="9276"/>
          <a:stretch/>
        </p:blipFill>
        <p:spPr bwMode="auto">
          <a:xfrm>
            <a:off x="9946747" y="161645"/>
            <a:ext cx="1625730" cy="1467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6795" y="2002071"/>
            <a:ext cx="9989205" cy="2042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600" dirty="0">
                <a:latin typeface="+mj-lt"/>
              </a:rPr>
              <a:t>Low-Performing STEM students in Croatian primary schools: The possible gains of </a:t>
            </a:r>
            <a:r>
              <a:rPr lang="en-US" sz="3600" dirty="0" err="1">
                <a:latin typeface="+mj-lt"/>
              </a:rPr>
              <a:t>JOBSTEM</a:t>
            </a:r>
            <a:r>
              <a:rPr lang="en-US" sz="3600" dirty="0">
                <a:latin typeface="+mj-lt"/>
              </a:rPr>
              <a:t> project in improving students STEM performance</a:t>
            </a:r>
            <a:endParaRPr lang="en-GB" sz="36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6795" y="4419732"/>
            <a:ext cx="10141605" cy="79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 u="sng" dirty="0">
                <a:latin typeface="+mj-lt"/>
              </a:rPr>
              <a:t>Josip</a:t>
            </a:r>
            <a:r>
              <a:rPr lang="hr-HR" sz="2000" u="sng" dirty="0">
                <a:latin typeface="+mj-lt"/>
              </a:rPr>
              <a:t> </a:t>
            </a:r>
            <a:r>
              <a:rPr lang="en-GB" sz="2000" u="sng" dirty="0" err="1">
                <a:latin typeface="+mj-lt"/>
              </a:rPr>
              <a:t>Burušić</a:t>
            </a:r>
            <a:r>
              <a:rPr lang="hr-HR" sz="2000" baseline="300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hr-HR" sz="2000" dirty="0">
                <a:latin typeface="+mj-lt"/>
                <a:cs typeface="Times New Roman" panose="02020603050405020304" pitchFamily="18" charset="0"/>
              </a:rPr>
              <a:t>, Toni Babarović</a:t>
            </a:r>
            <a:r>
              <a:rPr lang="hr-HR" sz="2000" baseline="30000" dirty="0">
                <a:latin typeface="+mj-lt"/>
                <a:cs typeface="Times New Roman" panose="02020603050405020304" pitchFamily="18" charset="0"/>
              </a:rPr>
              <a:t> 1</a:t>
            </a:r>
            <a:r>
              <a:rPr lang="hr-HR" sz="2000" dirty="0">
                <a:latin typeface="+mj-lt"/>
                <a:cs typeface="Times New Roman" panose="02020603050405020304" pitchFamily="18" charset="0"/>
              </a:rPr>
              <a:t>, Mara Šimunović</a:t>
            </a:r>
            <a:r>
              <a:rPr lang="hr-HR" sz="2000" baseline="30000" dirty="0">
                <a:latin typeface="+mj-lt"/>
                <a:cs typeface="Times New Roman" panose="02020603050405020304" pitchFamily="18" charset="0"/>
              </a:rPr>
              <a:t> 1</a:t>
            </a:r>
            <a:endParaRPr lang="hr-HR" sz="2000" dirty="0">
              <a:latin typeface="+mj-lt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hr-HR" sz="1400" baseline="30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Ivo Pilar Institute of Social Sciences, Zagreb, Croatia</a:t>
            </a:r>
            <a:endParaRPr lang="en-GB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6003" y="6429610"/>
            <a:ext cx="11500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GB" sz="1400" dirty="0">
                <a:solidFill>
                  <a:prstClr val="white"/>
                </a:solidFill>
              </a:rPr>
              <a:t>Funding source: Croatian Science Foundation, grant n° JOBSTEM HRZZ IP-09-2014-9250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04" y="77851"/>
            <a:ext cx="2852738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0675" y="313392"/>
            <a:ext cx="1238887" cy="83613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1" name="Slika 11" descr="Slika na kojoj se prikazuje isječak crteža&#10;&#10;Opis je generiran uz visoku pouzdanost">
            <a:extLst>
              <a:ext uri="{FF2B5EF4-FFF2-40B4-BE49-F238E27FC236}">
                <a16:creationId xmlns:a16="http://schemas.microsoft.com/office/drawing/2014/main" id="{EBFA83E6-8565-405A-9DBA-2BD4107593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051" y="5024152"/>
            <a:ext cx="2496189" cy="11763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50043" y="614121"/>
            <a:ext cx="56695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INSTITUTE OF SOCIAL SCIENCES IVO PILAR</a:t>
            </a:r>
            <a:r>
              <a:rPr lang="hr-HR" dirty="0">
                <a:solidFill>
                  <a:prstClr val="black"/>
                </a:solidFill>
                <a:latin typeface="+mj-lt"/>
                <a:ea typeface="Calibri" panose="020F0502020204030204" pitchFamily="34" charset="0"/>
              </a:rPr>
              <a:t/>
            </a:r>
            <a:br>
              <a:rPr lang="hr-HR" dirty="0">
                <a:solidFill>
                  <a:prstClr val="black"/>
                </a:solidFill>
                <a:latin typeface="+mj-lt"/>
                <a:ea typeface="Calibri" panose="020F0502020204030204" pitchFamily="34" charset="0"/>
              </a:rPr>
            </a:br>
            <a:r>
              <a:rPr lang="hr-HR" dirty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CROATIAN CENTER OF SCIENTIFIC EXCELLENCE </a:t>
            </a:r>
          </a:p>
          <a:p>
            <a:r>
              <a:rPr lang="hr-HR" dirty="0">
                <a:solidFill>
                  <a:srgbClr val="1F497D"/>
                </a:solidFill>
                <a:latin typeface="+mj-lt"/>
                <a:ea typeface="Calibri" panose="020F0502020204030204" pitchFamily="34" charset="0"/>
              </a:rPr>
              <a:t>IN SCHOOL EFFECTIVENESS AND MANAGEMENT RESEARCH</a:t>
            </a:r>
            <a:r>
              <a:rPr lang="hr-HR" dirty="0">
                <a:solidFill>
                  <a:prstClr val="black"/>
                </a:solidFill>
                <a:ea typeface="Calibri" panose="020F0502020204030204" pitchFamily="34" charset="0"/>
              </a:rPr>
              <a:t/>
            </a:r>
            <a:br>
              <a:rPr lang="hr-HR" dirty="0">
                <a:solidFill>
                  <a:prstClr val="black"/>
                </a:solidFill>
                <a:ea typeface="Calibri" panose="020F0502020204030204" pitchFamily="34" charset="0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7076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Measures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71448" y="1866807"/>
            <a:ext cx="10879038" cy="45424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sz="2400" dirty="0"/>
              <a:t>In the Croatian school system and school curriculum the STEM area is covered by the following school subjects, depending on the grade: 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Mathematics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Nature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hr-HR" sz="2400" dirty="0" err="1"/>
              <a:t>nformatics</a:t>
            </a:r>
            <a:r>
              <a:rPr lang="en-US" sz="2400" dirty="0"/>
              <a:t>                                     Subjects taught in participants</a:t>
            </a:r>
            <a:r>
              <a:rPr lang="hr-HR" sz="2400" dirty="0"/>
              <a:t>’ </a:t>
            </a:r>
            <a:r>
              <a:rPr lang="en-US" sz="2400" dirty="0"/>
              <a:t>grades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Technical education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Geography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Biology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Chemistry</a:t>
            </a:r>
          </a:p>
          <a:p>
            <a:pPr marL="1617663" lvl="1" indent="-365125">
              <a:buFont typeface="Arial" panose="020B0604020202020204" pitchFamily="34" charset="0"/>
              <a:buChar char="•"/>
            </a:pPr>
            <a:r>
              <a:rPr lang="en-US" sz="2400" dirty="0"/>
              <a:t>Physics</a:t>
            </a:r>
          </a:p>
          <a:p>
            <a:pPr marL="201168" lvl="1" indent="0">
              <a:buNone/>
            </a:pPr>
            <a:endParaRPr lang="en-US" sz="2400" dirty="0"/>
          </a:p>
        </p:txBody>
      </p:sp>
      <p:sp>
        <p:nvSpPr>
          <p:cNvPr id="7" name="Flowchart: Process 6"/>
          <p:cNvSpPr/>
          <p:nvPr/>
        </p:nvSpPr>
        <p:spPr>
          <a:xfrm>
            <a:off x="2710542" y="2630108"/>
            <a:ext cx="2536372" cy="1970313"/>
          </a:xfrm>
          <a:prstGeom prst="flowChartProcess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66657" y="3615265"/>
            <a:ext cx="1270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33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Measures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53733" y="1932120"/>
            <a:ext cx="10498038" cy="492587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  <a:tabLst>
                <a:tab pos="541338" algn="l"/>
                <a:tab pos="804863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STEM achievement</a:t>
            </a:r>
          </a:p>
          <a:p>
            <a:pPr marL="201168" lvl="1" indent="0">
              <a:spcAft>
                <a:spcPts val="800"/>
              </a:spcAft>
              <a:buNone/>
              <a:tabLst>
                <a:tab pos="541338" algn="l"/>
                <a:tab pos="804863" algn="l"/>
              </a:tabLst>
            </a:pPr>
            <a:r>
              <a:rPr lang="en-US" sz="2000" dirty="0"/>
              <a:t>Total score on the objective integrated STEM achievement test (</a:t>
            </a:r>
            <a:r>
              <a:rPr lang="en-US" sz="2000" dirty="0" err="1"/>
              <a:t>TR</a:t>
            </a:r>
            <a:r>
              <a:rPr lang="en-US" sz="2000" dirty="0"/>
              <a:t> = 0 </a:t>
            </a:r>
            <a:r>
              <a:rPr lang="hr-HR" sz="2000" dirty="0"/>
              <a:t>-</a:t>
            </a:r>
            <a:r>
              <a:rPr lang="en-US" sz="2000" dirty="0"/>
              <a:t> 20)</a:t>
            </a:r>
          </a:p>
          <a:p>
            <a:pPr marL="201168" lvl="1" indent="0">
              <a:spcAft>
                <a:spcPts val="800"/>
              </a:spcAft>
              <a:buNone/>
              <a:tabLst>
                <a:tab pos="541338" algn="l"/>
                <a:tab pos="804863" algn="l"/>
              </a:tabLst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  <a:tabLst>
                <a:tab pos="541338" algn="l"/>
                <a:tab pos="804863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Self-concept of ability in STEM </a:t>
            </a:r>
          </a:p>
          <a:p>
            <a:pPr marL="201168" lvl="1" indent="0">
              <a:spcAft>
                <a:spcPts val="800"/>
              </a:spcAft>
              <a:buNone/>
              <a:tabLst>
                <a:tab pos="541338" algn="l"/>
                <a:tab pos="804863" algn="l"/>
              </a:tabLst>
            </a:pPr>
            <a:r>
              <a:rPr lang="en-US" sz="2000" dirty="0"/>
              <a:t>e.g.: “How good are you at math? ”/1=not very good, 7=very good/</a:t>
            </a:r>
          </a:p>
          <a:p>
            <a:pPr marL="201168" lvl="1" indent="0">
              <a:spcAft>
                <a:spcPts val="800"/>
              </a:spcAft>
              <a:buNone/>
              <a:tabLst>
                <a:tab pos="541338" algn="l"/>
                <a:tab pos="804863" algn="l"/>
              </a:tabLst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  <a:tabLst>
                <a:tab pos="541338" algn="l"/>
                <a:tab pos="804863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Importance value of STEM school subjects</a:t>
            </a:r>
            <a:r>
              <a:rPr lang="en-US" sz="2400" dirty="0"/>
              <a:t> </a:t>
            </a:r>
          </a:p>
          <a:p>
            <a:pPr marL="1436688" lvl="1" indent="-342900"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541338" algn="l"/>
                <a:tab pos="804863" algn="l"/>
              </a:tabLst>
            </a:pPr>
            <a:r>
              <a:rPr lang="en-US" sz="2000" i="1" dirty="0">
                <a:solidFill>
                  <a:schemeClr val="accent2"/>
                </a:solidFill>
              </a:rPr>
              <a:t>Attainment component</a:t>
            </a:r>
            <a:r>
              <a:rPr lang="en-US" sz="2000" dirty="0"/>
              <a:t> e.g.: „Compared to other activities</a:t>
            </a:r>
            <a:r>
              <a:rPr lang="hr-HR" sz="2000" dirty="0"/>
              <a:t>, </a:t>
            </a:r>
            <a:r>
              <a:rPr lang="en-US" sz="2000" dirty="0"/>
              <a:t>how important is it to</a:t>
            </a:r>
            <a:r>
              <a:rPr lang="hr-HR" sz="2000" dirty="0"/>
              <a:t> </a:t>
            </a:r>
            <a:r>
              <a:rPr lang="hr-HR" sz="2000" dirty="0" err="1"/>
              <a:t>you</a:t>
            </a:r>
            <a:r>
              <a:rPr lang="hr-HR" sz="2000" dirty="0"/>
              <a:t> to</a:t>
            </a:r>
            <a:r>
              <a:rPr lang="en-US" sz="2000" dirty="0"/>
              <a:t> be good at math?”/1 = unimportant, 7 = important)/</a:t>
            </a:r>
          </a:p>
          <a:p>
            <a:pPr marL="1436688" lvl="1" indent="-342900">
              <a:buFont typeface="Courier New" panose="02070309020205020404" pitchFamily="49" charset="0"/>
              <a:buChar char="o"/>
              <a:tabLst>
                <a:tab pos="541338" algn="l"/>
                <a:tab pos="804863" algn="l"/>
              </a:tabLst>
            </a:pPr>
            <a:r>
              <a:rPr lang="en-US" sz="2000" i="1" dirty="0">
                <a:solidFill>
                  <a:schemeClr val="accent2"/>
                </a:solidFill>
              </a:rPr>
              <a:t>Utility component</a:t>
            </a:r>
            <a:r>
              <a:rPr lang="hr-HR" sz="2000" dirty="0"/>
              <a:t> </a:t>
            </a:r>
            <a:r>
              <a:rPr lang="en-US" sz="2000" dirty="0"/>
              <a:t>e.g.: „How useful is what you learn in nature?”/ 1 = not useful as the things I learn in other subjects, 7 = much more useful than the things I learn in other subjects</a:t>
            </a:r>
            <a:r>
              <a:rPr lang="hr-HR" sz="2000" dirty="0"/>
              <a:t>/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85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2"/>
                </a:solidFill>
              </a:rPr>
              <a:t>Interest in STEM school subjects </a:t>
            </a:r>
          </a:p>
          <a:p>
            <a:r>
              <a:rPr lang="en-US" dirty="0"/>
              <a:t>e.g.: „How interesting do you find informatics?” /1 = I don't find it interesting at all, 5 = I find it very interesting/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2"/>
                </a:solidFill>
              </a:rPr>
              <a:t>Interest in STEM professional careers</a:t>
            </a:r>
          </a:p>
          <a:p>
            <a:r>
              <a:rPr lang="en-US" dirty="0"/>
              <a:t>e.g.: „How much would you like to work as a biologist?”/1 = I wouldn’t like it at all, 5 = I would like it very much/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2"/>
                </a:solidFill>
              </a:rPr>
              <a:t>Participation in STEM-related activities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e.g.: „How often do you read a book or magazine about science?”/ 1 = almost never, 5 = very often/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Items are derived from Jacqueline Eccles headed longitudinal “The Childhood And Beyond (CAB)” research project, and from the ASPIRES research project (DeWitt et al.,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5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noProof="0" dirty="0" err="1"/>
              <a:t>Results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2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80" y="764627"/>
            <a:ext cx="10774154" cy="964850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en-US" sz="4400" i="1" dirty="0"/>
              <a:t>Objective test of STEM achievement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607832"/>
            <a:ext cx="10058400" cy="4023360"/>
          </a:xfrm>
        </p:spPr>
        <p:txBody>
          <a:bodyPr/>
          <a:lstStyle/>
          <a:p>
            <a:pPr marL="1166813" indent="0">
              <a:buNone/>
            </a:pPr>
            <a:endParaRPr lang="hr-HR" b="1" dirty="0">
              <a:solidFill>
                <a:schemeClr val="accent2"/>
              </a:solidFill>
            </a:endParaRPr>
          </a:p>
          <a:p>
            <a:pPr marL="4038600" indent="-3863975">
              <a:buNone/>
              <a:tabLst>
                <a:tab pos="8253413" algn="l"/>
              </a:tabLst>
            </a:pPr>
            <a:r>
              <a:rPr lang="hr-HR" b="1" dirty="0">
                <a:solidFill>
                  <a:schemeClr val="accent2"/>
                </a:solidFill>
              </a:rPr>
              <a:t>4</a:t>
            </a:r>
            <a:r>
              <a:rPr lang="hr-HR" b="1" baseline="30000" dirty="0">
                <a:solidFill>
                  <a:schemeClr val="accent2"/>
                </a:solidFill>
              </a:rPr>
              <a:t>th</a:t>
            </a:r>
            <a:r>
              <a:rPr lang="hr-HR" b="1" dirty="0">
                <a:solidFill>
                  <a:schemeClr val="accent2"/>
                </a:solidFill>
              </a:rPr>
              <a:t> Grade 	5</a:t>
            </a:r>
            <a:r>
              <a:rPr lang="hr-HR" b="1" baseline="30000" dirty="0">
                <a:solidFill>
                  <a:schemeClr val="accent2"/>
                </a:solidFill>
              </a:rPr>
              <a:t>th</a:t>
            </a:r>
            <a:r>
              <a:rPr lang="hr-HR" b="1" dirty="0">
                <a:solidFill>
                  <a:schemeClr val="accent2"/>
                </a:solidFill>
              </a:rPr>
              <a:t> Grade	6</a:t>
            </a:r>
            <a:r>
              <a:rPr lang="hr-HR" b="1" baseline="30000" dirty="0">
                <a:solidFill>
                  <a:schemeClr val="accent2"/>
                </a:solidFill>
              </a:rPr>
              <a:t>th</a:t>
            </a:r>
            <a:r>
              <a:rPr lang="hr-HR" b="1" dirty="0">
                <a:solidFill>
                  <a:schemeClr val="accent2"/>
                </a:solidFill>
              </a:rPr>
              <a:t> Grade</a:t>
            </a:r>
            <a:endParaRPr lang="en-US" b="1" dirty="0">
              <a:solidFill>
                <a:schemeClr val="accent2"/>
              </a:solidFill>
            </a:endParaRPr>
          </a:p>
          <a:p>
            <a:pPr marL="536575" indent="0">
              <a:buNone/>
            </a:pP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8" y="2467721"/>
            <a:ext cx="3903981" cy="295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167" y="2422827"/>
            <a:ext cx="3992910" cy="294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626" y="2467721"/>
            <a:ext cx="4178374" cy="292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259079" y="5551067"/>
            <a:ext cx="118131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The distribution of test scores in all three tests were nearly normal</a:t>
            </a:r>
            <a:r>
              <a:rPr lang="hr-HR" sz="2000" dirty="0">
                <a:sym typeface="Wingdings" panose="05000000000000000000" pitchFamily="2" charset="2"/>
              </a:rPr>
              <a:t>; t</a:t>
            </a:r>
            <a:r>
              <a:rPr lang="en-US" sz="2000" dirty="0">
                <a:sym typeface="Wingdings" panose="05000000000000000000" pitchFamily="2" charset="2"/>
              </a:rPr>
              <a:t>he distributions indicate good discriminating power </a:t>
            </a:r>
            <a:r>
              <a:rPr lang="hr-HR" sz="2000" dirty="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of all three tests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31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566" y="2248506"/>
            <a:ext cx="10058400" cy="402336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/>
              <a:t>  </a:t>
            </a:r>
            <a:r>
              <a:rPr lang="en-US" sz="2400" dirty="0"/>
              <a:t>Students’ test scores were transformed into z-values, centered around corresponding grade mean   </a:t>
            </a:r>
            <a:endParaRPr lang="en-US" sz="18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 Z-scores for 4</a:t>
            </a:r>
            <a:r>
              <a:rPr lang="en-US" sz="2400" baseline="30000" dirty="0"/>
              <a:t>th</a:t>
            </a:r>
            <a:r>
              <a:rPr lang="en-US" sz="2400" dirty="0"/>
              <a:t>, 5</a:t>
            </a:r>
            <a:r>
              <a:rPr lang="en-US" sz="2400" baseline="30000" dirty="0"/>
              <a:t>th </a:t>
            </a:r>
            <a:r>
              <a:rPr lang="en-US" sz="2400" dirty="0"/>
              <a:t>, and 6</a:t>
            </a:r>
            <a:r>
              <a:rPr lang="en-US" sz="2400" baseline="30000" dirty="0"/>
              <a:t>th </a:t>
            </a:r>
            <a:r>
              <a:rPr lang="en-US" sz="2400" dirty="0"/>
              <a:t>graders were combined into a single scale</a:t>
            </a:r>
            <a:endParaRPr lang="en-US" sz="18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Students who scored </a:t>
            </a:r>
            <a:r>
              <a:rPr lang="en-US" sz="2400" i="1" dirty="0"/>
              <a:t>z</a:t>
            </a:r>
            <a:r>
              <a:rPr lang="en-US" sz="2400" dirty="0"/>
              <a:t> &gt; 1 (</a:t>
            </a:r>
            <a:r>
              <a:rPr lang="en-US" sz="2400" i="1" dirty="0"/>
              <a:t>N</a:t>
            </a:r>
            <a:r>
              <a:rPr lang="en-US" sz="2400" dirty="0"/>
              <a:t> = 319) and </a:t>
            </a:r>
            <a:r>
              <a:rPr lang="en-US" sz="2400" i="1" dirty="0"/>
              <a:t>z</a:t>
            </a:r>
            <a:r>
              <a:rPr lang="en-US" sz="2400" dirty="0"/>
              <a:t> &lt; -1 (</a:t>
            </a:r>
            <a:r>
              <a:rPr lang="en-US" sz="2400" i="1" dirty="0"/>
              <a:t>N</a:t>
            </a:r>
            <a:r>
              <a:rPr lang="en-US" sz="2400" dirty="0"/>
              <a:t> = 272) were selected for comparisons to create a clear distinction between the groups and increase the chances of finding meaningful differences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3210" cy="1450757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en-US" sz="4000" i="1" dirty="0"/>
              <a:t>Objective test of STEM achievement</a:t>
            </a:r>
            <a:r>
              <a:rPr lang="hr-HR" sz="4000" i="1" dirty="0"/>
              <a:t> - </a:t>
            </a:r>
            <a:r>
              <a:rPr lang="hr-HR" sz="4000" i="1" dirty="0" err="1"/>
              <a:t>Comparison</a:t>
            </a:r>
            <a:r>
              <a:rPr lang="hr-HR" sz="4000" i="1" dirty="0"/>
              <a:t> groups</a:t>
            </a:r>
            <a:endParaRPr lang="en-US" sz="40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4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51" y="2259391"/>
            <a:ext cx="10058400" cy="402336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hr-HR" dirty="0"/>
              <a:t>                                                                                                            </a:t>
            </a:r>
            <a:r>
              <a:rPr lang="el-GR" sz="2800" i="1" dirty="0"/>
              <a:t>χ</a:t>
            </a:r>
            <a:r>
              <a:rPr lang="el-GR" sz="2400" i="1" dirty="0"/>
              <a:t>2</a:t>
            </a:r>
            <a:r>
              <a:rPr lang="hr-HR" sz="2800" dirty="0"/>
              <a:t> = 7.58; </a:t>
            </a:r>
            <a:r>
              <a:rPr lang="hr-HR" sz="2800" i="1" dirty="0" err="1"/>
              <a:t>df</a:t>
            </a:r>
            <a:r>
              <a:rPr lang="hr-HR" sz="2800" dirty="0"/>
              <a:t> = 1; </a:t>
            </a:r>
            <a:r>
              <a:rPr lang="hr-HR" sz="2800" i="1" dirty="0"/>
              <a:t>p</a:t>
            </a:r>
            <a:r>
              <a:rPr lang="hr-HR" sz="2800" dirty="0"/>
              <a:t> &lt; 0.01   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3210" cy="1450757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sz="4000" i="1" dirty="0" err="1"/>
              <a:t>Differences</a:t>
            </a:r>
            <a:r>
              <a:rPr lang="hr-HR" sz="4000" i="1" dirty="0"/>
              <a:t> </a:t>
            </a:r>
            <a:r>
              <a:rPr lang="hr-HR" sz="4000" i="1" dirty="0" err="1"/>
              <a:t>between</a:t>
            </a:r>
            <a:r>
              <a:rPr lang="hr-HR" sz="4000" i="1" dirty="0"/>
              <a:t> </a:t>
            </a:r>
            <a:r>
              <a:rPr lang="hr-HR" sz="4000" i="1" dirty="0" err="1"/>
              <a:t>high</a:t>
            </a:r>
            <a:r>
              <a:rPr lang="hr-HR" sz="4000" i="1" dirty="0"/>
              <a:t> </a:t>
            </a:r>
            <a:r>
              <a:rPr lang="hr-HR" sz="4000" i="1" dirty="0" err="1"/>
              <a:t>and</a:t>
            </a:r>
            <a:r>
              <a:rPr lang="hr-HR" sz="4000" i="1" dirty="0"/>
              <a:t> </a:t>
            </a:r>
            <a:r>
              <a:rPr lang="hr-HR" sz="4000" i="1" dirty="0" err="1"/>
              <a:t>low</a:t>
            </a:r>
            <a:r>
              <a:rPr lang="hr-HR" sz="4000" i="1" dirty="0"/>
              <a:t>-</a:t>
            </a:r>
            <a:r>
              <a:rPr lang="hr-HR" sz="4000" i="1" dirty="0" err="1"/>
              <a:t>achievers</a:t>
            </a:r>
            <a:endParaRPr lang="en-US" sz="4400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71451" y="2172305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hr-HR" sz="2800" dirty="0" err="1">
                <a:solidFill>
                  <a:schemeClr val="accent2"/>
                </a:solidFill>
              </a:rPr>
              <a:t>Gender</a:t>
            </a:r>
            <a:endParaRPr lang="hr-HR" sz="2400" dirty="0">
              <a:solidFill>
                <a:schemeClr val="accent2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r-HR" sz="2400" dirty="0"/>
              <a:t> 						          </a:t>
            </a:r>
            <a:r>
              <a:rPr lang="hr-HR" sz="2400" dirty="0" err="1"/>
              <a:t>Phi</a:t>
            </a:r>
            <a:r>
              <a:rPr lang="hr-HR" sz="2400" dirty="0"/>
              <a:t> </a:t>
            </a:r>
            <a:r>
              <a:rPr lang="hr-HR" sz="2400" dirty="0" err="1"/>
              <a:t>value</a:t>
            </a:r>
            <a:r>
              <a:rPr lang="hr-HR" sz="2400" dirty="0"/>
              <a:t> (</a:t>
            </a:r>
            <a:r>
              <a:rPr lang="el-GR" dirty="0"/>
              <a:t>Φ</a:t>
            </a:r>
            <a:r>
              <a:rPr lang="hr-HR" sz="2400" dirty="0"/>
              <a:t>) = .12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r-HR" sz="2400" dirty="0"/>
              <a:t>					                        </a:t>
            </a:r>
            <a:r>
              <a:rPr lang="hr-HR" sz="2400" dirty="0">
                <a:sym typeface="Wingdings" panose="05000000000000000000" pitchFamily="2" charset="2"/>
              </a:rPr>
              <a:t> </a:t>
            </a:r>
            <a:r>
              <a:rPr lang="hr-HR" dirty="0"/>
              <a:t> </a:t>
            </a:r>
            <a:r>
              <a:rPr lang="hr-HR" sz="2400" i="1" dirty="0" err="1">
                <a:solidFill>
                  <a:schemeClr val="accent2"/>
                </a:solidFill>
              </a:rPr>
              <a:t>small</a:t>
            </a:r>
            <a:r>
              <a:rPr lang="hr-HR" sz="2400" i="1" dirty="0">
                <a:solidFill>
                  <a:schemeClr val="accent2"/>
                </a:solidFill>
              </a:rPr>
              <a:t> </a:t>
            </a:r>
            <a:r>
              <a:rPr lang="hr-HR" sz="2400" i="1" dirty="0" err="1">
                <a:solidFill>
                  <a:schemeClr val="accent2"/>
                </a:solidFill>
              </a:rPr>
              <a:t>effect</a:t>
            </a:r>
            <a:r>
              <a:rPr lang="hr-HR" sz="2400" i="1" dirty="0">
                <a:solidFill>
                  <a:schemeClr val="accent2"/>
                </a:solidFill>
              </a:rPr>
              <a:t> </a:t>
            </a:r>
            <a:r>
              <a:rPr lang="hr-HR" sz="2400" i="1" dirty="0" err="1">
                <a:solidFill>
                  <a:schemeClr val="accent2"/>
                </a:solidFill>
              </a:rPr>
              <a:t>size</a:t>
            </a:r>
            <a:r>
              <a:rPr lang="hr-HR" sz="2400" i="1" dirty="0">
                <a:solidFill>
                  <a:schemeClr val="accent2"/>
                </a:solidFill>
              </a:rPr>
              <a:t>                                                                                         </a:t>
            </a:r>
          </a:p>
          <a:p>
            <a:pPr marL="0" indent="0">
              <a:spcAft>
                <a:spcPts val="600"/>
              </a:spcAft>
              <a:buNone/>
            </a:pPr>
            <a:endParaRPr lang="hr-HR" sz="2400" dirty="0"/>
          </a:p>
          <a:p>
            <a:pPr marL="0" indent="0">
              <a:spcAft>
                <a:spcPts val="600"/>
              </a:spcAft>
              <a:buNone/>
            </a:pPr>
            <a:endParaRPr lang="hr-HR" dirty="0"/>
          </a:p>
          <a:p>
            <a:pPr marL="0" indent="0">
              <a:buFont typeface="Calibri" panose="020F0502020204030204" pitchFamily="34" charset="0"/>
              <a:buNone/>
            </a:pPr>
            <a:endParaRPr lang="hr-HR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829" y="2338014"/>
            <a:ext cx="4358828" cy="369194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22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6620"/>
            <a:ext cx="10058400" cy="4520532"/>
          </a:xfrm>
        </p:spPr>
        <p:txBody>
          <a:bodyPr>
            <a:normAutofit lnSpcReduction="10000"/>
          </a:bodyPr>
          <a:lstStyle/>
          <a:p>
            <a:pPr marL="0" indent="0" algn="r">
              <a:spcAft>
                <a:spcPts val="600"/>
              </a:spcAft>
              <a:buNone/>
            </a:pPr>
            <a:r>
              <a:rPr lang="hr-HR" sz="2400" dirty="0" err="1">
                <a:solidFill>
                  <a:schemeClr val="tx1"/>
                </a:solidFill>
              </a:rPr>
              <a:t>e.g</a:t>
            </a:r>
            <a:r>
              <a:rPr lang="hr-HR" sz="2400" dirty="0">
                <a:solidFill>
                  <a:schemeClr val="tx1"/>
                </a:solidFill>
              </a:rPr>
              <a:t>. „</a:t>
            </a:r>
            <a:r>
              <a:rPr lang="en-US" sz="2400" i="1" dirty="0">
                <a:solidFill>
                  <a:schemeClr val="tx1"/>
                </a:solidFill>
              </a:rPr>
              <a:t>Compared to other subjects how good are you at</a:t>
            </a:r>
            <a:r>
              <a:rPr lang="hr-HR" sz="2400" i="1" dirty="0">
                <a:solidFill>
                  <a:schemeClr val="tx1"/>
                </a:solidFill>
              </a:rPr>
              <a:t> ____</a:t>
            </a:r>
            <a:r>
              <a:rPr lang="en-US" sz="2400" i="1" dirty="0">
                <a:solidFill>
                  <a:schemeClr val="tx1"/>
                </a:solidFill>
              </a:rPr>
              <a:t>?</a:t>
            </a:r>
            <a:r>
              <a:rPr lang="hr-HR" sz="2400" dirty="0">
                <a:solidFill>
                  <a:schemeClr val="tx1"/>
                </a:solidFill>
              </a:rPr>
              <a:t>„</a:t>
            </a:r>
            <a:r>
              <a:rPr lang="hr-HR" sz="2400" i="1" dirty="0">
                <a:solidFill>
                  <a:schemeClr val="tx1"/>
                </a:solidFill>
              </a:rPr>
              <a:t>			</a:t>
            </a:r>
            <a:endParaRPr lang="hr-HR" sz="2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 </a:t>
            </a:r>
            <a:r>
              <a:rPr lang="hr-HR" sz="18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b="1" dirty="0">
                <a:solidFill>
                  <a:schemeClr val="tx1"/>
                </a:solidFill>
              </a:rPr>
              <a:t>	         Table 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</a:t>
            </a:r>
            <a:r>
              <a:rPr lang="it-IT" sz="1800" dirty="0" err="1">
                <a:solidFill>
                  <a:schemeClr val="tx1"/>
                </a:solidFill>
              </a:rPr>
              <a:t>Univariate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results</a:t>
            </a:r>
            <a:r>
              <a:rPr lang="it-IT" sz="1800" dirty="0">
                <a:solidFill>
                  <a:schemeClr val="tx1"/>
                </a:solidFill>
              </a:rPr>
              <a:t> from </a:t>
            </a:r>
            <a:r>
              <a:rPr lang="it-IT" sz="1800" dirty="0" err="1">
                <a:solidFill>
                  <a:schemeClr val="tx1"/>
                </a:solidFill>
              </a:rPr>
              <a:t>MANOVA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comparing</a:t>
            </a:r>
            <a:r>
              <a:rPr lang="hr-HR" sz="1800" dirty="0">
                <a:solidFill>
                  <a:schemeClr val="tx1"/>
                </a:solidFill>
              </a:rPr>
              <a:t> s</a:t>
            </a:r>
            <a:r>
              <a:rPr lang="en-US" sz="1800" dirty="0">
                <a:solidFill>
                  <a:schemeClr val="tx1"/>
                </a:solidFill>
              </a:rPr>
              <a:t>elf-concept of ability in STEM domain</a:t>
            </a:r>
            <a:endParaRPr lang="hr-HR" sz="1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  </a:t>
            </a:r>
            <a:r>
              <a:rPr lang="hr-HR" sz="1300" dirty="0">
                <a:solidFill>
                  <a:schemeClr val="tx1"/>
                </a:solidFill>
              </a:rPr>
              <a:t>** </a:t>
            </a:r>
            <a:r>
              <a:rPr lang="hr-HR" sz="1300" i="1" dirty="0">
                <a:solidFill>
                  <a:schemeClr val="tx1"/>
                </a:solidFill>
              </a:rPr>
              <a:t>p</a:t>
            </a:r>
            <a:r>
              <a:rPr lang="hr-HR" sz="1300" dirty="0">
                <a:solidFill>
                  <a:schemeClr val="tx1"/>
                </a:solidFill>
              </a:rPr>
              <a:t> &lt; .</a:t>
            </a:r>
            <a:r>
              <a:rPr lang="hr-HR" sz="1300" dirty="0" err="1">
                <a:solidFill>
                  <a:schemeClr val="tx1"/>
                </a:solidFill>
              </a:rPr>
              <a:t>001</a:t>
            </a:r>
            <a:endParaRPr lang="hr-HR" sz="13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3210" cy="1450757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err="1">
                <a:solidFill>
                  <a:schemeClr val="accent2"/>
                </a:solidFill>
              </a:rPr>
              <a:t>Self-concept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of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ability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in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STEM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domains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endParaRPr lang="en-US" sz="40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44489"/>
              </p:ext>
            </p:extLst>
          </p:nvPr>
        </p:nvGraphicFramePr>
        <p:xfrm>
          <a:off x="2451538" y="3358056"/>
          <a:ext cx="6842234" cy="2485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7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Low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High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3.6</a:t>
                      </a:r>
                      <a:r>
                        <a:rPr lang="hr-HR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r>
                        <a:rPr lang="hr-HR" sz="1600" dirty="0" err="1">
                          <a:effectLst/>
                        </a:rPr>
                        <a:t>04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r>
                        <a:rPr lang="hr-HR" sz="1600" dirty="0" err="1">
                          <a:effectLst/>
                        </a:rPr>
                        <a:t>74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</a:t>
                      </a:r>
                      <a:r>
                        <a:rPr lang="hr-HR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257.72</a:t>
                      </a:r>
                      <a:r>
                        <a:rPr lang="en-US" sz="1600" dirty="0">
                          <a:effectLst/>
                        </a:rPr>
                        <a:t>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r>
                        <a:rPr lang="hr-HR" sz="1600" dirty="0" err="1">
                          <a:effectLst/>
                        </a:rPr>
                        <a:t>97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4.6</a:t>
                      </a:r>
                      <a:r>
                        <a:rPr lang="hr-HR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r>
                        <a:rPr lang="hr-HR" sz="1600" dirty="0" err="1">
                          <a:effectLst/>
                        </a:rPr>
                        <a:t>48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</a:t>
                      </a:r>
                      <a:r>
                        <a:rPr lang="hr-HR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36.02</a:t>
                      </a:r>
                      <a:r>
                        <a:rPr lang="en-US" sz="1600" dirty="0">
                          <a:effectLst/>
                        </a:rPr>
                        <a:t>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</a:t>
                      </a:r>
                      <a:r>
                        <a:rPr lang="hr-HR" sz="1600" dirty="0" err="1">
                          <a:effectLst/>
                        </a:rPr>
                        <a:t>74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Geography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4.06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1.2</a:t>
                      </a:r>
                      <a:r>
                        <a:rPr lang="hr-HR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5.4</a:t>
                      </a:r>
                      <a:r>
                        <a:rPr lang="hr-HR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1.1</a:t>
                      </a:r>
                      <a:r>
                        <a:rPr lang="hr-HR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87.17</a:t>
                      </a:r>
                      <a:r>
                        <a:rPr lang="en-US" sz="1600" dirty="0">
                          <a:effectLst/>
                        </a:rPr>
                        <a:t>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r>
                        <a:rPr lang="hr-HR" sz="1600" dirty="0" err="1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Technical education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5.1</a:t>
                      </a:r>
                      <a:r>
                        <a:rPr lang="hr-HR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r>
                        <a:rPr lang="hr-HR" sz="1600" dirty="0" err="1">
                          <a:effectLst/>
                        </a:rPr>
                        <a:t>26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r>
                        <a:rPr lang="hr-HR" sz="1600" dirty="0" err="1">
                          <a:effectLst/>
                        </a:rPr>
                        <a:t>47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1.1</a:t>
                      </a:r>
                      <a:r>
                        <a:rPr lang="hr-HR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4.03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nformatics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5.55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1.28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6.04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1.05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11.69</a:t>
                      </a: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0.42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454259" y="4079330"/>
            <a:ext cx="796158" cy="2916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26669" y="4681040"/>
            <a:ext cx="851338" cy="2916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77703" y="4018009"/>
            <a:ext cx="208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err="1">
                <a:solidFill>
                  <a:schemeClr val="accent1"/>
                </a:solidFill>
              </a:rPr>
              <a:t>large</a:t>
            </a:r>
            <a:r>
              <a:rPr lang="hr-HR" i="1" dirty="0">
                <a:solidFill>
                  <a:schemeClr val="accent1"/>
                </a:solidFill>
              </a:rPr>
              <a:t> </a:t>
            </a:r>
            <a:r>
              <a:rPr lang="hr-HR" i="1" dirty="0" err="1">
                <a:solidFill>
                  <a:schemeClr val="accent1"/>
                </a:solidFill>
              </a:rPr>
              <a:t>effect</a:t>
            </a:r>
            <a:r>
              <a:rPr lang="hr-HR" i="1" dirty="0">
                <a:solidFill>
                  <a:schemeClr val="accent1"/>
                </a:solidFill>
              </a:rPr>
              <a:t> </a:t>
            </a:r>
            <a:r>
              <a:rPr lang="hr-HR" i="1" dirty="0" err="1">
                <a:solidFill>
                  <a:schemeClr val="accent1"/>
                </a:solidFill>
              </a:rPr>
              <a:t>size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77703" y="4683093"/>
            <a:ext cx="208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err="1">
                <a:solidFill>
                  <a:schemeClr val="accent1"/>
                </a:solidFill>
              </a:rPr>
              <a:t>large</a:t>
            </a:r>
            <a:r>
              <a:rPr lang="hr-HR" i="1" dirty="0">
                <a:solidFill>
                  <a:schemeClr val="accent1"/>
                </a:solidFill>
              </a:rPr>
              <a:t> </a:t>
            </a:r>
            <a:r>
              <a:rPr lang="hr-HR" i="1" dirty="0" err="1">
                <a:solidFill>
                  <a:schemeClr val="accent1"/>
                </a:solidFill>
              </a:rPr>
              <a:t>effect</a:t>
            </a:r>
            <a:r>
              <a:rPr lang="hr-HR" i="1" dirty="0">
                <a:solidFill>
                  <a:schemeClr val="accent1"/>
                </a:solidFill>
              </a:rPr>
              <a:t> </a:t>
            </a:r>
            <a:r>
              <a:rPr lang="hr-HR" i="1" dirty="0" err="1">
                <a:solidFill>
                  <a:schemeClr val="accent1"/>
                </a:solidFill>
              </a:rPr>
              <a:t>size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2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6620"/>
            <a:ext cx="8496037" cy="4520532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e.g. „</a:t>
            </a:r>
            <a:r>
              <a:rPr lang="en-US" sz="2400" i="1" dirty="0">
                <a:solidFill>
                  <a:schemeClr val="tx1"/>
                </a:solidFill>
              </a:rPr>
              <a:t>Compared to other subjects how useful is </a:t>
            </a:r>
            <a:r>
              <a:rPr lang="hr-HR" sz="2400" i="1" dirty="0">
                <a:solidFill>
                  <a:schemeClr val="tx1"/>
                </a:solidFill>
              </a:rPr>
              <a:t>_____</a:t>
            </a:r>
            <a:r>
              <a:rPr lang="en-US" sz="2400" i="1" dirty="0">
                <a:solidFill>
                  <a:schemeClr val="tx1"/>
                </a:solidFill>
              </a:rPr>
              <a:t>? </a:t>
            </a:r>
            <a:r>
              <a:rPr lang="en-US" sz="2400" dirty="0">
                <a:solidFill>
                  <a:schemeClr val="tx1"/>
                </a:solidFill>
              </a:rPr>
              <a:t>„</a:t>
            </a:r>
            <a:r>
              <a:rPr lang="en-US" sz="2400" i="1" dirty="0">
                <a:solidFill>
                  <a:schemeClr val="tx1"/>
                </a:solidFill>
              </a:rPr>
              <a:t>			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	          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</a:rPr>
              <a:t>	         Table 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	         Univariate results from </a:t>
            </a:r>
            <a:r>
              <a:rPr lang="en-US" sz="1800" dirty="0" err="1">
                <a:solidFill>
                  <a:schemeClr val="tx1"/>
                </a:solidFill>
              </a:rPr>
              <a:t>MANOVA</a:t>
            </a:r>
            <a:r>
              <a:rPr lang="en-US" sz="1800" dirty="0">
                <a:solidFill>
                  <a:schemeClr val="tx1"/>
                </a:solidFill>
              </a:rPr>
              <a:t> comparing importance value of STEM domains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  </a:t>
            </a:r>
            <a:r>
              <a:rPr lang="hr-HR" sz="1300" dirty="0">
                <a:solidFill>
                  <a:schemeClr val="tx1"/>
                </a:solidFill>
              </a:rPr>
              <a:t>** </a:t>
            </a:r>
            <a:r>
              <a:rPr lang="hr-HR" sz="1300" i="1" dirty="0">
                <a:solidFill>
                  <a:schemeClr val="tx1"/>
                </a:solidFill>
              </a:rPr>
              <a:t>p</a:t>
            </a:r>
            <a:r>
              <a:rPr lang="hr-HR" sz="1300" dirty="0">
                <a:solidFill>
                  <a:schemeClr val="tx1"/>
                </a:solidFill>
              </a:rPr>
              <a:t> &lt; .</a:t>
            </a:r>
            <a:r>
              <a:rPr lang="hr-HR" sz="1300" dirty="0" err="1">
                <a:solidFill>
                  <a:schemeClr val="tx1"/>
                </a:solidFill>
              </a:rPr>
              <a:t>001</a:t>
            </a:r>
            <a:endParaRPr lang="hr-HR" sz="13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3210" cy="1450757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err="1">
                <a:solidFill>
                  <a:schemeClr val="accent2"/>
                </a:solidFill>
              </a:rPr>
              <a:t>Importance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value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of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STEM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domains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endParaRPr lang="en-US" sz="40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03389"/>
              </p:ext>
            </p:extLst>
          </p:nvPr>
        </p:nvGraphicFramePr>
        <p:xfrm>
          <a:off x="2451538" y="3358056"/>
          <a:ext cx="6842234" cy="2485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7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Low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High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5.19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1.08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5.76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1.00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21.31</a:t>
                      </a:r>
                      <a:r>
                        <a:rPr lang="hr-HR" sz="1600" dirty="0"/>
                        <a:t>**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0.55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4.89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1.21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4.73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1.05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1.28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Geography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4.83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1.19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5.15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0.99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5.65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Technical education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4.49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1.38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4.30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1.20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1.42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nformatics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5.36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1.27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5.57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1.10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2.07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462141" y="4074816"/>
            <a:ext cx="796158" cy="2916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5304" y="4052321"/>
            <a:ext cx="208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err="1">
                <a:solidFill>
                  <a:schemeClr val="accent1"/>
                </a:solidFill>
              </a:rPr>
              <a:t>medium</a:t>
            </a:r>
            <a:r>
              <a:rPr lang="hr-HR" i="1" dirty="0">
                <a:solidFill>
                  <a:schemeClr val="accent1"/>
                </a:solidFill>
              </a:rPr>
              <a:t> </a:t>
            </a:r>
            <a:r>
              <a:rPr lang="hr-HR" i="1" dirty="0" err="1">
                <a:solidFill>
                  <a:schemeClr val="accent1"/>
                </a:solidFill>
              </a:rPr>
              <a:t>effect</a:t>
            </a:r>
            <a:r>
              <a:rPr lang="hr-HR" i="1" dirty="0">
                <a:solidFill>
                  <a:schemeClr val="accent1"/>
                </a:solidFill>
              </a:rPr>
              <a:t> </a:t>
            </a:r>
            <a:r>
              <a:rPr lang="hr-HR" i="1" dirty="0" err="1">
                <a:solidFill>
                  <a:schemeClr val="accent1"/>
                </a:solidFill>
              </a:rPr>
              <a:t>size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28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171" y="1856620"/>
            <a:ext cx="10815145" cy="4418056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r-HR" sz="2600" dirty="0">
                <a:solidFill>
                  <a:schemeClr val="tx1"/>
                </a:solidFill>
              </a:rPr>
              <a:t>   </a:t>
            </a:r>
            <a:r>
              <a:rPr lang="en-US" sz="2600" dirty="0">
                <a:solidFill>
                  <a:schemeClr val="tx1"/>
                </a:solidFill>
              </a:rPr>
              <a:t>e.g. „</a:t>
            </a:r>
            <a:r>
              <a:rPr lang="hr-HR" sz="2600" i="1" dirty="0" err="1">
                <a:solidFill>
                  <a:schemeClr val="tx1"/>
                </a:solidFill>
              </a:rPr>
              <a:t>How</a:t>
            </a:r>
            <a:r>
              <a:rPr lang="hr-HR" sz="2600" i="1" dirty="0">
                <a:solidFill>
                  <a:schemeClr val="tx1"/>
                </a:solidFill>
              </a:rPr>
              <a:t> </a:t>
            </a:r>
            <a:r>
              <a:rPr lang="hr-HR" sz="2600" i="1" dirty="0" err="1">
                <a:solidFill>
                  <a:schemeClr val="tx1"/>
                </a:solidFill>
              </a:rPr>
              <a:t>interesting</a:t>
            </a:r>
            <a:r>
              <a:rPr lang="hr-HR" sz="2600" i="1" dirty="0">
                <a:solidFill>
                  <a:schemeClr val="tx1"/>
                </a:solidFill>
              </a:rPr>
              <a:t> do </a:t>
            </a:r>
            <a:r>
              <a:rPr lang="hr-HR" sz="2600" i="1" dirty="0" err="1">
                <a:solidFill>
                  <a:schemeClr val="tx1"/>
                </a:solidFill>
              </a:rPr>
              <a:t>you</a:t>
            </a:r>
            <a:r>
              <a:rPr lang="hr-HR" sz="2600" i="1" dirty="0">
                <a:solidFill>
                  <a:schemeClr val="tx1"/>
                </a:solidFill>
              </a:rPr>
              <a:t> </a:t>
            </a:r>
            <a:r>
              <a:rPr lang="hr-HR" sz="2600" i="1" dirty="0" err="1">
                <a:solidFill>
                  <a:schemeClr val="tx1"/>
                </a:solidFill>
              </a:rPr>
              <a:t>find</a:t>
            </a:r>
            <a:r>
              <a:rPr lang="hr-HR" sz="2600" i="1" dirty="0">
                <a:solidFill>
                  <a:schemeClr val="tx1"/>
                </a:solidFill>
              </a:rPr>
              <a:t> _____?”</a:t>
            </a:r>
            <a:r>
              <a:rPr lang="en-US" sz="2200" dirty="0">
                <a:solidFill>
                  <a:schemeClr val="tx1"/>
                </a:solidFill>
              </a:rPr>
              <a:t>					</a:t>
            </a:r>
            <a:endParaRPr lang="hr-HR" sz="2200" dirty="0">
              <a:solidFill>
                <a:schemeClr val="tx1"/>
              </a:solidFill>
            </a:endParaRPr>
          </a:p>
          <a:p>
            <a:pPr marL="0" indent="1797050">
              <a:spcBef>
                <a:spcPts val="0"/>
              </a:spcBef>
              <a:spcAft>
                <a:spcPts val="0"/>
              </a:spcAft>
              <a:buNone/>
            </a:pPr>
            <a:endParaRPr lang="hr-HR" sz="1200" b="1" dirty="0">
              <a:solidFill>
                <a:schemeClr val="tx1"/>
              </a:solidFill>
            </a:endParaRPr>
          </a:p>
          <a:p>
            <a:pPr marL="0" indent="1797050">
              <a:spcBef>
                <a:spcPts val="0"/>
              </a:spcBef>
              <a:spcAft>
                <a:spcPts val="0"/>
              </a:spcAft>
              <a:buNone/>
            </a:pPr>
            <a:endParaRPr lang="hr-HR" sz="1700" b="1" dirty="0">
              <a:solidFill>
                <a:schemeClr val="tx1"/>
              </a:solidFill>
            </a:endParaRPr>
          </a:p>
          <a:p>
            <a:pPr marL="0" indent="179705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700" b="1" dirty="0">
                <a:solidFill>
                  <a:schemeClr val="tx1"/>
                </a:solidFill>
              </a:rPr>
              <a:t>Table 2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700" dirty="0">
                <a:solidFill>
                  <a:schemeClr val="tx1"/>
                </a:solidFill>
              </a:rPr>
              <a:t>		</a:t>
            </a:r>
            <a:r>
              <a:rPr lang="it-IT" sz="1700" dirty="0" err="1">
                <a:solidFill>
                  <a:schemeClr val="tx1"/>
                </a:solidFill>
              </a:rPr>
              <a:t>Univariate</a:t>
            </a:r>
            <a:r>
              <a:rPr lang="it-IT" sz="1700" dirty="0">
                <a:solidFill>
                  <a:schemeClr val="tx1"/>
                </a:solidFill>
              </a:rPr>
              <a:t> </a:t>
            </a:r>
            <a:r>
              <a:rPr lang="it-IT" sz="1700" dirty="0" err="1">
                <a:solidFill>
                  <a:schemeClr val="tx1"/>
                </a:solidFill>
              </a:rPr>
              <a:t>results</a:t>
            </a:r>
            <a:r>
              <a:rPr lang="it-IT" sz="1700" dirty="0">
                <a:solidFill>
                  <a:schemeClr val="tx1"/>
                </a:solidFill>
              </a:rPr>
              <a:t> from </a:t>
            </a:r>
            <a:r>
              <a:rPr lang="it-IT" sz="1700" dirty="0" err="1">
                <a:solidFill>
                  <a:schemeClr val="tx1"/>
                </a:solidFill>
              </a:rPr>
              <a:t>MANOVA</a:t>
            </a:r>
            <a:r>
              <a:rPr lang="it-IT" sz="1700" dirty="0">
                <a:solidFill>
                  <a:schemeClr val="tx1"/>
                </a:solidFill>
              </a:rPr>
              <a:t> </a:t>
            </a:r>
            <a:r>
              <a:rPr lang="it-IT" sz="1700" dirty="0" err="1">
                <a:solidFill>
                  <a:schemeClr val="tx1"/>
                </a:solidFill>
              </a:rPr>
              <a:t>comparing</a:t>
            </a:r>
            <a:r>
              <a:rPr lang="hr-HR" sz="1700" dirty="0">
                <a:solidFill>
                  <a:schemeClr val="tx1"/>
                </a:solidFill>
              </a:rPr>
              <a:t> i</a:t>
            </a:r>
            <a:r>
              <a:rPr lang="en-US" sz="1700" dirty="0" err="1">
                <a:solidFill>
                  <a:schemeClr val="tx1"/>
                </a:solidFill>
              </a:rPr>
              <a:t>nterests</a:t>
            </a:r>
            <a:r>
              <a:rPr lang="en-US" sz="1700" dirty="0">
                <a:solidFill>
                  <a:schemeClr val="tx1"/>
                </a:solidFill>
              </a:rPr>
              <a:t> in STEM school subjects</a:t>
            </a: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7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700" dirty="0">
                <a:solidFill>
                  <a:schemeClr val="tx1"/>
                </a:solidFill>
              </a:rPr>
              <a:t>		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</a:t>
            </a:r>
            <a:endParaRPr lang="hr-HR" sz="1100" dirty="0"/>
          </a:p>
          <a:p>
            <a:pPr marL="0" indent="0">
              <a:buNone/>
            </a:pPr>
            <a:r>
              <a:rPr lang="hr-HR" sz="1100" dirty="0"/>
              <a:t>		 </a:t>
            </a:r>
            <a:r>
              <a:rPr lang="hr-HR" sz="1300" dirty="0"/>
              <a:t>** </a:t>
            </a:r>
            <a:r>
              <a:rPr lang="hr-HR" sz="1300" i="1" dirty="0"/>
              <a:t>p</a:t>
            </a:r>
            <a:r>
              <a:rPr lang="hr-HR" sz="1300" dirty="0"/>
              <a:t> &lt; .</a:t>
            </a:r>
            <a:r>
              <a:rPr lang="hr-HR" sz="1300" dirty="0" err="1"/>
              <a:t>001</a:t>
            </a:r>
            <a:r>
              <a:rPr lang="hr-HR" sz="1300" dirty="0"/>
              <a:t>; * </a:t>
            </a:r>
            <a:r>
              <a:rPr lang="hr-HR" sz="1300" i="1" dirty="0"/>
              <a:t>p</a:t>
            </a:r>
            <a:r>
              <a:rPr lang="hr-HR" sz="1300" dirty="0"/>
              <a:t> &lt; </a:t>
            </a:r>
            <a:r>
              <a:rPr lang="hr-HR" sz="1300" dirty="0" err="1"/>
              <a:t>0.1</a:t>
            </a:r>
            <a:r>
              <a:rPr lang="hr-HR" sz="1300" dirty="0"/>
              <a:t> </a:t>
            </a:r>
            <a:r>
              <a:rPr lang="hr-HR" sz="1100" dirty="0"/>
              <a:t>							</a:t>
            </a:r>
            <a:r>
              <a:rPr lang="hr-HR" sz="1500" i="1" dirty="0" err="1">
                <a:solidFill>
                  <a:schemeClr val="accent1"/>
                </a:solidFill>
              </a:rPr>
              <a:t>Unexpected</a:t>
            </a:r>
            <a:r>
              <a:rPr lang="hr-HR" sz="1500" i="1" dirty="0">
                <a:solidFill>
                  <a:schemeClr val="accent1"/>
                </a:solidFill>
              </a:rPr>
              <a:t> </a:t>
            </a:r>
            <a:r>
              <a:rPr lang="hr-HR" sz="1500" i="1" dirty="0" err="1">
                <a:solidFill>
                  <a:schemeClr val="accent1"/>
                </a:solidFill>
              </a:rPr>
              <a:t>result</a:t>
            </a:r>
            <a:r>
              <a:rPr lang="hr-HR" sz="11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3210" cy="1450757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err="1">
                <a:solidFill>
                  <a:schemeClr val="accent2"/>
                </a:solidFill>
              </a:rPr>
              <a:t>Interest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in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STEM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school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subjects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endParaRPr lang="en-US" sz="40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84526"/>
              </p:ext>
            </p:extLst>
          </p:nvPr>
        </p:nvGraphicFramePr>
        <p:xfrm>
          <a:off x="2932384" y="3029067"/>
          <a:ext cx="6851269" cy="2642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3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Low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High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3.19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1.04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3.79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1.12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21.42</a:t>
                      </a: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0.56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Nature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3.91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1.00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3.73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1.17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1.99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Geography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3.46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hr-HR" sz="1600" dirty="0" err="1">
                          <a:effectLst/>
                        </a:rPr>
                        <a:t>1.27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3.88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1.10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9.13</a:t>
                      </a: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hr-HR" sz="1600" dirty="0" err="1">
                          <a:effectLst/>
                        </a:rPr>
                        <a:t>0.35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Technical education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3.66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hr-HR" sz="1600" dirty="0" err="1">
                          <a:effectLst/>
                        </a:rPr>
                        <a:t>1.32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3.14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1.24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11.61</a:t>
                      </a: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0.41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Informatics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4.28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hr-HR" sz="1600" dirty="0" err="1">
                          <a:effectLst/>
                        </a:rPr>
                        <a:t>1.08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4.28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0.98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0.00</a:t>
                      </a:r>
                      <a:r>
                        <a:rPr lang="hr-H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491" y="4873844"/>
            <a:ext cx="817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8712746" y="5184994"/>
            <a:ext cx="1471777" cy="54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637" y="4873844"/>
            <a:ext cx="8223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149" y="4873844"/>
            <a:ext cx="8223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453" y="4482334"/>
            <a:ext cx="817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453" y="3788651"/>
            <a:ext cx="817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0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541" y="88433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800" b="1" i="1" dirty="0" err="1">
                <a:solidFill>
                  <a:schemeClr val="accent2"/>
                </a:solidFill>
              </a:rPr>
              <a:t>JOBSTEM</a:t>
            </a:r>
            <a:r>
              <a:rPr lang="hr-HR" sz="2800" b="1" i="1" dirty="0">
                <a:solidFill>
                  <a:schemeClr val="accent2"/>
                </a:solidFill>
              </a:rPr>
              <a:t> PROJECT: </a:t>
            </a:r>
            <a:r>
              <a:rPr lang="en-US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STEM career aspirations during primary schooling: A cohort-sequential longitudinal study of relations between achievement, self-competence beliefs, and career interests</a:t>
            </a:r>
            <a:r>
              <a:rPr lang="hr-HR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fr-FR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256520" cy="4616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b="1" dirty="0" err="1"/>
              <a:t>Brings</a:t>
            </a:r>
            <a:r>
              <a:rPr lang="hr-BA" b="1" dirty="0"/>
              <a:t> </a:t>
            </a:r>
            <a:r>
              <a:rPr lang="hr-BA" b="1" dirty="0" err="1"/>
              <a:t>together</a:t>
            </a:r>
            <a:r>
              <a:rPr lang="hr-BA" b="1" dirty="0"/>
              <a:t> </a:t>
            </a:r>
            <a:r>
              <a:rPr lang="hr-BA" b="1" dirty="0" err="1"/>
              <a:t>researchers</a:t>
            </a:r>
            <a:r>
              <a:rPr lang="hr-BA" b="1" dirty="0"/>
              <a:t> </a:t>
            </a:r>
            <a:r>
              <a:rPr lang="hr-BA" b="1" dirty="0" err="1"/>
              <a:t>from</a:t>
            </a:r>
            <a:r>
              <a:rPr lang="hr-BA" b="1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hr-BA" b="1" dirty="0"/>
              <a:t>Croatia</a:t>
            </a:r>
          </a:p>
          <a:p>
            <a:pPr lvl="1">
              <a:buFont typeface="Wingdings" pitchFamily="2" charset="2"/>
              <a:buChar char="Ø"/>
            </a:pPr>
            <a:r>
              <a:rPr lang="hr-BA" dirty="0"/>
              <a:t>I</a:t>
            </a:r>
            <a:r>
              <a:rPr lang="en-US" dirty="0" err="1"/>
              <a:t>nstitute</a:t>
            </a:r>
            <a:r>
              <a:rPr lang="en-US" dirty="0"/>
              <a:t> of Social Sciences Ivo </a:t>
            </a:r>
            <a:r>
              <a:rPr lang="en-US" dirty="0" err="1"/>
              <a:t>Pilar</a:t>
            </a:r>
            <a:endParaRPr lang="hr-BA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University of Split, Faculty of Philosophy</a:t>
            </a:r>
            <a:endParaRPr lang="hr-BA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University of Zagreb, Faculty of Electrical Engineering and Computing</a:t>
            </a:r>
            <a:endParaRPr lang="hr-BA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University of Zagreb, Faculty of Teacher Education</a:t>
            </a:r>
            <a:endParaRPr lang="hr-BA" dirty="0"/>
          </a:p>
          <a:p>
            <a:pPr>
              <a:buFont typeface="Courier New" pitchFamily="49" charset="0"/>
              <a:buChar char="o"/>
            </a:pPr>
            <a:r>
              <a:rPr lang="hr-BA" b="1" dirty="0"/>
              <a:t>France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Universit</a:t>
            </a:r>
            <a:r>
              <a:rPr lang="en-US" i="1" dirty="0" err="1"/>
              <a:t>é</a:t>
            </a:r>
            <a:r>
              <a:rPr lang="en-US" i="1" dirty="0"/>
              <a:t> </a:t>
            </a:r>
            <a:r>
              <a:rPr lang="en-US" dirty="0"/>
              <a:t>de Poitiers</a:t>
            </a:r>
            <a:endParaRPr lang="hr-BA" dirty="0"/>
          </a:p>
          <a:p>
            <a:pPr>
              <a:buFont typeface="Courier New" pitchFamily="49" charset="0"/>
              <a:buChar char="o"/>
            </a:pPr>
            <a:r>
              <a:rPr lang="hr-BA" b="1" dirty="0"/>
              <a:t>Hungary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Central European University</a:t>
            </a:r>
            <a:endParaRPr lang="hr-BA" dirty="0"/>
          </a:p>
          <a:p>
            <a:pPr>
              <a:buFont typeface="Courier New" pitchFamily="49" charset="0"/>
              <a:buChar char="o"/>
            </a:pPr>
            <a:r>
              <a:rPr lang="hr-BA" b="1" dirty="0"/>
              <a:t>United States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University of California Irvine</a:t>
            </a:r>
            <a:endParaRPr lang="hr-BA" dirty="0"/>
          </a:p>
          <a:p>
            <a:pPr lvl="1">
              <a:buFont typeface="Wingdings" pitchFamily="2" charset="2"/>
              <a:buChar char="Ø"/>
            </a:pPr>
            <a:endParaRPr lang="hr-BA" dirty="0"/>
          </a:p>
          <a:p>
            <a:pPr lvl="1">
              <a:buFont typeface="Wingdings" pitchFamily="2" charset="2"/>
              <a:buChar char="Ø"/>
            </a:pPr>
            <a:endParaRPr lang="hr-B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46" y="2335090"/>
            <a:ext cx="3603625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051" y="2377289"/>
            <a:ext cx="441848" cy="2209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274" y="5599381"/>
            <a:ext cx="529692" cy="2787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268" y="4091169"/>
            <a:ext cx="442538" cy="3006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85" y="4835962"/>
            <a:ext cx="459889" cy="3124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66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044" y="1804609"/>
            <a:ext cx="10711093" cy="452053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 </a:t>
            </a:r>
            <a:r>
              <a:rPr lang="hr-HR" sz="18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9600" dirty="0" err="1">
                <a:solidFill>
                  <a:schemeClr val="tx1"/>
                </a:solidFill>
              </a:rPr>
              <a:t>e.g</a:t>
            </a:r>
            <a:r>
              <a:rPr lang="hr-HR" sz="9600" dirty="0">
                <a:solidFill>
                  <a:schemeClr val="tx1"/>
                </a:solidFill>
              </a:rPr>
              <a:t>. </a:t>
            </a:r>
            <a:r>
              <a:rPr lang="hr-HR" sz="9600" i="1" dirty="0">
                <a:solidFill>
                  <a:schemeClr val="tx1"/>
                </a:solidFill>
              </a:rPr>
              <a:t>„</a:t>
            </a:r>
            <a:r>
              <a:rPr lang="en-US" sz="9600" i="1" dirty="0">
                <a:solidFill>
                  <a:schemeClr val="tx1"/>
                </a:solidFill>
              </a:rPr>
              <a:t>How much would you like to work as a physicist?</a:t>
            </a:r>
            <a:r>
              <a:rPr lang="hr-HR" sz="9600" i="1" dirty="0">
                <a:solidFill>
                  <a:schemeClr val="tx1"/>
                </a:solidFill>
              </a:rPr>
              <a:t>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i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i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900" b="1" dirty="0">
                <a:solidFill>
                  <a:schemeClr val="tx1"/>
                </a:solidFill>
              </a:rPr>
              <a:t>                                          </a:t>
            </a:r>
            <a:r>
              <a:rPr lang="hr-HR" sz="6400" b="1" dirty="0">
                <a:solidFill>
                  <a:schemeClr val="tx1"/>
                </a:solidFill>
              </a:rPr>
              <a:t>Table 4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6400" dirty="0">
                <a:solidFill>
                  <a:schemeClr val="tx1"/>
                </a:solidFill>
              </a:rPr>
              <a:t>	            </a:t>
            </a:r>
            <a:r>
              <a:rPr lang="it-IT" sz="6400" dirty="0" err="1">
                <a:solidFill>
                  <a:schemeClr val="tx1"/>
                </a:solidFill>
              </a:rPr>
              <a:t>Univariate</a:t>
            </a:r>
            <a:r>
              <a:rPr lang="it-IT" sz="6400" dirty="0">
                <a:solidFill>
                  <a:schemeClr val="tx1"/>
                </a:solidFill>
              </a:rPr>
              <a:t> </a:t>
            </a:r>
            <a:r>
              <a:rPr lang="it-IT" sz="6400" dirty="0" err="1">
                <a:solidFill>
                  <a:schemeClr val="tx1"/>
                </a:solidFill>
              </a:rPr>
              <a:t>results</a:t>
            </a:r>
            <a:r>
              <a:rPr lang="it-IT" sz="6400" dirty="0">
                <a:solidFill>
                  <a:schemeClr val="tx1"/>
                </a:solidFill>
              </a:rPr>
              <a:t> </a:t>
            </a:r>
            <a:r>
              <a:rPr lang="it-IT" sz="6400" dirty="0" err="1">
                <a:solidFill>
                  <a:schemeClr val="tx1"/>
                </a:solidFill>
              </a:rPr>
              <a:t>comparing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interests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in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STEM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professional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careers</a:t>
            </a:r>
            <a:endParaRPr lang="hr-HR" sz="64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                            </a:t>
            </a:r>
            <a:r>
              <a:rPr lang="hr-HR" sz="4400" dirty="0">
                <a:solidFill>
                  <a:schemeClr val="tx1"/>
                </a:solidFill>
              </a:rPr>
              <a:t>						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r-HR" sz="4800" i="1" dirty="0">
                <a:solidFill>
                  <a:schemeClr val="accent1"/>
                </a:solidFill>
              </a:rPr>
              <a:t>	               </a:t>
            </a:r>
            <a:r>
              <a:rPr lang="hr-HR" sz="4800" i="1" dirty="0">
                <a:solidFill>
                  <a:schemeClr val="tx1"/>
                </a:solidFill>
              </a:rPr>
              <a:t>** p &lt; </a:t>
            </a:r>
            <a:r>
              <a:rPr lang="hr-HR" sz="4800" dirty="0">
                <a:solidFill>
                  <a:schemeClr val="tx1"/>
                </a:solidFill>
              </a:rPr>
              <a:t>.001</a:t>
            </a:r>
            <a:r>
              <a:rPr lang="hr-HR" sz="4800" i="1" dirty="0">
                <a:solidFill>
                  <a:schemeClr val="tx1"/>
                </a:solidFill>
              </a:rPr>
              <a:t>	</a:t>
            </a:r>
            <a:r>
              <a:rPr lang="hr-HR" sz="4800" i="1" dirty="0">
                <a:solidFill>
                  <a:schemeClr val="accent1"/>
                </a:solidFill>
              </a:rPr>
              <a:t>					</a:t>
            </a:r>
            <a:r>
              <a:rPr lang="hr-HR" sz="7200" i="1" dirty="0" err="1">
                <a:solidFill>
                  <a:schemeClr val="accent1"/>
                </a:solidFill>
              </a:rPr>
              <a:t>medium</a:t>
            </a:r>
            <a:r>
              <a:rPr lang="hr-HR" sz="7200" i="1" dirty="0">
                <a:solidFill>
                  <a:schemeClr val="accent1"/>
                </a:solidFill>
              </a:rPr>
              <a:t> to </a:t>
            </a:r>
            <a:r>
              <a:rPr lang="hr-HR" sz="7200" i="1" dirty="0" err="1">
                <a:solidFill>
                  <a:schemeClr val="accent1"/>
                </a:solidFill>
              </a:rPr>
              <a:t>large</a:t>
            </a:r>
            <a:r>
              <a:rPr lang="hr-HR" sz="7200" i="1" dirty="0">
                <a:solidFill>
                  <a:schemeClr val="accent1"/>
                </a:solidFill>
              </a:rPr>
              <a:t> </a:t>
            </a:r>
            <a:r>
              <a:rPr lang="hr-HR" sz="7200" i="1" dirty="0" err="1">
                <a:solidFill>
                  <a:schemeClr val="accent1"/>
                </a:solidFill>
              </a:rPr>
              <a:t>effect</a:t>
            </a:r>
            <a:r>
              <a:rPr lang="hr-HR" sz="7200" i="1" dirty="0">
                <a:solidFill>
                  <a:schemeClr val="accent1"/>
                </a:solidFill>
              </a:rPr>
              <a:t> </a:t>
            </a:r>
            <a:r>
              <a:rPr lang="hr-HR" sz="7200" i="1" dirty="0" err="1">
                <a:solidFill>
                  <a:schemeClr val="accent1"/>
                </a:solidFill>
              </a:rPr>
              <a:t>size</a:t>
            </a:r>
            <a:endParaRPr lang="hr-HR" sz="7200" i="1" dirty="0">
              <a:solidFill>
                <a:schemeClr val="accent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72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3210" cy="1450757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en-US" sz="3600" dirty="0">
                <a:solidFill>
                  <a:schemeClr val="accent2"/>
                </a:solidFill>
              </a:rPr>
              <a:t>Interest in STEM professional careers</a:t>
            </a:r>
            <a:endParaRPr lang="en-US" sz="40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153196"/>
              </p:ext>
            </p:extLst>
          </p:nvPr>
        </p:nvGraphicFramePr>
        <p:xfrm>
          <a:off x="2583301" y="3444260"/>
          <a:ext cx="6842234" cy="1012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7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Low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High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2.15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0.79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2.75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0.87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-</a:t>
                      </a:r>
                      <a:r>
                        <a:rPr lang="hr-HR" sz="1600" dirty="0" err="1"/>
                        <a:t>8.36</a:t>
                      </a:r>
                      <a:r>
                        <a:rPr lang="hr-HR" sz="1600" dirty="0"/>
                        <a:t>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/>
                        <a:t>0.72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997" y="4151587"/>
            <a:ext cx="871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36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89" y="1930735"/>
            <a:ext cx="11040668" cy="4520532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r-HR" sz="9600" dirty="0" err="1">
                <a:solidFill>
                  <a:schemeClr val="tx1"/>
                </a:solidFill>
              </a:rPr>
              <a:t>e.g</a:t>
            </a:r>
            <a:r>
              <a:rPr lang="hr-HR" sz="9600" dirty="0">
                <a:solidFill>
                  <a:schemeClr val="tx1"/>
                </a:solidFill>
              </a:rPr>
              <a:t>. „</a:t>
            </a:r>
            <a:r>
              <a:rPr lang="hr-HR" sz="9600" i="1" dirty="0">
                <a:solidFill>
                  <a:schemeClr val="tx1"/>
                </a:solidFill>
              </a:rPr>
              <a:t>How </a:t>
            </a:r>
            <a:r>
              <a:rPr lang="hr-HR" sz="9600" i="1" dirty="0" err="1">
                <a:solidFill>
                  <a:schemeClr val="tx1"/>
                </a:solidFill>
              </a:rPr>
              <a:t>often</a:t>
            </a:r>
            <a:r>
              <a:rPr lang="hr-HR" sz="9600" i="1" dirty="0">
                <a:solidFill>
                  <a:schemeClr val="tx1"/>
                </a:solidFill>
              </a:rPr>
              <a:t> </a:t>
            </a:r>
            <a:r>
              <a:rPr lang="hr-HR" sz="9600" i="1" dirty="0" err="1">
                <a:solidFill>
                  <a:schemeClr val="tx1"/>
                </a:solidFill>
              </a:rPr>
              <a:t>in</a:t>
            </a:r>
            <a:r>
              <a:rPr lang="hr-HR" sz="9600" i="1" dirty="0">
                <a:solidFill>
                  <a:schemeClr val="tx1"/>
                </a:solidFill>
              </a:rPr>
              <a:t> </a:t>
            </a:r>
            <a:r>
              <a:rPr lang="hr-HR" sz="9600" i="1" dirty="0" err="1">
                <a:solidFill>
                  <a:schemeClr val="tx1"/>
                </a:solidFill>
              </a:rPr>
              <a:t>your</a:t>
            </a:r>
            <a:r>
              <a:rPr lang="hr-HR" sz="9600" i="1" dirty="0">
                <a:solidFill>
                  <a:schemeClr val="tx1"/>
                </a:solidFill>
              </a:rPr>
              <a:t> spare time do </a:t>
            </a:r>
            <a:r>
              <a:rPr lang="hr-HR" sz="9600" i="1" dirty="0" err="1">
                <a:solidFill>
                  <a:schemeClr val="tx1"/>
                </a:solidFill>
              </a:rPr>
              <a:t>you</a:t>
            </a:r>
            <a:r>
              <a:rPr lang="hr-HR" sz="9600" i="1" dirty="0">
                <a:solidFill>
                  <a:schemeClr val="tx1"/>
                </a:solidFill>
              </a:rPr>
              <a:t> do </a:t>
            </a:r>
            <a:r>
              <a:rPr lang="hr-HR" sz="9600" i="1" dirty="0" err="1">
                <a:solidFill>
                  <a:schemeClr val="tx1"/>
                </a:solidFill>
              </a:rPr>
              <a:t>science</a:t>
            </a:r>
            <a:r>
              <a:rPr lang="hr-HR" sz="9600" i="1" dirty="0">
                <a:solidFill>
                  <a:schemeClr val="tx1"/>
                </a:solidFill>
              </a:rPr>
              <a:t> </a:t>
            </a:r>
            <a:r>
              <a:rPr lang="hr-HR" sz="9600" i="1" dirty="0" err="1">
                <a:solidFill>
                  <a:schemeClr val="tx1"/>
                </a:solidFill>
              </a:rPr>
              <a:t>activities</a:t>
            </a:r>
            <a:r>
              <a:rPr lang="hr-HR" sz="9600" i="1" dirty="0">
                <a:solidFill>
                  <a:schemeClr val="tx1"/>
                </a:solidFill>
              </a:rPr>
              <a:t> - </a:t>
            </a:r>
            <a:r>
              <a:rPr lang="hr-HR" sz="9600" i="1" dirty="0" err="1">
                <a:solidFill>
                  <a:schemeClr val="tx1"/>
                </a:solidFill>
              </a:rPr>
              <a:t>e.g</a:t>
            </a:r>
            <a:r>
              <a:rPr lang="hr-HR" sz="9600" i="1" dirty="0">
                <a:solidFill>
                  <a:schemeClr val="tx1"/>
                </a:solidFill>
              </a:rPr>
              <a:t>., </a:t>
            </a:r>
            <a:r>
              <a:rPr lang="hr-HR" sz="9600" i="1" dirty="0" err="1">
                <a:solidFill>
                  <a:schemeClr val="tx1"/>
                </a:solidFill>
              </a:rPr>
              <a:t>science</a:t>
            </a:r>
            <a:r>
              <a:rPr lang="hr-HR" sz="9600" i="1" dirty="0">
                <a:solidFill>
                  <a:schemeClr val="tx1"/>
                </a:solidFill>
              </a:rPr>
              <a:t> </a:t>
            </a:r>
            <a:r>
              <a:rPr lang="hr-HR" sz="9600" i="1" dirty="0" err="1">
                <a:solidFill>
                  <a:schemeClr val="tx1"/>
                </a:solidFill>
              </a:rPr>
              <a:t>kits,nature</a:t>
            </a:r>
            <a:r>
              <a:rPr lang="hr-HR" sz="9600" i="1" dirty="0">
                <a:solidFill>
                  <a:schemeClr val="tx1"/>
                </a:solidFill>
              </a:rPr>
              <a:t> </a:t>
            </a:r>
            <a:r>
              <a:rPr lang="hr-HR" sz="9600" i="1" dirty="0" err="1">
                <a:solidFill>
                  <a:schemeClr val="tx1"/>
                </a:solidFill>
              </a:rPr>
              <a:t>walks</a:t>
            </a:r>
            <a:r>
              <a:rPr lang="hr-HR" sz="9600" i="1" dirty="0">
                <a:solidFill>
                  <a:schemeClr val="tx1"/>
                </a:solidFill>
              </a:rPr>
              <a:t>, do </a:t>
            </a:r>
            <a:r>
              <a:rPr lang="hr-HR" sz="9600" i="1" dirty="0" err="1">
                <a:solidFill>
                  <a:schemeClr val="tx1"/>
                </a:solidFill>
              </a:rPr>
              <a:t>experiments</a:t>
            </a:r>
            <a:r>
              <a:rPr lang="hr-HR" sz="9600" i="1" dirty="0">
                <a:solidFill>
                  <a:schemeClr val="tx1"/>
                </a:solidFill>
              </a:rPr>
              <a:t>?</a:t>
            </a:r>
            <a:r>
              <a:rPr lang="hr-HR" sz="9600" dirty="0">
                <a:solidFill>
                  <a:schemeClr val="tx1"/>
                </a:solidFill>
              </a:rPr>
              <a:t>„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 </a:t>
            </a:r>
            <a:r>
              <a:rPr lang="hr-HR" sz="18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900" b="1" dirty="0">
                <a:solidFill>
                  <a:schemeClr val="tx1"/>
                </a:solidFill>
              </a:rPr>
              <a:t>                                          </a:t>
            </a:r>
            <a:r>
              <a:rPr lang="hr-HR" sz="6400" b="1" dirty="0">
                <a:solidFill>
                  <a:schemeClr val="tx1"/>
                </a:solidFill>
              </a:rPr>
              <a:t>Table 3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6400" dirty="0">
                <a:solidFill>
                  <a:schemeClr val="tx1"/>
                </a:solidFill>
              </a:rPr>
              <a:t>	            </a:t>
            </a:r>
            <a:r>
              <a:rPr lang="it-IT" sz="6400" dirty="0" err="1">
                <a:solidFill>
                  <a:schemeClr val="tx1"/>
                </a:solidFill>
              </a:rPr>
              <a:t>Univariate</a:t>
            </a:r>
            <a:r>
              <a:rPr lang="it-IT" sz="6400" dirty="0">
                <a:solidFill>
                  <a:schemeClr val="tx1"/>
                </a:solidFill>
              </a:rPr>
              <a:t> </a:t>
            </a:r>
            <a:r>
              <a:rPr lang="it-IT" sz="6400" dirty="0" err="1">
                <a:solidFill>
                  <a:schemeClr val="tx1"/>
                </a:solidFill>
              </a:rPr>
              <a:t>results</a:t>
            </a:r>
            <a:r>
              <a:rPr lang="it-IT" sz="6400" dirty="0">
                <a:solidFill>
                  <a:schemeClr val="tx1"/>
                </a:solidFill>
              </a:rPr>
              <a:t> </a:t>
            </a:r>
            <a:r>
              <a:rPr lang="it-IT" sz="6400" dirty="0" err="1">
                <a:solidFill>
                  <a:schemeClr val="tx1"/>
                </a:solidFill>
              </a:rPr>
              <a:t>comparing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participation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in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STEM</a:t>
            </a:r>
            <a:r>
              <a:rPr lang="hr-HR" sz="6400" dirty="0">
                <a:solidFill>
                  <a:schemeClr val="tx1"/>
                </a:solidFill>
              </a:rPr>
              <a:t>-</a:t>
            </a:r>
            <a:r>
              <a:rPr lang="hr-HR" sz="6400" dirty="0" err="1">
                <a:solidFill>
                  <a:schemeClr val="tx1"/>
                </a:solidFill>
              </a:rPr>
              <a:t>related</a:t>
            </a:r>
            <a:r>
              <a:rPr lang="hr-HR" sz="6400" dirty="0">
                <a:solidFill>
                  <a:schemeClr val="tx1"/>
                </a:solidFill>
              </a:rPr>
              <a:t> </a:t>
            </a:r>
            <a:r>
              <a:rPr lang="hr-HR" sz="6400" dirty="0" err="1">
                <a:solidFill>
                  <a:schemeClr val="tx1"/>
                </a:solidFill>
              </a:rPr>
              <a:t>activities</a:t>
            </a:r>
            <a:endParaRPr lang="hr-HR" sz="6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6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                                                  </a:t>
            </a:r>
            <a:r>
              <a:rPr lang="hr-HR" sz="4800" dirty="0">
                <a:solidFill>
                  <a:schemeClr val="tx1"/>
                </a:solidFill>
              </a:rPr>
              <a:t>** </a:t>
            </a:r>
            <a:r>
              <a:rPr lang="hr-HR" sz="4800" i="1" dirty="0">
                <a:solidFill>
                  <a:schemeClr val="tx1"/>
                </a:solidFill>
              </a:rPr>
              <a:t>p</a:t>
            </a:r>
            <a:r>
              <a:rPr lang="hr-HR" sz="4800" dirty="0">
                <a:solidFill>
                  <a:schemeClr val="tx1"/>
                </a:solidFill>
              </a:rPr>
              <a:t> &lt; .</a:t>
            </a:r>
            <a:r>
              <a:rPr lang="hr-HR" sz="4800" dirty="0" err="1">
                <a:solidFill>
                  <a:schemeClr val="tx1"/>
                </a:solidFill>
              </a:rPr>
              <a:t>001</a:t>
            </a:r>
            <a:r>
              <a:rPr lang="hr-HR" sz="4400" dirty="0">
                <a:solidFill>
                  <a:schemeClr val="tx1"/>
                </a:solidFill>
              </a:rPr>
              <a:t>							</a:t>
            </a:r>
            <a:r>
              <a:rPr lang="hr-HR" sz="7200" i="1" dirty="0" err="1">
                <a:solidFill>
                  <a:schemeClr val="accent1"/>
                </a:solidFill>
              </a:rPr>
              <a:t>small</a:t>
            </a:r>
            <a:r>
              <a:rPr lang="hr-HR" sz="7200" i="1" dirty="0">
                <a:solidFill>
                  <a:schemeClr val="accent1"/>
                </a:solidFill>
              </a:rPr>
              <a:t> to </a:t>
            </a:r>
            <a:r>
              <a:rPr lang="hr-HR" sz="7200" i="1" dirty="0" err="1">
                <a:solidFill>
                  <a:schemeClr val="accent1"/>
                </a:solidFill>
              </a:rPr>
              <a:t>medium</a:t>
            </a:r>
            <a:r>
              <a:rPr lang="hr-HR" sz="7200" i="1" dirty="0">
                <a:solidFill>
                  <a:schemeClr val="accent1"/>
                </a:solidFill>
              </a:rPr>
              <a:t> </a:t>
            </a:r>
            <a:r>
              <a:rPr lang="hr-HR" sz="7200" i="1" dirty="0" err="1">
                <a:solidFill>
                  <a:schemeClr val="accent1"/>
                </a:solidFill>
              </a:rPr>
              <a:t>effect</a:t>
            </a:r>
            <a:r>
              <a:rPr lang="hr-HR" sz="7200" i="1" dirty="0">
                <a:solidFill>
                  <a:schemeClr val="accent1"/>
                </a:solidFill>
              </a:rPr>
              <a:t> </a:t>
            </a:r>
            <a:r>
              <a:rPr lang="hr-HR" sz="7200" i="1" dirty="0" err="1">
                <a:solidFill>
                  <a:schemeClr val="accent1"/>
                </a:solidFill>
              </a:rPr>
              <a:t>size</a:t>
            </a:r>
            <a:endParaRPr lang="hr-HR" sz="7200" i="1" dirty="0">
              <a:solidFill>
                <a:schemeClr val="accent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	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69580" y="646386"/>
            <a:ext cx="10555014" cy="1576553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err="1">
                <a:solidFill>
                  <a:schemeClr val="accent2"/>
                </a:solidFill>
              </a:rPr>
              <a:t>Participation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in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STEM</a:t>
            </a:r>
            <a:r>
              <a:rPr lang="hr-HR" sz="4000" dirty="0">
                <a:solidFill>
                  <a:schemeClr val="accent2"/>
                </a:solidFill>
              </a:rPr>
              <a:t>-</a:t>
            </a:r>
            <a:r>
              <a:rPr lang="hr-HR" sz="4000" dirty="0" err="1">
                <a:solidFill>
                  <a:schemeClr val="accent2"/>
                </a:solidFill>
              </a:rPr>
              <a:t>related</a:t>
            </a:r>
            <a:r>
              <a:rPr lang="hr-HR" sz="4000" dirty="0">
                <a:solidFill>
                  <a:schemeClr val="accent2"/>
                </a:solidFill>
              </a:rPr>
              <a:t> </a:t>
            </a:r>
            <a:r>
              <a:rPr lang="hr-HR" sz="4000" dirty="0" err="1">
                <a:solidFill>
                  <a:schemeClr val="accent2"/>
                </a:solidFill>
              </a:rPr>
              <a:t>activities</a:t>
            </a:r>
            <a:r>
              <a:rPr lang="hr-HR" sz="4000" dirty="0">
                <a:solidFill>
                  <a:schemeClr val="accent2"/>
                </a:solidFill>
              </a:rPr>
              <a:t/>
            </a:r>
            <a:br>
              <a:rPr lang="hr-HR" sz="4000" dirty="0">
                <a:solidFill>
                  <a:schemeClr val="accent2"/>
                </a:solidFill>
              </a:rPr>
            </a:br>
            <a:endParaRPr lang="en-US" sz="40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21792"/>
              </p:ext>
            </p:extLst>
          </p:nvPr>
        </p:nvGraphicFramePr>
        <p:xfrm>
          <a:off x="2561896" y="3934811"/>
          <a:ext cx="6842234" cy="1012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7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Low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High</a:t>
                      </a:r>
                      <a:r>
                        <a:rPr lang="hr-HR" sz="1400" dirty="0">
                          <a:effectLst/>
                        </a:rPr>
                        <a:t> </a:t>
                      </a:r>
                      <a:r>
                        <a:rPr lang="hr-HR" sz="1400" dirty="0" err="1">
                          <a:effectLst/>
                        </a:rPr>
                        <a:t>achieving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2.44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0.77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2.77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0.81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4.84</a:t>
                      </a:r>
                      <a:r>
                        <a:rPr lang="hr-H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0.42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053" y="4648200"/>
            <a:ext cx="871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89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Summarized Findings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18063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fr-FR" dirty="0"/>
              <a:t> </a:t>
            </a:r>
            <a:r>
              <a:rPr lang="en-US" dirty="0"/>
              <a:t>Results indicate that when using objective STEM test as a measure of STEM achievement, girls perform slightly lower than boys</a:t>
            </a:r>
          </a:p>
          <a:p>
            <a:pPr>
              <a:buFont typeface="Arial" charset="0"/>
              <a:buChar char="•"/>
            </a:pPr>
            <a:r>
              <a:rPr lang="en-US" dirty="0"/>
              <a:t> In comparison with the high - achievers, students in the low - achieving group:</a:t>
            </a:r>
          </a:p>
          <a:p>
            <a:pPr marL="1077913" indent="0">
              <a:buFont typeface="Arial" charset="0"/>
              <a:buChar char="•"/>
            </a:pPr>
            <a:r>
              <a:rPr lang="en-US" dirty="0"/>
              <a:t> had lower self-con</a:t>
            </a:r>
            <a:r>
              <a:rPr lang="hr-HR" dirty="0" err="1"/>
              <a:t>cept</a:t>
            </a:r>
            <a:r>
              <a:rPr lang="en-US" dirty="0"/>
              <a:t> of ability in math, nature, geography, and informatics</a:t>
            </a:r>
            <a:endParaRPr lang="hr-HR" dirty="0"/>
          </a:p>
          <a:p>
            <a:pPr marL="1077913" indent="0">
              <a:buFont typeface="Arial" charset="0"/>
              <a:buChar char="•"/>
            </a:pPr>
            <a:r>
              <a:rPr lang="en-US" dirty="0"/>
              <a:t>perceived lower importance value </a:t>
            </a:r>
            <a:r>
              <a:rPr lang="hr-HR" dirty="0"/>
              <a:t>for</a:t>
            </a:r>
            <a:r>
              <a:rPr lang="en-US" dirty="0"/>
              <a:t> math </a:t>
            </a:r>
          </a:p>
          <a:p>
            <a:pPr marL="1077913" indent="0">
              <a:buFont typeface="Arial" charset="0"/>
              <a:buChar char="•"/>
            </a:pPr>
            <a:r>
              <a:rPr lang="en-US" dirty="0"/>
              <a:t>expressed lower interest for math and geography, but higher interest for technical </a:t>
            </a:r>
            <a:r>
              <a:rPr lang="hr-HR" dirty="0"/>
              <a:t>  </a:t>
            </a:r>
            <a:r>
              <a:rPr lang="en-US" dirty="0"/>
              <a:t>education</a:t>
            </a:r>
          </a:p>
          <a:p>
            <a:pPr marL="1077913" indent="0">
              <a:buFont typeface="Arial" charset="0"/>
              <a:buChar char="•"/>
            </a:pPr>
            <a:r>
              <a:rPr lang="en-US" dirty="0"/>
              <a:t>showed lower interest in STEM professions</a:t>
            </a:r>
          </a:p>
          <a:p>
            <a:pPr marL="1077913" indent="0">
              <a:buFont typeface="Arial" charset="0"/>
              <a:buChar char="•"/>
            </a:pPr>
            <a:r>
              <a:rPr lang="hr-HR" dirty="0"/>
              <a:t>r</a:t>
            </a:r>
            <a:r>
              <a:rPr lang="en-US" dirty="0" err="1"/>
              <a:t>eported</a:t>
            </a:r>
            <a:r>
              <a:rPr lang="en-US" dirty="0"/>
              <a:t> to participate less often in STEM out-of-school activities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The largest differences </a:t>
            </a:r>
            <a:r>
              <a:rPr lang="en-US" dirty="0"/>
              <a:t>were recorded in students’ self-concept of ability in STEM subjects and students’ interests in STEM professional careers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en-US" dirty="0"/>
              <a:t>Implications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18063"/>
            <a:ext cx="10058400" cy="4415394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fr-FR" dirty="0"/>
              <a:t> </a:t>
            </a:r>
            <a:r>
              <a:rPr lang="en-US" sz="2400" dirty="0"/>
              <a:t>Differences in self-concept of ability in low and high-achievement groups </a:t>
            </a:r>
            <a:r>
              <a:rPr lang="en-US" sz="2400" dirty="0">
                <a:solidFill>
                  <a:schemeClr val="accent2"/>
                </a:solidFill>
              </a:rPr>
              <a:t>are not consistent across STEM area </a:t>
            </a:r>
            <a:r>
              <a:rPr lang="hr-HR" sz="2400" dirty="0">
                <a:sym typeface="Wingdings" panose="05000000000000000000" pitchFamily="2" charset="2"/>
              </a:rPr>
              <a:t> </a:t>
            </a:r>
            <a:r>
              <a:rPr lang="hr-HR" sz="2400" dirty="0" err="1">
                <a:sym typeface="Wingdings" panose="05000000000000000000" pitchFamily="2" charset="2"/>
              </a:rPr>
              <a:t>this</a:t>
            </a:r>
            <a:r>
              <a:rPr lang="en-US" sz="2400" dirty="0"/>
              <a:t> confirms the multidimensionality of academic self-concept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Low achieving students differ the most from the high achieving in the </a:t>
            </a:r>
            <a:r>
              <a:rPr lang="en-US" sz="2400" dirty="0">
                <a:solidFill>
                  <a:schemeClr val="accent2"/>
                </a:solidFill>
              </a:rPr>
              <a:t>math self-</a:t>
            </a:r>
            <a:r>
              <a:rPr lang="en-US" sz="2400" dirty="0" err="1">
                <a:solidFill>
                  <a:schemeClr val="accent2"/>
                </a:solidFill>
              </a:rPr>
              <a:t>conc</a:t>
            </a:r>
            <a:r>
              <a:rPr lang="hr-HR" sz="2400" dirty="0">
                <a:solidFill>
                  <a:schemeClr val="accent2"/>
                </a:solidFill>
              </a:rPr>
              <a:t>e</a:t>
            </a:r>
            <a:r>
              <a:rPr lang="en-US" sz="2400" dirty="0" err="1">
                <a:solidFill>
                  <a:schemeClr val="accent2"/>
                </a:solidFill>
              </a:rPr>
              <a:t>pt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 Special attention in the classroom should be given </a:t>
            </a:r>
            <a:r>
              <a:rPr lang="hr-HR" sz="2400" dirty="0">
                <a:sym typeface="Wingdings" panose="05000000000000000000" pitchFamily="2" charset="2"/>
              </a:rPr>
              <a:t>to</a:t>
            </a:r>
            <a:r>
              <a:rPr lang="en-US" sz="2400" dirty="0">
                <a:sym typeface="Wingdings" panose="05000000000000000000" pitchFamily="2" charset="2"/>
              </a:rPr>
              <a:t> fostering low achieving students competence beliefs in math</a:t>
            </a:r>
            <a:r>
              <a:rPr lang="hr-HR" sz="2400" dirty="0">
                <a:sym typeface="Wingdings" panose="05000000000000000000" pitchFamily="2" charset="2"/>
              </a:rPr>
              <a:t> </a:t>
            </a:r>
            <a:r>
              <a:rPr lang="hr-HR" sz="2400" dirty="0" err="1">
                <a:sym typeface="Wingdings" panose="05000000000000000000" pitchFamily="2" charset="2"/>
              </a:rPr>
              <a:t>tasks</a:t>
            </a:r>
            <a:endParaRPr lang="en-US" sz="2400" dirty="0">
              <a:sym typeface="Wingdings" panose="05000000000000000000" pitchFamily="2" charset="2"/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Interestingly, low achieving students perceive lower importance value only for math, but not for </a:t>
            </a:r>
            <a:r>
              <a:rPr lang="hr-HR" sz="2400" dirty="0" err="1">
                <a:sym typeface="Wingdings" panose="05000000000000000000" pitchFamily="2" charset="2"/>
              </a:rPr>
              <a:t>the</a:t>
            </a:r>
            <a:r>
              <a:rPr lang="hr-H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other STEM subject</a:t>
            </a:r>
            <a:r>
              <a:rPr lang="hr-HR" sz="2400" dirty="0">
                <a:sym typeface="Wingdings" panose="05000000000000000000" pitchFamily="2" charset="2"/>
              </a:rPr>
              <a:t>s</a:t>
            </a:r>
            <a:r>
              <a:rPr lang="en-US" sz="2400" dirty="0">
                <a:sym typeface="Wingdings" panose="05000000000000000000" pitchFamily="2" charset="2"/>
              </a:rPr>
              <a:t>  Low achieving students need external support in perceiving relevance, usefulness and value in their math schoolwork</a:t>
            </a:r>
            <a:r>
              <a:rPr lang="hr-HR" sz="2400" dirty="0">
                <a:sym typeface="Wingdings" panose="05000000000000000000" pitchFamily="2" charset="2"/>
              </a:rPr>
              <a:t>. T</a:t>
            </a:r>
            <a:r>
              <a:rPr lang="en-US" sz="2400" dirty="0">
                <a:sym typeface="Wingdings" panose="05000000000000000000" pitchFamily="2" charset="2"/>
              </a:rPr>
              <a:t>his may also lead to the improvement in </a:t>
            </a:r>
            <a:r>
              <a:rPr lang="hr-HR" sz="2400" dirty="0" err="1">
                <a:sym typeface="Wingdings" panose="05000000000000000000" pitchFamily="2" charset="2"/>
              </a:rPr>
              <a:t>their</a:t>
            </a:r>
            <a:r>
              <a:rPr lang="hr-HR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interest in math, since studies have shown that perceiving a topic to be useful and relevant predicts subsequent interest in </a:t>
            </a:r>
            <a:r>
              <a:rPr lang="hr-HR" sz="2400" dirty="0">
                <a:sym typeface="Wingdings" panose="05000000000000000000" pitchFamily="2" charset="2"/>
              </a:rPr>
              <a:t>a </a:t>
            </a:r>
            <a:r>
              <a:rPr lang="en-US" sz="2400" dirty="0">
                <a:sym typeface="Wingdings" panose="05000000000000000000" pitchFamily="2" charset="2"/>
              </a:rPr>
              <a:t>course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sz="1400" dirty="0">
                <a:sym typeface="Wingdings" panose="05000000000000000000" pitchFamily="2" charset="2"/>
              </a:rPr>
              <a:t>(</a:t>
            </a:r>
            <a:r>
              <a:rPr lang="en-US" sz="1400" dirty="0" err="1">
                <a:sym typeface="Wingdings" panose="05000000000000000000" pitchFamily="2" charset="2"/>
              </a:rPr>
              <a:t>Hulleman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Durik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Schweigert</a:t>
            </a:r>
            <a:r>
              <a:rPr lang="en-US" sz="1400" dirty="0">
                <a:sym typeface="Wingdings" panose="05000000000000000000" pitchFamily="2" charset="2"/>
              </a:rPr>
              <a:t>, &amp; </a:t>
            </a:r>
            <a:r>
              <a:rPr lang="en-US" sz="1400" dirty="0" err="1">
                <a:sym typeface="Wingdings" panose="05000000000000000000" pitchFamily="2" charset="2"/>
              </a:rPr>
              <a:t>Harackiewicz</a:t>
            </a:r>
            <a:r>
              <a:rPr lang="en-US" sz="1400" dirty="0">
                <a:sym typeface="Wingdings" panose="05000000000000000000" pitchFamily="2" charset="2"/>
              </a:rPr>
              <a:t>, 2008)</a:t>
            </a:r>
          </a:p>
          <a:p>
            <a:pPr>
              <a:buFont typeface="Arial" charset="0"/>
              <a:buChar char="•"/>
            </a:pPr>
            <a:endParaRPr lang="hr-HR" dirty="0">
              <a:sym typeface="Wingdings" panose="05000000000000000000" pitchFamily="2" charset="2"/>
            </a:endParaRPr>
          </a:p>
          <a:p>
            <a:pPr>
              <a:buFont typeface="Arial" charset="0"/>
              <a:buChar char="•"/>
            </a:pPr>
            <a:endParaRPr lang="hr-HR" dirty="0">
              <a:sym typeface="Wingdings" panose="05000000000000000000" pitchFamily="2" charset="2"/>
            </a:endParaRPr>
          </a:p>
          <a:p>
            <a:pPr>
              <a:buFont typeface="Arial" charset="0"/>
              <a:buChar char="•"/>
            </a:pPr>
            <a:endParaRPr lang="hr-HR" dirty="0">
              <a:sym typeface="Wingdings" panose="05000000000000000000" pitchFamily="2" charset="2"/>
            </a:endParaRPr>
          </a:p>
          <a:p>
            <a:pPr>
              <a:buFont typeface="Arial" charset="0"/>
              <a:buChar char="•"/>
            </a:pPr>
            <a:endParaRPr lang="hr-HR" dirty="0">
              <a:sym typeface="Wingdings" panose="05000000000000000000" pitchFamily="2" charset="2"/>
            </a:endParaRPr>
          </a:p>
          <a:p>
            <a:pPr>
              <a:buFont typeface="Arial" charset="0"/>
              <a:buChar char="•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2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Implications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18062"/>
            <a:ext cx="9886406" cy="4709309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FR" sz="2200" dirty="0"/>
              <a:t> </a:t>
            </a:r>
            <a:r>
              <a:rPr lang="en-US" sz="2200" dirty="0">
                <a:sym typeface="Wingdings" panose="05000000000000000000" pitchFamily="2" charset="2"/>
              </a:rPr>
              <a:t>Unexpected higher </a:t>
            </a:r>
            <a:r>
              <a:rPr lang="en-US" sz="2200" dirty="0">
                <a:solidFill>
                  <a:schemeClr val="accent2"/>
                </a:solidFill>
                <a:sym typeface="Wingdings" panose="05000000000000000000" pitchFamily="2" charset="2"/>
              </a:rPr>
              <a:t>interest in technical education</a:t>
            </a:r>
            <a:r>
              <a:rPr lang="en-US" sz="2200" dirty="0">
                <a:sym typeface="Wingdings" panose="05000000000000000000" pitchFamily="2" charset="2"/>
              </a:rPr>
              <a:t> in low-achievers can be seen as an opportunity for the educators to motivate even less achieving students to </a:t>
            </a:r>
            <a:r>
              <a:rPr lang="en-US" sz="2200" dirty="0" err="1">
                <a:sym typeface="Wingdings" panose="05000000000000000000" pitchFamily="2" charset="2"/>
              </a:rPr>
              <a:t>pers</a:t>
            </a:r>
            <a:r>
              <a:rPr lang="hr-HR" sz="2200" dirty="0">
                <a:sym typeface="Wingdings" panose="05000000000000000000" pitchFamily="2" charset="2"/>
              </a:rPr>
              <a:t>u</a:t>
            </a:r>
            <a:r>
              <a:rPr lang="en-US" sz="2200" dirty="0">
                <a:sym typeface="Wingdings" panose="05000000000000000000" pitchFamily="2" charset="2"/>
              </a:rPr>
              <a:t>e careers in technical professions of the STEM domain </a:t>
            </a:r>
            <a:endParaRPr lang="en-US" sz="2200" dirty="0"/>
          </a:p>
          <a:p>
            <a:pPr>
              <a:buFont typeface="Arial" charset="0"/>
              <a:buChar char="•"/>
            </a:pPr>
            <a:r>
              <a:rPr lang="en-US" sz="2200" dirty="0"/>
              <a:t>Quite large difference in the </a:t>
            </a:r>
            <a:r>
              <a:rPr lang="en-US" sz="2200" dirty="0">
                <a:solidFill>
                  <a:schemeClr val="accent2"/>
                </a:solidFill>
              </a:rPr>
              <a:t>interest for STEM careers </a:t>
            </a:r>
            <a:r>
              <a:rPr lang="en-US" sz="2200" dirty="0"/>
              <a:t>can in school context be addressed through increasing the attractiveness of STEM professions among lower achieving students, namely</a:t>
            </a:r>
            <a:r>
              <a:rPr lang="hr-HR" sz="2200" dirty="0"/>
              <a:t> </a:t>
            </a:r>
            <a:r>
              <a:rPr lang="en-US" sz="2200" dirty="0"/>
              <a:t>by building on</a:t>
            </a:r>
            <a:r>
              <a:rPr lang="hr-HR" sz="2200" dirty="0"/>
              <a:t> </a:t>
            </a:r>
            <a:r>
              <a:rPr lang="hr-HR" sz="2200" dirty="0" err="1"/>
              <a:t>the</a:t>
            </a:r>
            <a:r>
              <a:rPr lang="en-US" sz="2200" dirty="0"/>
              <a:t> disciplines in which lower groups do not </a:t>
            </a:r>
            <a:r>
              <a:rPr lang="hr-HR" sz="2200" dirty="0" err="1"/>
              <a:t>lack</a:t>
            </a:r>
            <a:r>
              <a:rPr lang="hr-HR" sz="2200" dirty="0"/>
              <a:t> </a:t>
            </a:r>
            <a:r>
              <a:rPr lang="en-US" sz="2200" dirty="0"/>
              <a:t>interest</a:t>
            </a:r>
            <a:r>
              <a:rPr lang="hr-HR" sz="2200" dirty="0"/>
              <a:t>, </a:t>
            </a:r>
            <a:r>
              <a:rPr lang="hr-HR" sz="2200" dirty="0" err="1"/>
              <a:t>i.e</a:t>
            </a:r>
            <a:r>
              <a:rPr lang="hr-HR" sz="2200" dirty="0"/>
              <a:t>.</a:t>
            </a:r>
            <a:r>
              <a:rPr lang="en-US" sz="2200" dirty="0"/>
              <a:t> ICT &amp; technical domain</a:t>
            </a:r>
          </a:p>
          <a:p>
            <a:pPr>
              <a:buFont typeface="Arial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Low</a:t>
            </a:r>
            <a:r>
              <a:rPr lang="hr-HR" sz="2200" dirty="0">
                <a:sym typeface="Wingdings" panose="05000000000000000000" pitchFamily="2" charset="2"/>
              </a:rPr>
              <a:t>-</a:t>
            </a:r>
            <a:r>
              <a:rPr lang="hr-HR" sz="2200" dirty="0" err="1">
                <a:sym typeface="Wingdings" panose="05000000000000000000" pitchFamily="2" charset="2"/>
              </a:rPr>
              <a:t>achieving</a:t>
            </a:r>
            <a:r>
              <a:rPr lang="hr-HR" sz="22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students participate </a:t>
            </a:r>
            <a:r>
              <a:rPr lang="en-US" sz="2200" dirty="0">
                <a:solidFill>
                  <a:schemeClr val="accent2"/>
                </a:solidFill>
                <a:sym typeface="Wingdings" panose="05000000000000000000" pitchFamily="2" charset="2"/>
              </a:rPr>
              <a:t>less in STEM-related out-of-school activities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hr-HR" sz="2200" dirty="0" err="1">
                <a:sym typeface="Wingdings" panose="05000000000000000000" pitchFamily="2" charset="2"/>
              </a:rPr>
              <a:t>Fostering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hr-HR" sz="2200" dirty="0" err="1">
                <a:sym typeface="Wingdings" panose="05000000000000000000" pitchFamily="2" charset="2"/>
              </a:rPr>
              <a:t>this</a:t>
            </a:r>
            <a:r>
              <a:rPr lang="hr-HR" sz="22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involvement</a:t>
            </a:r>
            <a:r>
              <a:rPr lang="hr-HR" sz="2200" dirty="0">
                <a:sym typeface="Wingdings" panose="05000000000000000000" pitchFamily="2" charset="2"/>
              </a:rPr>
              <a:t>, </a:t>
            </a:r>
            <a:r>
              <a:rPr lang="en-US" sz="2200" dirty="0">
                <a:sym typeface="Wingdings" panose="05000000000000000000" pitchFamily="2" charset="2"/>
              </a:rPr>
              <a:t>especially in younger cohorts</a:t>
            </a:r>
            <a:r>
              <a:rPr lang="hr-HR" sz="2200" dirty="0">
                <a:sym typeface="Wingdings" panose="05000000000000000000" pitchFamily="2" charset="2"/>
              </a:rPr>
              <a:t>,</a:t>
            </a:r>
            <a:r>
              <a:rPr lang="en-US" sz="2200" dirty="0">
                <a:sym typeface="Wingdings" panose="05000000000000000000" pitchFamily="2" charset="2"/>
              </a:rPr>
              <a:t> can </a:t>
            </a:r>
            <a:r>
              <a:rPr lang="hr-HR" sz="2200" dirty="0" err="1">
                <a:sym typeface="Wingdings" panose="05000000000000000000" pitchFamily="2" charset="2"/>
              </a:rPr>
              <a:t>present</a:t>
            </a:r>
            <a:r>
              <a:rPr lang="en-US" sz="2200" dirty="0">
                <a:sym typeface="Wingdings" panose="05000000000000000000" pitchFamily="2" charset="2"/>
              </a:rPr>
              <a:t> a</a:t>
            </a:r>
            <a:r>
              <a:rPr lang="hr-HR" sz="22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potential avenue for parents and educators to increase later choices in STEM </a:t>
            </a:r>
            <a:r>
              <a:rPr lang="en-US" sz="2200" dirty="0" err="1">
                <a:sym typeface="Wingdings" panose="05000000000000000000" pitchFamily="2" charset="2"/>
              </a:rPr>
              <a:t>domai</a:t>
            </a:r>
            <a:r>
              <a:rPr lang="hr-HR" sz="2200" dirty="0">
                <a:sym typeface="Wingdings" panose="05000000000000000000" pitchFamily="2" charset="2"/>
              </a:rPr>
              <a:t>n, </a:t>
            </a:r>
            <a:r>
              <a:rPr lang="hr-HR" sz="2200" dirty="0" err="1">
                <a:sym typeface="Wingdings" panose="05000000000000000000" pitchFamily="2" charset="2"/>
              </a:rPr>
              <a:t>since</a:t>
            </a:r>
            <a:r>
              <a:rPr lang="hr-HR" sz="22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longitudinal research confirmed the links between early STEM involvement – positive</a:t>
            </a:r>
            <a:r>
              <a:rPr lang="hr-HR" sz="22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STEM</a:t>
            </a:r>
            <a:r>
              <a:rPr lang="hr-HR" sz="2200" dirty="0">
                <a:sym typeface="Wingdings" panose="05000000000000000000" pitchFamily="2" charset="2"/>
              </a:rPr>
              <a:t>-</a:t>
            </a:r>
            <a:r>
              <a:rPr lang="hr-HR" sz="2200" dirty="0" err="1">
                <a:sym typeface="Wingdings" panose="05000000000000000000" pitchFamily="2" charset="2"/>
              </a:rPr>
              <a:t>related</a:t>
            </a:r>
            <a:r>
              <a:rPr lang="hr-HR" sz="22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beliefs</a:t>
            </a:r>
            <a:r>
              <a:rPr lang="hr-HR" sz="22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– and consequently STEM choices </a:t>
            </a:r>
            <a:r>
              <a:rPr lang="en-US" sz="1400" dirty="0">
                <a:sym typeface="Wingdings" panose="05000000000000000000" pitchFamily="2" charset="2"/>
              </a:rPr>
              <a:t>(Simpkins, Davis-Kean, &amp; Eccles, 2006).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>
              <a:buFont typeface="Arial" charset="0"/>
              <a:buChar char="•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7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0625" y="3663833"/>
            <a:ext cx="10058400" cy="1450757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hr-HR" sz="3600" dirty="0" err="1"/>
              <a:t>Thank</a:t>
            </a:r>
            <a:r>
              <a:rPr lang="hr-HR" sz="3600" dirty="0"/>
              <a:t> </a:t>
            </a:r>
            <a:r>
              <a:rPr lang="hr-HR" sz="3600" dirty="0" err="1"/>
              <a:t>you</a:t>
            </a:r>
            <a:r>
              <a:rPr lang="hr-HR" sz="3600" dirty="0"/>
              <a:t>!</a:t>
            </a:r>
            <a:br>
              <a:rPr lang="hr-HR" sz="3600" dirty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>
                <a:hlinkClick r:id="rId2"/>
              </a:rPr>
              <a:t>josip.burusic@pilar.hr</a:t>
            </a: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dirty="0"/>
              <a:t/>
            </a:r>
            <a:br>
              <a:rPr lang="hr-HR" dirty="0"/>
            </a:b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64947" y="4869523"/>
            <a:ext cx="4571096" cy="15902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5300" dirty="0"/>
              <a:t/>
            </a:r>
            <a:br>
              <a:rPr lang="hr-HR" sz="5300" dirty="0"/>
            </a:br>
            <a:endParaRPr lang="hr-HR" sz="5300" dirty="0"/>
          </a:p>
          <a:p>
            <a:pPr algn="ctr"/>
            <a:r>
              <a:rPr lang="hr-HR" sz="11200" dirty="0"/>
              <a:t/>
            </a:r>
            <a:br>
              <a:rPr lang="hr-HR" sz="11200" dirty="0"/>
            </a:br>
            <a:r>
              <a:rPr lang="hr-HR" sz="11200" dirty="0"/>
              <a:t/>
            </a:r>
            <a:br>
              <a:rPr lang="hr-HR" sz="11200" dirty="0"/>
            </a:br>
            <a:r>
              <a:rPr lang="hr-HR" dirty="0"/>
              <a:t/>
            </a:r>
            <a:br>
              <a:rPr lang="hr-HR" dirty="0"/>
            </a:b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9720" y="2925169"/>
            <a:ext cx="90525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INSTITUTE OF SOCIAL SCIENCES IVO PILAR</a:t>
            </a:r>
            <a:r>
              <a:rPr lang="hr-HR" dirty="0">
                <a:latin typeface="+mj-lt"/>
                <a:ea typeface="Calibri" panose="020F0502020204030204" pitchFamily="34" charset="0"/>
              </a:rPr>
              <a:t/>
            </a:r>
            <a:br>
              <a:rPr lang="hr-HR" dirty="0">
                <a:latin typeface="+mj-lt"/>
                <a:ea typeface="Calibri" panose="020F0502020204030204" pitchFamily="34" charset="0"/>
              </a:rPr>
            </a:br>
            <a:r>
              <a:rPr lang="hr-HR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CROATIAN </a:t>
            </a:r>
          </a:p>
          <a:p>
            <a:pPr algn="ctr"/>
            <a:r>
              <a:rPr lang="hr-HR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CENTER OF SCIENTIFIC EXCELLENCE</a:t>
            </a:r>
          </a:p>
          <a:p>
            <a:pPr algn="ctr"/>
            <a:r>
              <a:rPr lang="hr-HR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IN SCHOOL EFFECTIVENESS AND MANAGEMENT RESEARCH</a:t>
            </a:r>
            <a:br>
              <a:rPr lang="hr-HR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</a:br>
            <a:r>
              <a:rPr lang="hr-HR" dirty="0" err="1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Marulicev</a:t>
            </a:r>
            <a:r>
              <a:rPr lang="hr-HR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 trg 19, HR - 10000 Zagreb, CROATIA</a:t>
            </a:r>
          </a:p>
          <a:p>
            <a:pPr algn="ctr"/>
            <a:endParaRPr lang="hr-HR" dirty="0">
              <a:solidFill>
                <a:srgbClr val="6A96BE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endParaRPr lang="hr-HR" dirty="0">
              <a:solidFill>
                <a:srgbClr val="6A96BE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endParaRPr lang="hr-HR" dirty="0">
              <a:solidFill>
                <a:srgbClr val="6A96BE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hr-HR" sz="2400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m</a:t>
            </a:r>
            <a:r>
              <a:rPr lang="en-US" sz="2400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</a:rPr>
              <a:t>ore info at</a:t>
            </a:r>
          </a:p>
          <a:p>
            <a:pPr algn="ctr"/>
            <a:r>
              <a:rPr lang="en-US" sz="3200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hlinkClick r:id="rId3"/>
              </a:rPr>
              <a:t>www.jobstem.eu</a:t>
            </a:r>
            <a:endParaRPr lang="hr-HR" sz="3200" dirty="0">
              <a:solidFill>
                <a:schemeClr val="accent2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endParaRPr lang="en-US" sz="3200" dirty="0">
              <a:solidFill>
                <a:schemeClr val="accent2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endParaRPr lang="hr-HR" dirty="0">
              <a:solidFill>
                <a:srgbClr val="6A96BE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endParaRPr lang="hr-HR" dirty="0">
              <a:solidFill>
                <a:srgbClr val="6A96BE"/>
              </a:solidFill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hr-HR" dirty="0">
                <a:latin typeface="+mj-lt"/>
                <a:ea typeface="Calibri" panose="020F0502020204030204" pitchFamily="34" charset="0"/>
              </a:rPr>
              <a:t/>
            </a:r>
            <a:br>
              <a:rPr lang="hr-HR" dirty="0">
                <a:latin typeface="+mj-lt"/>
                <a:ea typeface="Calibri" panose="020F0502020204030204" pitchFamily="34" charset="0"/>
              </a:rPr>
            </a:b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0148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Literature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94069"/>
          </a:xfrm>
        </p:spPr>
        <p:txBody>
          <a:bodyPr>
            <a:normAutofit fontScale="77500" lnSpcReduction="20000"/>
          </a:bodyPr>
          <a:lstStyle/>
          <a:p>
            <a:pPr marL="717550" indent="-717550">
              <a:buNone/>
            </a:pPr>
            <a:r>
              <a:rPr lang="en-US" dirty="0"/>
              <a:t>DeWitt, J., Osborne, J., Archer, L., Dillon, J., Willis, B., &amp; Wong, B. (2013). Young children's aspirations in science: The unequivocal, the uncertain and the unthinkable. </a:t>
            </a:r>
            <a:r>
              <a:rPr lang="en-US" i="1" dirty="0"/>
              <a:t>International Journal of Science Education, 35</a:t>
            </a:r>
            <a:r>
              <a:rPr lang="en-US" dirty="0"/>
              <a:t>(6), 1037-1063.</a:t>
            </a:r>
            <a:endParaRPr lang="hr-HR" dirty="0"/>
          </a:p>
          <a:p>
            <a:pPr marL="717550" indent="-717550">
              <a:buNone/>
            </a:pPr>
            <a:r>
              <a:rPr lang="en-US" dirty="0" err="1"/>
              <a:t>Dickhauser</a:t>
            </a:r>
            <a:r>
              <a:rPr lang="en-US" dirty="0"/>
              <a:t>, O., &amp; </a:t>
            </a:r>
            <a:r>
              <a:rPr lang="en-US" dirty="0" err="1"/>
              <a:t>Stiensmeier-Pelster</a:t>
            </a:r>
            <a:r>
              <a:rPr lang="en-US" dirty="0"/>
              <a:t>, J. (2002). Gender differences in</a:t>
            </a:r>
            <a:r>
              <a:rPr lang="hr-HR" dirty="0"/>
              <a:t> </a:t>
            </a:r>
            <a:r>
              <a:rPr lang="en-US" dirty="0"/>
              <a:t>computer work: Evidence for the model of achievement-related choices.</a:t>
            </a:r>
            <a:r>
              <a:rPr lang="hr-HR" dirty="0"/>
              <a:t> </a:t>
            </a:r>
            <a:r>
              <a:rPr lang="en-US" i="1" dirty="0"/>
              <a:t>Contemporary Educational Psychology, 27</a:t>
            </a:r>
            <a:r>
              <a:rPr lang="en-US" dirty="0"/>
              <a:t>, 486–496</a:t>
            </a:r>
            <a:r>
              <a:rPr lang="hr-HR" dirty="0"/>
              <a:t>.</a:t>
            </a:r>
          </a:p>
          <a:p>
            <a:pPr marL="717550" indent="-717550">
              <a:buNone/>
            </a:pPr>
            <a:r>
              <a:rPr lang="en-US" dirty="0" err="1"/>
              <a:t>Hulleman</a:t>
            </a:r>
            <a:r>
              <a:rPr lang="en-US" dirty="0"/>
              <a:t>, C. S., </a:t>
            </a:r>
            <a:r>
              <a:rPr lang="en-US" dirty="0" err="1"/>
              <a:t>Durik</a:t>
            </a:r>
            <a:r>
              <a:rPr lang="en-US" dirty="0"/>
              <a:t>, A. M., </a:t>
            </a:r>
            <a:r>
              <a:rPr lang="en-US" dirty="0" err="1"/>
              <a:t>Schweigert</a:t>
            </a:r>
            <a:r>
              <a:rPr lang="en-US" dirty="0"/>
              <a:t>, S. B., &amp; </a:t>
            </a:r>
            <a:r>
              <a:rPr lang="en-US" dirty="0" err="1"/>
              <a:t>Harackiewicz</a:t>
            </a:r>
            <a:r>
              <a:rPr lang="en-US" dirty="0"/>
              <a:t>, J. M. (2008). Task values, achievement goals, and interest: An integrative analysis. Journal of Educational Psychology, 100(2), 398-416.</a:t>
            </a:r>
            <a:endParaRPr lang="hr-HR" dirty="0"/>
          </a:p>
          <a:p>
            <a:pPr marL="717550" indent="-717550">
              <a:buNone/>
            </a:pPr>
            <a:r>
              <a:rPr lang="en-US" dirty="0" err="1"/>
              <a:t>Hulleman</a:t>
            </a:r>
            <a:r>
              <a:rPr lang="en-US" dirty="0"/>
              <a:t>, C. S., &amp; </a:t>
            </a:r>
            <a:r>
              <a:rPr lang="en-US" dirty="0" err="1"/>
              <a:t>Harackiewicz</a:t>
            </a:r>
            <a:r>
              <a:rPr lang="en-US" dirty="0"/>
              <a:t>, J. M. (2009). Promoting interest and performance in high school science classes. </a:t>
            </a:r>
            <a:r>
              <a:rPr lang="hr-HR" i="1" dirty="0"/>
              <a:t>S</a:t>
            </a:r>
            <a:r>
              <a:rPr lang="en-US" i="1" dirty="0" err="1"/>
              <a:t>cience</a:t>
            </a:r>
            <a:r>
              <a:rPr lang="en-US" i="1" dirty="0"/>
              <a:t>, 326</a:t>
            </a:r>
            <a:r>
              <a:rPr lang="en-US" dirty="0"/>
              <a:t>(5958), 1410-1412.</a:t>
            </a:r>
            <a:endParaRPr lang="hr-HR" dirty="0"/>
          </a:p>
          <a:p>
            <a:pPr marL="717550" indent="-717550">
              <a:buNone/>
            </a:pPr>
            <a:r>
              <a:rPr lang="en-US" dirty="0"/>
              <a:t>Lau, S., &amp; </a:t>
            </a:r>
            <a:r>
              <a:rPr lang="en-US" dirty="0" err="1"/>
              <a:t>Roeser</a:t>
            </a:r>
            <a:r>
              <a:rPr lang="en-US" dirty="0"/>
              <a:t>, R. W. (2002). Cognitive abilities and motivational processes in high school students' situational engagement and achievement in science. </a:t>
            </a:r>
            <a:r>
              <a:rPr lang="en-US" i="1" dirty="0"/>
              <a:t>Educational Assessment, 8</a:t>
            </a:r>
            <a:r>
              <a:rPr lang="en-US" dirty="0"/>
              <a:t>(2), 139-162.</a:t>
            </a:r>
            <a:endParaRPr lang="hr-HR" dirty="0"/>
          </a:p>
          <a:p>
            <a:pPr marL="717550" indent="-717550">
              <a:buNone/>
            </a:pPr>
            <a:r>
              <a:rPr lang="en-US" dirty="0"/>
              <a:t>Singh, K., Granville, M., &amp; </a:t>
            </a:r>
            <a:r>
              <a:rPr lang="en-US" dirty="0" err="1"/>
              <a:t>Dika</a:t>
            </a:r>
            <a:r>
              <a:rPr lang="en-US" dirty="0"/>
              <a:t>, S. (2002). Mathematics and science achievement: Effects of motivation, interest, and academic engagement. </a:t>
            </a:r>
            <a:r>
              <a:rPr lang="en-US" i="1" dirty="0"/>
              <a:t>The Journal of Educational Research, 95</a:t>
            </a:r>
            <a:r>
              <a:rPr lang="en-US" dirty="0"/>
              <a:t>(6), 323-332.</a:t>
            </a:r>
            <a:endParaRPr lang="hr-HR" dirty="0"/>
          </a:p>
          <a:p>
            <a:pPr marL="717550" indent="-717550">
              <a:buNone/>
            </a:pPr>
            <a:r>
              <a:rPr lang="en-US" dirty="0"/>
              <a:t>Simpkins, S.D., Davis-Kean, P.E., &amp; Eccles, </a:t>
            </a:r>
            <a:r>
              <a:rPr lang="en-US" dirty="0" err="1"/>
              <a:t>J.S</a:t>
            </a:r>
            <a:r>
              <a:rPr lang="en-US" dirty="0"/>
              <a:t>. (2006). Math and science motivation: A longitudinal examination of links between choices and beliefs. </a:t>
            </a:r>
            <a:r>
              <a:rPr lang="en-US" i="1" dirty="0"/>
              <a:t>Developmental Psychology, 42</a:t>
            </a:r>
            <a:r>
              <a:rPr lang="en-US" dirty="0"/>
              <a:t>, 70–83.</a:t>
            </a:r>
            <a:endParaRPr lang="hr-HR" dirty="0"/>
          </a:p>
          <a:p>
            <a:pPr marL="717550" indent="-717550">
              <a:buNone/>
            </a:pPr>
            <a:r>
              <a:rPr lang="en-US" dirty="0"/>
              <a:t>Simpkins, S.D., </a:t>
            </a:r>
            <a:r>
              <a:rPr lang="en-US" dirty="0" err="1"/>
              <a:t>Fredricks</a:t>
            </a:r>
            <a:r>
              <a:rPr lang="en-US" dirty="0"/>
              <a:t>, J., &amp; Eccles, </a:t>
            </a:r>
            <a:r>
              <a:rPr lang="en-US" dirty="0" err="1"/>
              <a:t>J.S</a:t>
            </a:r>
            <a:r>
              <a:rPr lang="en-US" dirty="0"/>
              <a:t>. (2012). Charting the Eccles' expectancy-value model from mothers' beliefs in childhood to youths' activities in adolescence. </a:t>
            </a:r>
            <a:r>
              <a:rPr lang="en-US" i="1" dirty="0"/>
              <a:t>Developmental Psychology</a:t>
            </a:r>
            <a:r>
              <a:rPr lang="en-US" dirty="0"/>
              <a:t>, 48(4), 1019-1032</a:t>
            </a:r>
            <a:r>
              <a:rPr lang="hr-HR" dirty="0"/>
              <a:t>.</a:t>
            </a:r>
          </a:p>
          <a:p>
            <a:pPr marL="717550" indent="-717550">
              <a:buNone/>
            </a:pPr>
            <a:r>
              <a:rPr lang="en-US" dirty="0" err="1"/>
              <a:t>Wigfield</a:t>
            </a:r>
            <a:r>
              <a:rPr lang="en-US" dirty="0"/>
              <a:t>, A., &amp; Cambria, J. (2010). Students’ achievement values, goal orientations, and interest: Definitions, development, and relations to achievement outcomes. </a:t>
            </a:r>
            <a:r>
              <a:rPr lang="en-US" i="1" dirty="0"/>
              <a:t>Developmental Review</a:t>
            </a:r>
            <a:r>
              <a:rPr lang="en-US" dirty="0"/>
              <a:t>, 30(1), 1-35.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5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JOBSTEM project: Three main research goals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245115"/>
            <a:ext cx="7048237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BA" dirty="0"/>
              <a:t>To examine how students’ general and specific STEM career aspirations form and how they change over time</a:t>
            </a:r>
          </a:p>
          <a:p>
            <a:pPr marL="457200" indent="-457200">
              <a:buFont typeface="+mj-lt"/>
              <a:buAutoNum type="arabicPeriod"/>
            </a:pPr>
            <a:endParaRPr lang="hr-BA" dirty="0"/>
          </a:p>
          <a:p>
            <a:pPr marL="457200" indent="-457200">
              <a:buFont typeface="+mj-lt"/>
              <a:buAutoNum type="arabicPeriod"/>
            </a:pPr>
            <a:r>
              <a:rPr lang="hr-BA" dirty="0"/>
              <a:t>To examine how students’ </a:t>
            </a:r>
            <a:r>
              <a:rPr lang="en-GB" dirty="0"/>
              <a:t>school achievement and self-competence beliefs relate to students’ general and specific STEM vocational preferences and the dynamics of these relations during primary school</a:t>
            </a:r>
          </a:p>
          <a:p>
            <a:pPr marL="457200" indent="-457200">
              <a:buFont typeface="+mj-lt"/>
              <a:buAutoNum type="arabicPeriod"/>
            </a:pPr>
            <a:endParaRPr lang="hr-BA" dirty="0"/>
          </a:p>
          <a:p>
            <a:pPr marL="457200" indent="-457200">
              <a:buFont typeface="+mj-lt"/>
              <a:buAutoNum type="arabicPeriod"/>
            </a:pPr>
            <a:r>
              <a:rPr lang="hr-BA" dirty="0"/>
              <a:t>To examine how students’ general and specific STEM career aspirations are shaped by their families and gender</a:t>
            </a:r>
          </a:p>
          <a:p>
            <a:endParaRPr lang="fr-FR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3" t="12928" r="11549"/>
          <a:stretch/>
        </p:blipFill>
        <p:spPr>
          <a:xfrm>
            <a:off x="8512712" y="2006255"/>
            <a:ext cx="3080199" cy="35928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2C2C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2C2C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BA" sz="3600" dirty="0"/>
              <a:t>The </a:t>
            </a:r>
            <a:r>
              <a:rPr lang="en-GB" sz="3600" dirty="0"/>
              <a:t>longitudinal-sequential design of the study with a two-group pre- and post-test randomized experiment</a:t>
            </a:r>
            <a:endParaRPr lang="hr-BA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9" r="1815"/>
          <a:stretch/>
        </p:blipFill>
        <p:spPr>
          <a:xfrm>
            <a:off x="789445" y="1965960"/>
            <a:ext cx="11000674" cy="4008120"/>
          </a:xfrm>
        </p:spPr>
      </p:pic>
      <p:sp>
        <p:nvSpPr>
          <p:cNvPr id="3" name="Ellipse 2"/>
          <p:cNvSpPr/>
          <p:nvPr/>
        </p:nvSpPr>
        <p:spPr>
          <a:xfrm>
            <a:off x="1688123" y="3559126"/>
            <a:ext cx="1111347" cy="2067950"/>
          </a:xfrm>
          <a:prstGeom prst="ellipse">
            <a:avLst/>
          </a:prstGeom>
          <a:noFill/>
          <a:ln w="285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dirty="0"/>
              <a:t>  Three cohorts of primary school students in three waves during three consecutive years</a:t>
            </a:r>
            <a:endParaRPr lang="hr-BA" dirty="0"/>
          </a:p>
          <a:p>
            <a:pPr>
              <a:buFont typeface="Courier New" pitchFamily="49" charset="0"/>
              <a:buChar char="o"/>
            </a:pPr>
            <a:endParaRPr lang="hr-BA" dirty="0"/>
          </a:p>
          <a:p>
            <a:pPr>
              <a:buFont typeface="Courier New" pitchFamily="49" charset="0"/>
              <a:buChar char="o"/>
            </a:pPr>
            <a:endParaRPr lang="hr-BA" dirty="0"/>
          </a:p>
          <a:p>
            <a:pPr>
              <a:buFont typeface="Courier New" pitchFamily="49" charset="0"/>
              <a:buChar char="o"/>
            </a:pPr>
            <a:endParaRPr lang="hr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2" y="2529840"/>
            <a:ext cx="11849378" cy="36880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5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study</a:t>
            </a:r>
            <a:r>
              <a:rPr lang="hr-HR" dirty="0"/>
              <a:t> - </a:t>
            </a:r>
            <a:r>
              <a:rPr lang="hr-HR" dirty="0" err="1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12003" cy="402336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Achievement in STEM school subjects in </a:t>
            </a:r>
            <a:r>
              <a:rPr lang="en-US" sz="2400" dirty="0">
                <a:solidFill>
                  <a:schemeClr val="accent2"/>
                </a:solidFill>
              </a:rPr>
              <a:t>primary school </a:t>
            </a:r>
            <a:r>
              <a:rPr lang="en-US" sz="2400" dirty="0"/>
              <a:t>determines high school opportunities and choice</a:t>
            </a:r>
            <a:r>
              <a:rPr lang="hr-HR" sz="2400" dirty="0"/>
              <a:t>s</a:t>
            </a:r>
            <a:r>
              <a:rPr lang="en-US" sz="2400" dirty="0"/>
              <a:t>. High school choice further influences access to postsecondary and professional opportunities in STEM fields. </a:t>
            </a:r>
            <a:endParaRPr lang="hr-H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However, research in STEM achievement has generally focused on the high school years</a:t>
            </a:r>
            <a:r>
              <a:rPr lang="hr-HR" sz="2400" dirty="0"/>
              <a:t> </a:t>
            </a:r>
            <a:r>
              <a:rPr lang="hr-HR" dirty="0"/>
              <a:t>(</a:t>
            </a:r>
            <a:r>
              <a:rPr lang="sv-SE" sz="1400" dirty="0"/>
              <a:t>Singh, Granville</a:t>
            </a:r>
            <a:r>
              <a:rPr lang="hr-HR" sz="1400" dirty="0"/>
              <a:t>, &amp; </a:t>
            </a:r>
            <a:r>
              <a:rPr lang="sv-SE" sz="1400" dirty="0"/>
              <a:t>Dika,</a:t>
            </a:r>
            <a:r>
              <a:rPr lang="hr-HR" sz="1400" dirty="0"/>
              <a:t> </a:t>
            </a:r>
            <a:r>
              <a:rPr lang="hr-HR" sz="1400" dirty="0" err="1"/>
              <a:t>2002</a:t>
            </a:r>
            <a:r>
              <a:rPr lang="hr-HR" dirty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/>
              <a:t> </a:t>
            </a:r>
            <a:r>
              <a:rPr lang="hr-HR" sz="2400" dirty="0" err="1"/>
              <a:t>Furthermore</a:t>
            </a:r>
            <a:r>
              <a:rPr lang="hr-HR" sz="2400" dirty="0"/>
              <a:t>, h</a:t>
            </a:r>
            <a:r>
              <a:rPr lang="en-US" sz="2400" dirty="0" err="1"/>
              <a:t>istorically</a:t>
            </a:r>
            <a:r>
              <a:rPr lang="en-US" sz="2400" dirty="0"/>
              <a:t>, research has focused on cognitive</a:t>
            </a:r>
            <a:r>
              <a:rPr lang="hr-HR" sz="2400" dirty="0"/>
              <a:t> </a:t>
            </a:r>
            <a:r>
              <a:rPr lang="en-US" sz="2400" dirty="0"/>
              <a:t>factors as determinants of </a:t>
            </a:r>
            <a:r>
              <a:rPr lang="hr-HR" sz="2400" dirty="0" err="1"/>
              <a:t>STEM</a:t>
            </a:r>
            <a:r>
              <a:rPr lang="hr-HR" sz="2400" dirty="0"/>
              <a:t> </a:t>
            </a:r>
            <a:r>
              <a:rPr lang="en-US" sz="2400" dirty="0"/>
              <a:t>learning and achievement</a:t>
            </a:r>
            <a:r>
              <a:rPr lang="hr-HR" sz="2400" dirty="0"/>
              <a:t>. </a:t>
            </a:r>
            <a:r>
              <a:rPr lang="en-US" sz="2400" dirty="0"/>
              <a:t>However</a:t>
            </a:r>
            <a:r>
              <a:rPr lang="hr-HR" sz="2400" dirty="0"/>
              <a:t>, </a:t>
            </a:r>
            <a:r>
              <a:rPr lang="en-US" sz="2400" dirty="0"/>
              <a:t>IQ accounts for about 25% of the variance in</a:t>
            </a:r>
            <a:r>
              <a:rPr lang="hr-HR" sz="2400" dirty="0"/>
              <a:t> </a:t>
            </a:r>
            <a:r>
              <a:rPr lang="hr-HR" sz="2400" dirty="0" err="1"/>
              <a:t>school</a:t>
            </a:r>
            <a:r>
              <a:rPr lang="hr-HR" sz="2400" dirty="0"/>
              <a:t> </a:t>
            </a:r>
            <a:r>
              <a:rPr lang="en-US" sz="2400" dirty="0"/>
              <a:t>achievement</a:t>
            </a:r>
            <a:r>
              <a:rPr lang="hr-HR" sz="2400" dirty="0"/>
              <a:t> </a:t>
            </a:r>
            <a:r>
              <a:rPr lang="hr-HR" dirty="0"/>
              <a:t>(</a:t>
            </a:r>
            <a:r>
              <a:rPr lang="en-US" sz="1400" dirty="0"/>
              <a:t>Lau </a:t>
            </a:r>
            <a:r>
              <a:rPr lang="hr-HR" sz="1400" dirty="0"/>
              <a:t>&amp; </a:t>
            </a:r>
            <a:r>
              <a:rPr lang="en-US" sz="1400" dirty="0" err="1"/>
              <a:t>Roeser</a:t>
            </a:r>
            <a:r>
              <a:rPr lang="hr-HR" sz="1400" dirty="0"/>
              <a:t>, </a:t>
            </a:r>
            <a:r>
              <a:rPr lang="hr-HR" sz="1400" dirty="0" err="1"/>
              <a:t>2002</a:t>
            </a:r>
            <a:r>
              <a:rPr lang="hr-HR" dirty="0"/>
              <a:t>).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sz="2400" dirty="0" err="1">
                <a:solidFill>
                  <a:schemeClr val="accent2"/>
                </a:solidFill>
                <a:sym typeface="Wingdings" panose="05000000000000000000" pitchFamily="2" charset="2"/>
              </a:rPr>
              <a:t>Other</a:t>
            </a:r>
            <a:r>
              <a:rPr lang="hr-HR" sz="2400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hr-HR" sz="2400" dirty="0" err="1">
                <a:solidFill>
                  <a:schemeClr val="accent2"/>
                </a:solidFill>
                <a:sym typeface="Wingdings" panose="05000000000000000000" pitchFamily="2" charset="2"/>
              </a:rPr>
              <a:t>factors</a:t>
            </a:r>
            <a:r>
              <a:rPr lang="hr-HR" sz="2400" dirty="0">
                <a:solidFill>
                  <a:schemeClr val="accent2"/>
                </a:solidFill>
                <a:sym typeface="Wingdings" panose="05000000000000000000" pitchFamily="2" charset="2"/>
              </a:rPr>
              <a:t> are </a:t>
            </a:r>
            <a:r>
              <a:rPr lang="hr-HR" sz="2400" dirty="0" err="1">
                <a:solidFill>
                  <a:schemeClr val="accent2"/>
                </a:solidFill>
                <a:sym typeface="Wingdings" panose="05000000000000000000" pitchFamily="2" charset="2"/>
              </a:rPr>
              <a:t>important</a:t>
            </a:r>
            <a:r>
              <a:rPr lang="hr-HR" sz="2400" dirty="0">
                <a:solidFill>
                  <a:schemeClr val="accent2"/>
                </a:solidFill>
                <a:sym typeface="Wingdings" panose="05000000000000000000" pitchFamily="2" charset="2"/>
              </a:rPr>
              <a:t>!</a:t>
            </a:r>
            <a:endParaRPr lang="hr-HR" dirty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tx1"/>
                </a:solidFill>
              </a:rPr>
              <a:t>S</a:t>
            </a:r>
            <a:r>
              <a:rPr lang="en-US" sz="2400" dirty="0" err="1">
                <a:solidFill>
                  <a:schemeClr val="tx1"/>
                </a:solidFill>
              </a:rPr>
              <a:t>ocial</a:t>
            </a:r>
            <a:r>
              <a:rPr lang="hr-HR" sz="2400" dirty="0">
                <a:solidFill>
                  <a:schemeClr val="tx1"/>
                </a:solidFill>
              </a:rPr>
              <a:t>-</a:t>
            </a:r>
            <a:r>
              <a:rPr lang="en-US" sz="2400" dirty="0">
                <a:solidFill>
                  <a:schemeClr val="tx1"/>
                </a:solidFill>
              </a:rPr>
              <a:t>cognitive models of achievement motivation </a:t>
            </a:r>
            <a:r>
              <a:rPr lang="hr-HR" sz="2400" dirty="0">
                <a:solidFill>
                  <a:schemeClr val="tx1"/>
                </a:solidFill>
              </a:rPr>
              <a:t>e</a:t>
            </a:r>
            <a:r>
              <a:rPr lang="en-US" sz="2400" dirty="0" err="1">
                <a:solidFill>
                  <a:schemeClr val="tx1"/>
                </a:solidFill>
              </a:rPr>
              <a:t>mphasize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beliefs, achievement values, goals, </a:t>
            </a:r>
            <a:r>
              <a:rPr lang="en-US" sz="2400" dirty="0">
                <a:solidFill>
                  <a:schemeClr val="tx1"/>
                </a:solidFill>
              </a:rPr>
              <a:t>and</a:t>
            </a:r>
            <a:r>
              <a:rPr lang="en-US" sz="2400" i="1" dirty="0">
                <a:solidFill>
                  <a:schemeClr val="tx1"/>
                </a:solidFill>
              </a:rPr>
              <a:t> interests</a:t>
            </a:r>
            <a:r>
              <a:rPr lang="en-US" sz="2400" dirty="0">
                <a:solidFill>
                  <a:schemeClr val="tx1"/>
                </a:solidFill>
              </a:rPr>
              <a:t> as major influences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on </a:t>
            </a:r>
            <a:r>
              <a:rPr lang="hr-HR" sz="2400" dirty="0" err="1">
                <a:solidFill>
                  <a:schemeClr val="tx1"/>
                </a:solidFill>
              </a:rPr>
              <a:t>person’s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achievement </a:t>
            </a:r>
            <a:r>
              <a:rPr lang="hr-HR" sz="1400" dirty="0">
                <a:solidFill>
                  <a:schemeClr val="tx1"/>
                </a:solidFill>
              </a:rPr>
              <a:t>(</a:t>
            </a:r>
            <a:r>
              <a:rPr lang="hr-HR" sz="1400" dirty="0" err="1">
                <a:solidFill>
                  <a:schemeClr val="tx1"/>
                </a:solidFill>
              </a:rPr>
              <a:t>Wigfield</a:t>
            </a:r>
            <a:r>
              <a:rPr lang="hr-HR" sz="1400" dirty="0">
                <a:solidFill>
                  <a:schemeClr val="tx1"/>
                </a:solidFill>
              </a:rPr>
              <a:t> &amp; </a:t>
            </a:r>
            <a:r>
              <a:rPr lang="hr-HR" sz="1400" dirty="0" err="1">
                <a:solidFill>
                  <a:schemeClr val="tx1"/>
                </a:solidFill>
              </a:rPr>
              <a:t>Cambria</a:t>
            </a:r>
            <a:r>
              <a:rPr lang="hr-HR" sz="1400" dirty="0">
                <a:solidFill>
                  <a:schemeClr val="tx1"/>
                </a:solidFill>
              </a:rPr>
              <a:t>, </a:t>
            </a:r>
            <a:r>
              <a:rPr lang="hr-HR" sz="1400" dirty="0" err="1">
                <a:solidFill>
                  <a:schemeClr val="tx1"/>
                </a:solidFill>
              </a:rPr>
              <a:t>2010</a:t>
            </a:r>
            <a:r>
              <a:rPr lang="hr-HR" sz="1400" dirty="0">
                <a:solidFill>
                  <a:schemeClr val="tx1"/>
                </a:solidFill>
              </a:rPr>
              <a:t>).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study</a:t>
            </a:r>
            <a:r>
              <a:rPr lang="hr-HR" dirty="0"/>
              <a:t> - </a:t>
            </a:r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4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/>
                </a:solidFill>
              </a:rPr>
              <a:t>Self-concept of ability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accent2"/>
                </a:solidFill>
              </a:rPr>
              <a:t>value</a:t>
            </a:r>
            <a:r>
              <a:rPr lang="en-US" dirty="0">
                <a:solidFill>
                  <a:schemeClr val="tx1"/>
                </a:solidFill>
              </a:rPr>
              <a:t> are constructs that are connected to various motivational theories. Empirical findings confirm these constructs are important predictors of participation and performance in different domains </a:t>
            </a:r>
            <a:r>
              <a:rPr lang="en-US" sz="1400" dirty="0">
                <a:solidFill>
                  <a:schemeClr val="tx1"/>
                </a:solidFill>
              </a:rPr>
              <a:t>(Simpkins, </a:t>
            </a:r>
            <a:r>
              <a:rPr lang="en-US" sz="1400" dirty="0" err="1">
                <a:solidFill>
                  <a:schemeClr val="tx1"/>
                </a:solidFill>
              </a:rPr>
              <a:t>Fredricks</a:t>
            </a:r>
            <a:r>
              <a:rPr lang="en-US" sz="1400" dirty="0">
                <a:solidFill>
                  <a:schemeClr val="tx1"/>
                </a:solidFill>
              </a:rPr>
              <a:t>, &amp; Eccles, 2014).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Furthermore, </a:t>
            </a:r>
            <a:r>
              <a:rPr lang="en-US" dirty="0">
                <a:solidFill>
                  <a:schemeClr val="accent2"/>
                </a:solidFill>
              </a:rPr>
              <a:t>interest </a:t>
            </a:r>
            <a:r>
              <a:rPr lang="en-US" dirty="0"/>
              <a:t>in academic domains is particularly important for long-term outcomes such as educational and career choices </a:t>
            </a:r>
            <a:r>
              <a:rPr lang="en-US" sz="1400" dirty="0"/>
              <a:t>(</a:t>
            </a:r>
            <a:r>
              <a:rPr lang="en-US" sz="1400" dirty="0" err="1"/>
              <a:t>Hulleman</a:t>
            </a:r>
            <a:r>
              <a:rPr lang="en-US" sz="1400" dirty="0"/>
              <a:t> &amp; </a:t>
            </a:r>
            <a:r>
              <a:rPr lang="en-US" sz="1400" dirty="0" err="1"/>
              <a:t>Harackiewicz</a:t>
            </a:r>
            <a:r>
              <a:rPr lang="en-US" sz="1400" dirty="0"/>
              <a:t>, 2009).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Children’s everyday activities also play a role in explaining differences in STEM achievement. </a:t>
            </a:r>
            <a:r>
              <a:rPr lang="hr-HR" dirty="0"/>
              <a:t> R</a:t>
            </a:r>
            <a:r>
              <a:rPr lang="en-US" dirty="0" err="1"/>
              <a:t>esearch</a:t>
            </a:r>
            <a:r>
              <a:rPr lang="en-US" dirty="0"/>
              <a:t> have shown that </a:t>
            </a:r>
            <a:r>
              <a:rPr lang="en-US" dirty="0">
                <a:solidFill>
                  <a:schemeClr val="accent2"/>
                </a:solidFill>
              </a:rPr>
              <a:t>STEM out-of-school activities </a:t>
            </a:r>
            <a:r>
              <a:rPr lang="en-US" dirty="0"/>
              <a:t>are positively associated with children’s interest in science and self-concept of abilities in these domains </a:t>
            </a:r>
            <a:r>
              <a:rPr lang="en-US" sz="1400" dirty="0"/>
              <a:t>(</a:t>
            </a:r>
            <a:r>
              <a:rPr lang="en-US" sz="1400" dirty="0" err="1"/>
              <a:t>Dickhauser</a:t>
            </a:r>
            <a:r>
              <a:rPr lang="en-US" sz="1400" dirty="0"/>
              <a:t> &amp; </a:t>
            </a:r>
            <a:r>
              <a:rPr lang="en-US" sz="1400" dirty="0" err="1"/>
              <a:t>Stiensmeier-Pelster</a:t>
            </a:r>
            <a:r>
              <a:rPr lang="en-US" sz="1400" dirty="0"/>
              <a:t>, 2002).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0" indent="0">
              <a:buNone/>
            </a:pPr>
            <a:r>
              <a:rPr lang="en-US" i="1" dirty="0"/>
              <a:t>Research questions</a:t>
            </a:r>
            <a:r>
              <a:rPr lang="en-US" dirty="0"/>
              <a:t>: How low-STEM performing primary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en-US" dirty="0"/>
              <a:t> students differ from high-performing students in relation to various motivational and behavioral factors? Do these differences emerge across the entire STEM school domain?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8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Methods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Respondents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595188" cy="460248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1920 primary school students (age 10 – 12; 4th to 6th grade), from 16 primary schools in Zagreb and its surroundings participated in the study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Equally represented by gender and grade</a:t>
            </a:r>
          </a:p>
          <a:p>
            <a:pPr marL="201168" lvl="1" indent="0">
              <a:lnSpc>
                <a:spcPct val="120000"/>
              </a:lnSpc>
              <a:buNone/>
            </a:pPr>
            <a:endParaRPr lang="hr-HR" sz="2400" dirty="0"/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400" dirty="0"/>
              <a:t>Assessment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Paper and pencil method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Group assessment, in the classes during the regular school activities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Data collection lasted 45 minutes </a:t>
            </a:r>
          </a:p>
          <a:p>
            <a:pPr marL="201168" lvl="1" indent="0">
              <a:lnSpc>
                <a:spcPct val="120000"/>
              </a:lnSpc>
              <a:buNone/>
            </a:pPr>
            <a:endParaRPr lang="en-US" sz="2400" dirty="0"/>
          </a:p>
          <a:p>
            <a:pPr marL="201168" lvl="1" indent="0">
              <a:lnSpc>
                <a:spcPct val="120000"/>
              </a:lnSpc>
              <a:buNone/>
            </a:pPr>
            <a:endParaRPr lang="en-US" sz="2400" dirty="0"/>
          </a:p>
          <a:p>
            <a:pPr marL="201168" lvl="1" indent="0">
              <a:lnSpc>
                <a:spcPct val="120000"/>
              </a:lnSpc>
              <a:buNone/>
            </a:pPr>
            <a:endParaRPr lang="en-US" sz="2400" dirty="0"/>
          </a:p>
          <a:p>
            <a:pPr marL="201168" lvl="1" indent="0">
              <a:lnSpc>
                <a:spcPct val="120000"/>
              </a:lnSpc>
              <a:buNone/>
            </a:pPr>
            <a:endParaRPr lang="en-US" sz="2400" dirty="0"/>
          </a:p>
          <a:p>
            <a:pPr lvl="1">
              <a:lnSpc>
                <a:spcPct val="120000"/>
              </a:lnSpc>
            </a:pPr>
            <a:endParaRPr lang="en-US" sz="2000" noProof="0" dirty="0">
              <a:latin typeface="+mj-lt"/>
            </a:endParaRPr>
          </a:p>
          <a:p>
            <a:pPr>
              <a:lnSpc>
                <a:spcPct val="120000"/>
              </a:lnSpc>
            </a:pPr>
            <a:endParaRPr lang="en-US" noProof="0" dirty="0">
              <a:latin typeface="+mj-lt"/>
            </a:endParaRPr>
          </a:p>
          <a:p>
            <a:pPr marL="0" indent="0">
              <a:buNone/>
            </a:pPr>
            <a:r>
              <a:rPr lang="en-US" noProof="0" dirty="0">
                <a:latin typeface="+mj-lt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2015</Words>
  <Application>Microsoft Office PowerPoint</Application>
  <PresentationFormat>Widescreen</PresentationFormat>
  <Paragraphs>433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PowerPoint Presentation</vt:lpstr>
      <vt:lpstr>JOBSTEM PROJECT: STEM career aspirations during primary schooling: A cohort-sequential longitudinal study of relations between achievement, self-competence beliefs, and career interests  </vt:lpstr>
      <vt:lpstr>The JOBSTEM project: Three main research goals</vt:lpstr>
      <vt:lpstr>The longitudinal-sequential design of the study with a two-group pre- and post-test randomized experiment</vt:lpstr>
      <vt:lpstr>Participants</vt:lpstr>
      <vt:lpstr>This study - Background</vt:lpstr>
      <vt:lpstr>This study - Background</vt:lpstr>
      <vt:lpstr>Methods</vt:lpstr>
      <vt:lpstr>Respondents</vt:lpstr>
      <vt:lpstr>Measures</vt:lpstr>
      <vt:lpstr>Measures</vt:lpstr>
      <vt:lpstr>Measures</vt:lpstr>
      <vt:lpstr>Results</vt:lpstr>
      <vt:lpstr>Results Objective test of STEM achievement</vt:lpstr>
      <vt:lpstr>Results Objective test of STEM achievement - Comparison groups</vt:lpstr>
      <vt:lpstr>Results Differences between high and low-achievers</vt:lpstr>
      <vt:lpstr>Results Self-concept of ability in STEM domains </vt:lpstr>
      <vt:lpstr>Results Importance value of STEM domains </vt:lpstr>
      <vt:lpstr>Results Interest in STEM school subjects </vt:lpstr>
      <vt:lpstr>Results Interest in STEM professional careers</vt:lpstr>
      <vt:lpstr>Results Participation in STEM-related activities </vt:lpstr>
      <vt:lpstr>Summarized Findings </vt:lpstr>
      <vt:lpstr>Discussion and Implications</vt:lpstr>
      <vt:lpstr>Discussion and Implications</vt:lpstr>
      <vt:lpstr>Thank you!   josip.burusic@pilar.hr     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Babarovic</dc:creator>
  <cp:lastModifiedBy>Windows User</cp:lastModifiedBy>
  <cp:revision>175</cp:revision>
  <dcterms:created xsi:type="dcterms:W3CDTF">2016-08-16T11:12:04Z</dcterms:created>
  <dcterms:modified xsi:type="dcterms:W3CDTF">2018-01-11T03:18:09Z</dcterms:modified>
</cp:coreProperties>
</file>