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6" r:id="rId3"/>
    <p:sldId id="257" r:id="rId4"/>
    <p:sldId id="259" r:id="rId5"/>
    <p:sldId id="261" r:id="rId6"/>
    <p:sldId id="258" r:id="rId7"/>
    <p:sldId id="262" r:id="rId8"/>
    <p:sldId id="263" r:id="rId9"/>
    <p:sldId id="279" r:id="rId10"/>
    <p:sldId id="280" r:id="rId11"/>
    <p:sldId id="264" r:id="rId12"/>
    <p:sldId id="266" r:id="rId13"/>
    <p:sldId id="265" r:id="rId14"/>
    <p:sldId id="267" r:id="rId15"/>
    <p:sldId id="272" r:id="rId16"/>
    <p:sldId id="282" r:id="rId17"/>
    <p:sldId id="274" r:id="rId18"/>
    <p:sldId id="283" r:id="rId19"/>
    <p:sldId id="284" r:id="rId20"/>
    <p:sldId id="276" r:id="rId21"/>
    <p:sldId id="277" r:id="rId22"/>
    <p:sldId id="285" r:id="rId23"/>
    <p:sldId id="278" r:id="rId24"/>
    <p:sldId id="281" r:id="rId2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99"/>
    <a:srgbClr val="FF0066"/>
    <a:srgbClr val="E6A09E"/>
    <a:srgbClr val="F2D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F5F58-51D2-444E-AEE8-00DAB5571BAD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DD68-C5F8-44C5-9A52-C49DB2496B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17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DD68-C5F8-44C5-9A52-C49DB2496B7A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76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5EA48-904A-4A30-971D-92D629C85855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37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5EA48-904A-4A30-971D-92D629C85855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0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DDD68-C5F8-44C5-9A52-C49DB2496B7A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24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67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759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662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785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5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79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736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74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196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7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3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17A10-74A7-450C-B63E-0EBC9CAAABA2}" type="datetimeFigureOut">
              <a:rPr lang="hr-HR" smtClean="0"/>
              <a:t>12.6.2018.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A8E63-60AE-40AA-B281-8D2A9B868A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34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917" y="1240332"/>
            <a:ext cx="8664166" cy="2127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Two-electron </a:t>
            </a:r>
            <a:r>
              <a:rPr lang="en-US" sz="48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multicentric</a:t>
            </a:r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covalent bonding: how many </a:t>
            </a:r>
            <a:r>
              <a:rPr lang="en-US" sz="4800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centres</a:t>
            </a:r>
            <a:r>
              <a:rPr lang="en-US" sz="4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?</a:t>
            </a:r>
            <a:endParaRPr lang="hr-HR" sz="4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826" y="5341546"/>
            <a:ext cx="8356347" cy="1249378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Krešimir Molčanov, Biserka Kojić-Prodić,</a:t>
            </a:r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Vladimir </a:t>
            </a:r>
            <a:r>
              <a:rPr lang="en-US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Stilinović</a:t>
            </a:r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Zhongyu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Mou</a:t>
            </a:r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Miklos </a:t>
            </a:r>
            <a:r>
              <a:rPr lang="en-US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Kertesz</a:t>
            </a:r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Bruno </a:t>
            </a:r>
            <a:r>
              <a:rPr lang="en-US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Landeros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-Rivera</a:t>
            </a:r>
            <a:r>
              <a:rPr lang="en-U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Jesús</a:t>
            </a: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Hernández-Trujillo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15246"/>
          <a:stretch/>
        </p:blipFill>
        <p:spPr>
          <a:xfrm>
            <a:off x="987593" y="841000"/>
            <a:ext cx="6872767" cy="3646397"/>
          </a:xfrm>
        </p:spPr>
      </p:pic>
      <p:sp>
        <p:nvSpPr>
          <p:cNvPr id="5" name="Block Arc 4"/>
          <p:cNvSpPr/>
          <p:nvPr/>
        </p:nvSpPr>
        <p:spPr>
          <a:xfrm>
            <a:off x="3810224" y="1634308"/>
            <a:ext cx="1083643" cy="1003017"/>
          </a:xfrm>
          <a:prstGeom prst="blockArc">
            <a:avLst>
              <a:gd name="adj1" fmla="val 10800000"/>
              <a:gd name="adj2" fmla="val 21466847"/>
              <a:gd name="adj3" fmla="val 20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2446" y="125503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173.8°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5755" y="2311913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2.080 Å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3976" y="2294528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2.105 Å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49" y="26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Bromonium ion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4" y="4233944"/>
            <a:ext cx="4147225" cy="2456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6" y="4225612"/>
            <a:ext cx="4147224" cy="24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9" y="60927"/>
            <a:ext cx="8763754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Three-centre / two-electron covalent bond!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179881"/>
              </p:ext>
            </p:extLst>
          </p:nvPr>
        </p:nvGraphicFramePr>
        <p:xfrm>
          <a:off x="446512" y="1734081"/>
          <a:ext cx="7157330" cy="44097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11923"/>
                <a:gridCol w="2083893"/>
                <a:gridCol w="1509341"/>
                <a:gridCol w="2152173"/>
              </a:tblGrid>
              <a:tr h="1092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Bond</a:t>
                      </a:r>
                      <a:endParaRPr lang="hr-HR" sz="16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Bookman Old Style" panose="02050604050505020204" pitchFamily="18" charset="0"/>
                        </a:rPr>
                        <a:t>Length (Å)</a:t>
                      </a:r>
                      <a:endParaRPr lang="hr-HR" sz="16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Bookman Old Style" panose="02050604050505020204" pitchFamily="18" charset="0"/>
                          <a:sym typeface="Symbol"/>
                        </a:rPr>
                        <a:t></a:t>
                      </a:r>
                      <a:r>
                        <a:rPr lang="en-GB" sz="2000" b="1" baseline="-25000" dirty="0" err="1" smtClean="0">
                          <a:effectLst/>
                          <a:latin typeface="Bookman Old Style" panose="02050604050505020204" pitchFamily="18" charset="0"/>
                        </a:rPr>
                        <a:t>cp</a:t>
                      </a:r>
                      <a:r>
                        <a:rPr lang="hr-HR" sz="2000" b="1" baseline="-2500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Bookman Old Style" panose="02050604050505020204" pitchFamily="18" charset="0"/>
                        </a:rPr>
                        <a:t>(eÅ</a:t>
                      </a:r>
                      <a:r>
                        <a:rPr lang="en-GB" sz="2000" b="1" baseline="30000" dirty="0" smtClean="0">
                          <a:effectLst/>
                          <a:latin typeface="Bookman Old Style" panose="02050604050505020204" pitchFamily="18" charset="0"/>
                        </a:rPr>
                        <a:t>-3</a:t>
                      </a:r>
                      <a:r>
                        <a:rPr lang="en-GB" sz="2000" b="1" dirty="0" smtClean="0"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endParaRPr lang="hr-HR" sz="16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Bookman Old Style" panose="02050604050505020204" pitchFamily="18" charset="0"/>
                        </a:rPr>
                        <a:t>Laplacian</a:t>
                      </a:r>
                      <a:r>
                        <a:rPr lang="hr-HR" sz="2000" b="1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GB" sz="2000" b="1" dirty="0" smtClean="0">
                          <a:effectLst/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en-GB" sz="2000" b="1" dirty="0">
                          <a:effectLst/>
                          <a:latin typeface="Bookman Old Style" panose="02050604050505020204" pitchFamily="18" charset="0"/>
                        </a:rPr>
                        <a:t>eÅ</a:t>
                      </a:r>
                      <a:r>
                        <a:rPr lang="en-GB" sz="2000" b="1" baseline="30000" dirty="0">
                          <a:effectLst/>
                          <a:latin typeface="Bookman Old Style" panose="02050604050505020204" pitchFamily="18" charset="0"/>
                        </a:rPr>
                        <a:t>-3</a:t>
                      </a:r>
                      <a:r>
                        <a:rPr lang="en-GB" sz="2000" b="1" dirty="0"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endParaRPr lang="hr-HR" sz="16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N1–Br1</a:t>
                      </a:r>
                      <a:endParaRPr lang="hr-HR" sz="20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1.8360(3)</a:t>
                      </a:r>
                      <a:endParaRPr lang="hr-HR" sz="20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1.118</a:t>
                      </a:r>
                      <a:endParaRPr lang="hr-HR" sz="20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0.82</a:t>
                      </a:r>
                      <a:endParaRPr lang="hr-HR" sz="2000" b="1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N1</a:t>
                      </a:r>
                      <a:r>
                        <a:rPr lang="hr-HR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Br1</a:t>
                      </a:r>
                      <a:endParaRPr lang="hr-HR" sz="16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1.93</a:t>
                      </a:r>
                      <a:r>
                        <a:rPr lang="hr-HR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(4</a:t>
                      </a:r>
                      <a:r>
                        <a:rPr lang="en-GB" sz="20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endParaRPr lang="hr-HR" sz="16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0.923</a:t>
                      </a:r>
                      <a:endParaRPr lang="hr-HR" sz="28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5.67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3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N2∙∙∙Br1</a:t>
                      </a:r>
                      <a:endParaRPr lang="hr-HR" sz="16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2.31</a:t>
                      </a:r>
                      <a:r>
                        <a:rPr lang="hr-HR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86</a:t>
                      </a:r>
                      <a:r>
                        <a:rPr lang="en-GB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(4</a:t>
                      </a:r>
                      <a:r>
                        <a:rPr lang="en-GB" sz="2000" b="1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endParaRPr lang="hr-HR" sz="16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0.339</a:t>
                      </a:r>
                      <a:endParaRPr lang="hr-HR" sz="28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3.28</a:t>
                      </a:r>
                      <a:endParaRPr lang="hr-HR" sz="2800" b="1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N∙∙∙Br∙∙∙</a:t>
                      </a:r>
                      <a:r>
                        <a:rPr lang="hr-HR" sz="20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</a:rPr>
                        <a:t>N</a:t>
                      </a:r>
                      <a:endParaRPr lang="hr-HR" sz="20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2.082</a:t>
                      </a:r>
                      <a:endParaRPr lang="hr-HR" sz="20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0.724</a:t>
                      </a:r>
                      <a:endParaRPr lang="hr-HR" sz="20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4.95</a:t>
                      </a:r>
                      <a:endParaRPr lang="hr-HR" sz="20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2.105</a:t>
                      </a:r>
                      <a:endParaRPr lang="hr-HR" sz="20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0.708</a:t>
                      </a:r>
                      <a:endParaRPr lang="hr-HR" sz="20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4.61</a:t>
                      </a:r>
                      <a:endParaRPr lang="hr-HR" sz="20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2000" b="1" dirty="0">
                        <a:solidFill>
                          <a:srgbClr val="FFC0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2000" b="1" dirty="0">
                        <a:solidFill>
                          <a:srgbClr val="FFC0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2000" b="1" dirty="0">
                        <a:solidFill>
                          <a:srgbClr val="FFC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r-HR" sz="2000" b="1" dirty="0">
                        <a:solidFill>
                          <a:srgbClr val="FFC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N∙∙∙Br</a:t>
                      </a:r>
                      <a:endParaRPr lang="hr-HR" sz="20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Times New Roman"/>
                          <a:cs typeface="Times New Roman"/>
                        </a:rPr>
                        <a:t>2.806</a:t>
                      </a:r>
                      <a:endParaRPr lang="hr-H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0.148</a:t>
                      </a:r>
                      <a:endParaRPr lang="hr-H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ea typeface="Calibri"/>
                          <a:cs typeface="Times New Roman"/>
                        </a:rPr>
                        <a:t>-2.2</a:t>
                      </a:r>
                      <a:endParaRPr lang="hr-HR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95800" y="6096000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Crugeiras &amp; Rios, </a:t>
            </a:r>
            <a:r>
              <a:rPr lang="hr-HR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PCCP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2016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hr-HR" b="1" i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18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, 30961-30971.</a:t>
            </a:r>
            <a:endParaRPr lang="hr-HR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9486" y="3567450"/>
            <a:ext cx="19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N</a:t>
            </a:r>
            <a:r>
              <a:rPr lang="hr-HR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-bs·3,5-dmp</a:t>
            </a:r>
            <a:endParaRPr lang="hr-HR" sz="2000" b="1" dirty="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2838" y="5662430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Theoretical value by</a:t>
            </a:r>
            <a:endParaRPr lang="hr-HR" sz="2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7758" y="2768939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N-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bs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7758" y="4431331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bromonium </a:t>
            </a:r>
            <a:endParaRPr lang="hr-HR" sz="2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9900" y="3262837"/>
            <a:ext cx="42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}</a:t>
            </a:r>
            <a:endParaRPr lang="hr-HR" sz="1600" b="1" dirty="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2914" y="4153275"/>
            <a:ext cx="42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 smtClean="0">
                <a:solidFill>
                  <a:srgbClr val="FFFF00"/>
                </a:solidFill>
              </a:rPr>
              <a:t>}</a:t>
            </a:r>
            <a:endParaRPr lang="hr-HR" sz="16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r="8367"/>
          <a:stretch/>
        </p:blipFill>
        <p:spPr>
          <a:xfrm>
            <a:off x="448801" y="2781332"/>
            <a:ext cx="3779170" cy="28272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10" y="2781332"/>
            <a:ext cx="3908079" cy="282725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374" y="365127"/>
            <a:ext cx="8981038" cy="1311274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bonding”: multicentric two-electron bonding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818" y="5902855"/>
            <a:ext cx="128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pancake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0113" y="5902855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palačinka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4428" y="1770618"/>
            <a:ext cx="305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R. S. Mulliken, 1960s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8" y="235390"/>
            <a:ext cx="8971984" cy="1455299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bonding”: multicentric two-electron bonding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26" y="2016614"/>
            <a:ext cx="6544588" cy="3124636"/>
          </a:xfrm>
        </p:spPr>
      </p:pic>
      <p:sp>
        <p:nvSpPr>
          <p:cNvPr id="5" name="Rectangle 4"/>
          <p:cNvSpPr/>
          <p:nvPr/>
        </p:nvSpPr>
        <p:spPr>
          <a:xfrm>
            <a:off x="3779821" y="5286106"/>
            <a:ext cx="5137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Cui, </a:t>
            </a:r>
            <a:r>
              <a:rPr lang="en-GB" b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Lischka</a:t>
            </a:r>
            <a:r>
              <a:rPr lang="en-GB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Mueller, </a:t>
            </a:r>
            <a:r>
              <a:rPr lang="en-GB" b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Plasser</a:t>
            </a:r>
            <a:r>
              <a:rPr lang="en-GB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en-GB" b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Kertesz</a:t>
            </a:r>
            <a:r>
              <a:rPr lang="en-GB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en-GB" b="1" i="1" dirty="0" err="1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ChemPhysChem</a:t>
            </a:r>
            <a:r>
              <a:rPr lang="en-GB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hr-HR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201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4,</a:t>
            </a:r>
            <a:r>
              <a:rPr lang="en-GB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hr-HR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15</a:t>
            </a:r>
            <a:r>
              <a:rPr lang="en-GB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165-176.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3196" y="6070657"/>
            <a:ext cx="5137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Miller &amp; Novoa, </a:t>
            </a:r>
            <a:r>
              <a:rPr lang="hr-HR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Acc. Chem. Res.</a:t>
            </a:r>
            <a:r>
              <a:rPr lang="hr-HR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2007, </a:t>
            </a:r>
            <a:r>
              <a:rPr lang="hr-HR" b="1" i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40</a:t>
            </a:r>
            <a:r>
              <a:rPr lang="hr-HR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189-196.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52" y="1736559"/>
            <a:ext cx="2631469" cy="4962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389" y="77902"/>
            <a:ext cx="8682273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bonding” between semiquinone radicals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5859" y="479324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A</a:t>
            </a:r>
            <a:endParaRPr lang="hr-HR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56293" y="414859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B</a:t>
            </a:r>
            <a:endParaRPr lang="hr-HR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6318" y="5756537"/>
            <a:ext cx="7149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sz="20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Cryst. Growth Des.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2016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16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4777-4782</a:t>
            </a:r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endParaRPr lang="hr-HR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Chem. Eur. J.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2018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24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DOI: 10.1002/chem.201800672</a:t>
            </a:r>
            <a:endParaRPr lang="hr-HR" b="1" i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3" y="2060041"/>
            <a:ext cx="2778407" cy="3170575"/>
          </a:xfrm>
          <a:prstGeom prst="rect">
            <a:avLst/>
          </a:prstGeom>
        </p:spPr>
      </p:pic>
      <p:pic>
        <p:nvPicPr>
          <p:cNvPr id="32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66" y="2010106"/>
            <a:ext cx="3365624" cy="3341509"/>
          </a:xfrm>
        </p:spPr>
      </p:pic>
      <p:sp>
        <p:nvSpPr>
          <p:cNvPr id="22" name="Elipsa 9"/>
          <p:cNvSpPr/>
          <p:nvPr/>
        </p:nvSpPr>
        <p:spPr>
          <a:xfrm>
            <a:off x="468868" y="1919573"/>
            <a:ext cx="2828453" cy="15774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955549" y="2351033"/>
            <a:ext cx="0" cy="681878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64741" y="4236763"/>
            <a:ext cx="0" cy="681878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582839" y="1978844"/>
            <a:ext cx="0" cy="681878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815357" y="2841963"/>
            <a:ext cx="0" cy="681878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815357" y="4619653"/>
            <a:ext cx="0" cy="681878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037944" y="5582493"/>
            <a:ext cx="0" cy="681878"/>
          </a:xfrm>
          <a:prstGeom prst="straightConnector1">
            <a:avLst/>
          </a:prstGeom>
          <a:ln w="444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86951" y="2316403"/>
            <a:ext cx="0" cy="681878"/>
          </a:xfrm>
          <a:prstGeom prst="straightConnector1">
            <a:avLst/>
          </a:prstGeom>
          <a:ln w="44450">
            <a:solidFill>
              <a:srgbClr val="CC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76526" y="3223387"/>
            <a:ext cx="0" cy="681878"/>
          </a:xfrm>
          <a:prstGeom prst="straightConnector1">
            <a:avLst/>
          </a:prstGeom>
          <a:ln w="44450">
            <a:solidFill>
              <a:srgbClr val="CC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161577" y="4158450"/>
            <a:ext cx="0" cy="681878"/>
          </a:xfrm>
          <a:prstGeom prst="straightConnector1">
            <a:avLst/>
          </a:prstGeom>
          <a:ln w="44450">
            <a:solidFill>
              <a:srgbClr val="CC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665838" y="3189970"/>
            <a:ext cx="6036" cy="899358"/>
          </a:xfrm>
          <a:prstGeom prst="straightConnector1">
            <a:avLst/>
          </a:prstGeom>
          <a:ln w="444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90460" y="3717862"/>
            <a:ext cx="14655" cy="743373"/>
          </a:xfrm>
          <a:prstGeom prst="straightConnector1">
            <a:avLst/>
          </a:prstGeom>
          <a:ln w="444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33905" y="1369571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dimers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30799" y="1349009"/>
            <a:ext cx="2834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equidistant radicals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29299" y="1363366"/>
            <a:ext cx="11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trimers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1863" y="213914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2.84 Å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67923" y="392799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3.59 Å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64784" y="246673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2.86 Å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7039" y="349124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3.60 Å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5550" y="3420256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3.17 Å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bonded” </a:t>
            </a:r>
            <a:r>
              <a:rPr lang="hr-HR" sz="4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dimers</a:t>
            </a:r>
            <a:r>
              <a:rPr lang="hr-HR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hr-HR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hr-HR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hr-HR" sz="4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diamagnetic): critical points</a:t>
            </a:r>
            <a:endParaRPr lang="hr-HR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5" name="Picture 4" descr="D:\kreso\skupovi\2017\htcc\radikal_triklinski_kriticn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2778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558709" y="2495490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2.86 Å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82509" y="4343400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3.60 Å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06309" y="1981200"/>
            <a:ext cx="0" cy="13716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398854" y="3657600"/>
            <a:ext cx="7456" cy="17526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52400" y="5301734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Oval 33"/>
          <p:cNvSpPr/>
          <p:nvPr/>
        </p:nvSpPr>
        <p:spPr>
          <a:xfrm>
            <a:off x="152400" y="5797034"/>
            <a:ext cx="228600" cy="228600"/>
          </a:xfrm>
          <a:prstGeom prst="ellipse">
            <a:avLst/>
          </a:prstGeom>
          <a:solidFill>
            <a:srgbClr val="6E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Oval 34"/>
          <p:cNvSpPr/>
          <p:nvPr/>
        </p:nvSpPr>
        <p:spPr>
          <a:xfrm>
            <a:off x="161827" y="6330434"/>
            <a:ext cx="228600" cy="228600"/>
          </a:xfrm>
          <a:prstGeom prst="ellipse">
            <a:avLst/>
          </a:prstGeom>
          <a:solidFill>
            <a:srgbClr val="693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xtBox 35"/>
          <p:cNvSpPr txBox="1"/>
          <p:nvPr/>
        </p:nvSpPr>
        <p:spPr>
          <a:xfrm>
            <a:off x="568358" y="5231368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-1) bond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5540" y="5726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+1) ring cenroid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8358" y="6260068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+3) cage centroid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2057400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ρ</a:t>
            </a:r>
            <a:r>
              <a:rPr lang="hr-HR" sz="2000" b="1" baseline="-25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max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&gt; 0.095 e Å</a:t>
            </a:r>
            <a:r>
              <a:rPr lang="hr-HR" sz="2000" b="1" baseline="3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-3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87213" y="4231800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ρ</a:t>
            </a:r>
            <a:r>
              <a:rPr lang="hr-HR" sz="2000" b="1" baseline="-25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max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&lt; 0.040 e Å</a:t>
            </a:r>
            <a:r>
              <a:rPr lang="hr-HR" sz="2000" b="1" baseline="3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-3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98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bonded” dimer</a:t>
            </a:r>
            <a:br>
              <a:rPr lang="hr-H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hr-H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(diamagnetic): </a:t>
            </a:r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HOMO orbitals</a:t>
            </a:r>
            <a:endParaRPr lang="hr-HR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1"/>
          <a:stretch/>
        </p:blipFill>
        <p:spPr bwMode="auto">
          <a:xfrm>
            <a:off x="972404" y="1183136"/>
            <a:ext cx="6012595" cy="47206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7720"/>
              </p:ext>
            </p:extLst>
          </p:nvPr>
        </p:nvGraphicFramePr>
        <p:xfrm>
          <a:off x="5554133" y="5164668"/>
          <a:ext cx="342053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267"/>
                <a:gridCol w="1202267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Intermolecular bond order 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all atoms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0.80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only C atoms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0.27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inter-dimer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0.04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4933" y="6273616"/>
            <a:ext cx="47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Covalent contribution: </a:t>
            </a:r>
            <a:r>
              <a:rPr lang="en-GB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–9.4 kcal mol</a:t>
            </a:r>
            <a:r>
              <a:rPr lang="en-GB" b="1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-1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2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bonding” </a:t>
            </a:r>
            <a:r>
              <a:rPr lang="hr-HR" sz="4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in a stack of equidistant rings: </a:t>
            </a:r>
            <a:r>
              <a:rPr lang="hr-HR" sz="4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critical points</a:t>
            </a:r>
            <a:endParaRPr lang="hr-HR" sz="4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Picture 3" descr="D:\kreso\skupovi\2017\htcc\radkal_rompski_kritic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638800" cy="502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558709" y="3486090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3.17 Å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315200" y="2647890"/>
            <a:ext cx="59670" cy="215271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45578" y="5301734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145578" y="5797034"/>
            <a:ext cx="228600" cy="228600"/>
          </a:xfrm>
          <a:prstGeom prst="ellipse">
            <a:avLst/>
          </a:prstGeom>
          <a:solidFill>
            <a:srgbClr val="6E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155005" y="6330434"/>
            <a:ext cx="228600" cy="228600"/>
          </a:xfrm>
          <a:prstGeom prst="ellipse">
            <a:avLst/>
          </a:prstGeom>
          <a:solidFill>
            <a:srgbClr val="693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xtBox 28"/>
          <p:cNvSpPr txBox="1"/>
          <p:nvPr/>
        </p:nvSpPr>
        <p:spPr>
          <a:xfrm>
            <a:off x="561536" y="5231368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-1) bond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718" y="5726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+1) ring cenroid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1536" y="6260068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+3) cage centroid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2514600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ρ</a:t>
            </a:r>
            <a:r>
              <a:rPr lang="hr-HR" sz="2000" b="1" baseline="-25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max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&lt; 0.050 e Å</a:t>
            </a:r>
            <a:r>
              <a:rPr lang="hr-HR" sz="2000" b="1" baseline="3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-3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7" y="365126"/>
            <a:ext cx="9084733" cy="1023407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„Pancake </a:t>
            </a:r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bonding”between equidistant rings: HOMO orbitals</a:t>
            </a:r>
            <a:r>
              <a:rPr lang="hr-H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hr-HR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hr-HR" sz="36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/>
          <a:stretch/>
        </p:blipFill>
        <p:spPr bwMode="auto">
          <a:xfrm>
            <a:off x="938941" y="1388532"/>
            <a:ext cx="6443992" cy="47836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82733"/>
              </p:ext>
            </p:extLst>
          </p:nvPr>
        </p:nvGraphicFramePr>
        <p:xfrm>
          <a:off x="5554133" y="5342467"/>
          <a:ext cx="342053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267"/>
                <a:gridCol w="1202267"/>
              </a:tblGrid>
              <a:tr h="348832">
                <a:tc gridSpan="2"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Intermolecular bond order 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all atoms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0.26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only C atoms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0.09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866" y="6172199"/>
            <a:ext cx="475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Covalent contribution: </a:t>
            </a:r>
            <a:r>
              <a:rPr lang="en-GB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–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r>
              <a:rPr lang="en-GB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9</a:t>
            </a:r>
            <a:r>
              <a:rPr lang="en-GB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kcal mol</a:t>
            </a:r>
            <a:r>
              <a:rPr lang="en-GB" b="1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-1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1" r="49865"/>
          <a:stretch/>
        </p:blipFill>
        <p:spPr>
          <a:xfrm>
            <a:off x="2020561" y="3962136"/>
            <a:ext cx="3675931" cy="27553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/>
          <a:stretch/>
        </p:blipFill>
        <p:spPr bwMode="auto">
          <a:xfrm>
            <a:off x="3028092" y="2778126"/>
            <a:ext cx="3658460" cy="256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1" r="49865"/>
          <a:stretch/>
        </p:blipFill>
        <p:spPr>
          <a:xfrm>
            <a:off x="3554602" y="1645974"/>
            <a:ext cx="3675931" cy="2755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63" y="74877"/>
            <a:ext cx="5435670" cy="1325563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bonded” polymer!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/>
          <a:stretch/>
        </p:blipFill>
        <p:spPr bwMode="auto">
          <a:xfrm>
            <a:off x="4569023" y="365126"/>
            <a:ext cx="3658460" cy="256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rved Left Arrow 15"/>
          <p:cNvSpPr/>
          <p:nvPr/>
        </p:nvSpPr>
        <p:spPr>
          <a:xfrm rot="13315261">
            <a:off x="3756271" y="1630856"/>
            <a:ext cx="685800" cy="1640492"/>
          </a:xfrm>
          <a:prstGeom prst="curvedLeftArrow">
            <a:avLst/>
          </a:prstGeom>
          <a:solidFill>
            <a:srgbClr val="7CA1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2989117">
            <a:off x="2992845" y="2883872"/>
            <a:ext cx="685800" cy="1640492"/>
          </a:xfrm>
          <a:prstGeom prst="curvedLeftArrow">
            <a:avLst/>
          </a:prstGeom>
          <a:solidFill>
            <a:srgbClr val="7CA1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13094991">
            <a:off x="2234834" y="4164368"/>
            <a:ext cx="685800" cy="1640492"/>
          </a:xfrm>
          <a:prstGeom prst="curvedLeftArrow">
            <a:avLst/>
          </a:prstGeom>
          <a:solidFill>
            <a:srgbClr val="7CA1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3720" y="974058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7CA1CE"/>
                </a:solidFill>
                <a:latin typeface="Bookman Old Style" panose="02050604050505020204" pitchFamily="18" charset="0"/>
              </a:rPr>
              <a:t>e</a:t>
            </a:r>
            <a:r>
              <a:rPr lang="hr-HR" sz="2800" b="1" baseline="30000" dirty="0" smtClean="0">
                <a:solidFill>
                  <a:srgbClr val="7CA1CE"/>
                </a:solidFill>
                <a:latin typeface="Bookman Old Style" panose="02050604050505020204" pitchFamily="18" charset="0"/>
              </a:rPr>
              <a:t>-</a:t>
            </a:r>
            <a:endParaRPr lang="hr-HR" sz="2800" b="1" baseline="30000" dirty="0">
              <a:solidFill>
                <a:srgbClr val="7CA1C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7453" y="3290513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7CA1CE"/>
                </a:solidFill>
                <a:latin typeface="Bookman Old Style" panose="02050604050505020204" pitchFamily="18" charset="0"/>
              </a:rPr>
              <a:t>e</a:t>
            </a:r>
            <a:r>
              <a:rPr lang="hr-HR" sz="2800" b="1" baseline="30000" dirty="0" smtClean="0">
                <a:solidFill>
                  <a:srgbClr val="7CA1CE"/>
                </a:solidFill>
                <a:latin typeface="Bookman Old Style" panose="02050604050505020204" pitchFamily="18" charset="0"/>
              </a:rPr>
              <a:t>-</a:t>
            </a:r>
            <a:endParaRPr lang="hr-HR" sz="2800" b="1" baseline="30000" dirty="0">
              <a:solidFill>
                <a:srgbClr val="7CA1C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866" y="4723004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7CA1CE"/>
                </a:solidFill>
                <a:latin typeface="Bookman Old Style" panose="02050604050505020204" pitchFamily="18" charset="0"/>
              </a:rPr>
              <a:t>e</a:t>
            </a:r>
            <a:r>
              <a:rPr lang="hr-HR" sz="2800" b="1" baseline="30000" dirty="0" smtClean="0">
                <a:solidFill>
                  <a:srgbClr val="7CA1CE"/>
                </a:solidFill>
                <a:latin typeface="Bookman Old Style" panose="02050604050505020204" pitchFamily="18" charset="0"/>
              </a:rPr>
              <a:t>-</a:t>
            </a:r>
            <a:endParaRPr lang="hr-HR" sz="2800" b="1" baseline="30000" dirty="0">
              <a:solidFill>
                <a:srgbClr val="7CA1C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Curved Left Arrow 21"/>
          <p:cNvSpPr/>
          <p:nvPr/>
        </p:nvSpPr>
        <p:spPr>
          <a:xfrm rot="13315261">
            <a:off x="4670584" y="460932"/>
            <a:ext cx="685800" cy="1640492"/>
          </a:xfrm>
          <a:prstGeom prst="curvedLeftArrow">
            <a:avLst/>
          </a:prstGeom>
          <a:solidFill>
            <a:srgbClr val="7CA1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1560" y="1972890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7CA1CE"/>
                </a:solidFill>
                <a:latin typeface="Bookman Old Style" panose="02050604050505020204" pitchFamily="18" charset="0"/>
              </a:rPr>
              <a:t>e</a:t>
            </a:r>
            <a:r>
              <a:rPr lang="hr-HR" sz="2800" b="1" baseline="30000" dirty="0" smtClean="0">
                <a:solidFill>
                  <a:srgbClr val="7CA1CE"/>
                </a:solidFill>
                <a:latin typeface="Bookman Old Style" panose="02050604050505020204" pitchFamily="18" charset="0"/>
              </a:rPr>
              <a:t>-</a:t>
            </a:r>
            <a:endParaRPr lang="hr-HR" sz="2800" b="1" baseline="30000" dirty="0">
              <a:solidFill>
                <a:srgbClr val="7CA1C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98253" y="6044592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Δ</a:t>
            </a:r>
            <a:r>
              <a:rPr lang="hr-HR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E</a:t>
            </a:r>
            <a:r>
              <a:rPr lang="hr-H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= 0.34 eV</a:t>
            </a:r>
            <a:endParaRPr lang="hr-HR" sz="2400" b="1" dirty="0">
              <a:solidFill>
                <a:schemeClr val="accent5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7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Three most important intermolecular interactions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119283" cy="4351338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Hydorgen bonding: </a:t>
            </a:r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short, strong HB O···H···O in the Zundel ion</a:t>
            </a:r>
          </a:p>
          <a:p>
            <a:endParaRPr lang="hr-HR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Halogen bonding: </a:t>
            </a:r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Br atom shifted towards the acceptor in </a:t>
            </a:r>
            <a:r>
              <a:rPr lang="hr-HR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N-</a:t>
            </a:r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bromosuccinimide</a:t>
            </a:r>
            <a:r>
              <a:rPr lang="hr-HR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∙3,5-dimethylpyridine</a:t>
            </a:r>
            <a:endParaRPr lang="hr-HR" sz="24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hr-HR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π-stacking: </a:t>
            </a:r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strong interactions between semiquinone radical anions</a:t>
            </a:r>
            <a:endParaRPr lang="hr-H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4" descr="eigen-zund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8" t="21020" b="31426"/>
          <a:stretch/>
        </p:blipFill>
        <p:spPr bwMode="auto">
          <a:xfrm>
            <a:off x="6747933" y="1635596"/>
            <a:ext cx="1795291" cy="10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21" y="2865108"/>
            <a:ext cx="2509736" cy="163835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4"/>
          <a:stretch/>
        </p:blipFill>
        <p:spPr>
          <a:xfrm>
            <a:off x="6490621" y="4807736"/>
            <a:ext cx="2305260" cy="11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800"/>
            <a:ext cx="4988342" cy="5791200"/>
          </a:xfrm>
        </p:spPr>
      </p:pic>
      <p:sp>
        <p:nvSpPr>
          <p:cNvPr id="10" name="Oval 9"/>
          <p:cNvSpPr/>
          <p:nvPr/>
        </p:nvSpPr>
        <p:spPr>
          <a:xfrm rot="19538900">
            <a:off x="4036348" y="3789729"/>
            <a:ext cx="2057400" cy="3074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34000" y="388620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2–</a:t>
            </a:r>
            <a:endParaRPr lang="hr-HR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928" y="51816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1+</a:t>
            </a:r>
            <a:endParaRPr lang="hr-HR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4255532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1+</a:t>
            </a:r>
            <a:endParaRPr lang="hr-HR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81090"/>
            <a:ext cx="256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Charges from </a:t>
            </a:r>
            <a:r>
              <a:rPr lang="hr-HR" sz="20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</a:t>
            </a:r>
            <a:r>
              <a:rPr lang="hr-HR" sz="2000" b="1" baseline="-25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val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22827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–0,76</a:t>
            </a:r>
            <a:endParaRPr lang="hr-HR" b="1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39642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–0,58</a:t>
            </a:r>
            <a:endParaRPr lang="hr-HR" b="1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700" y="3063492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–0,58</a:t>
            </a:r>
            <a:endParaRPr lang="hr-HR" b="1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2936" y="2363030"/>
            <a:ext cx="91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–1.92</a:t>
            </a:r>
            <a:endParaRPr lang="hr-HR" sz="1600" b="1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4191000" y="1524000"/>
            <a:ext cx="685800" cy="2076510"/>
          </a:xfrm>
          <a:prstGeom prst="leftBrac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2510299" y="3572284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+0.96</a:t>
            </a:r>
            <a:endParaRPr lang="hr-HR" sz="1600" b="1" dirty="0">
              <a:solidFill>
                <a:schemeClr val="tx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5892" y="160263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+0.96</a:t>
            </a:r>
            <a:endParaRPr lang="hr-HR" sz="1600" b="1" dirty="0">
              <a:solidFill>
                <a:schemeClr val="tx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76201"/>
            <a:ext cx="8229600" cy="857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[</a:t>
            </a:r>
            <a:r>
              <a:rPr lang="hr-HR" sz="3600" b="1" i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N</a:t>
            </a:r>
            <a:r>
              <a:rPr lang="hr-HR" sz="3600" b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-Me-4-(Me)</a:t>
            </a:r>
            <a:r>
              <a:rPr lang="hr-HR" sz="3600" b="1" baseline="-25000" smtClean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r>
              <a:rPr lang="hr-HR" sz="3600" b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NPy]</a:t>
            </a:r>
            <a:r>
              <a:rPr lang="hr-HR" sz="3600" b="1" baseline="-25000" smtClean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r>
              <a:rPr lang="hr-HR" sz="3600" b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(Cl</a:t>
            </a:r>
            <a:r>
              <a:rPr lang="hr-HR" sz="3600" b="1" baseline="-25000" smtClean="0">
                <a:solidFill>
                  <a:schemeClr val="bg1"/>
                </a:solidFill>
                <a:latin typeface="Bookman Old Style" panose="02050604050505020204" pitchFamily="18" charset="0"/>
              </a:rPr>
              <a:t>4</a:t>
            </a:r>
            <a:r>
              <a:rPr lang="hr-HR" sz="3600" b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Q)</a:t>
            </a:r>
            <a:r>
              <a:rPr lang="hr-HR" sz="3600" b="1" baseline="-25000" smtClean="0">
                <a:solidFill>
                  <a:schemeClr val="bg1"/>
                </a:solidFill>
                <a:latin typeface="Bookman Old Style" panose="02050604050505020204" pitchFamily="18" charset="0"/>
              </a:rPr>
              <a:t>3</a:t>
            </a:r>
            <a:endParaRPr lang="hr-HR" sz="3600" b="1" baseline="-25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821265"/>
            <a:ext cx="477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Charge-transfer complex</a:t>
            </a:r>
            <a:endParaRPr lang="hr-HR" sz="2800" b="1" baseline="-25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279" y="6183745"/>
            <a:ext cx="40350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Chem. Eur. J.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2018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24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endParaRPr lang="hr-HR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DOI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: 10.1002/chem.201800672</a:t>
            </a:r>
            <a:endParaRPr lang="hr-HR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4" y="1155404"/>
            <a:ext cx="4958389" cy="5165825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V="1">
            <a:off x="7230004" y="1633664"/>
            <a:ext cx="0" cy="1335764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505635" y="211688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2.84 Å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28466" y="4131215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3.59 Å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230004" y="3581400"/>
            <a:ext cx="0" cy="160020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90478" y="2116880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ρ</a:t>
            </a:r>
            <a:r>
              <a:rPr lang="hr-HR" sz="2000" b="1" baseline="-25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max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&gt; 0.077 e Å</a:t>
            </a:r>
            <a:r>
              <a:rPr lang="hr-HR" sz="2000" b="1" baseline="3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-3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3483" y="4381500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ρ</a:t>
            </a:r>
            <a:r>
              <a:rPr lang="hr-HR" sz="2000" b="1" baseline="-25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max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&lt; 0.045 e Å</a:t>
            </a:r>
            <a:r>
              <a:rPr lang="hr-HR" sz="2000" b="1" baseline="3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-3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399" y="76201"/>
            <a:ext cx="8923868" cy="945492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bonding” between three 			rings</a:t>
            </a:r>
            <a:endParaRPr lang="hr-HR" sz="3600" b="1" baseline="-25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1188" y="6145550"/>
            <a:ext cx="40350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Chem. Eur. J.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2018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24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endParaRPr lang="hr-HR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DOI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: 10.1002/chem.201800672</a:t>
            </a:r>
            <a:endParaRPr lang="hr-HR" b="1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5578" y="5301734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145578" y="5797034"/>
            <a:ext cx="228600" cy="228600"/>
          </a:xfrm>
          <a:prstGeom prst="ellipse">
            <a:avLst/>
          </a:prstGeom>
          <a:solidFill>
            <a:srgbClr val="6E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55005" y="6330434"/>
            <a:ext cx="228600" cy="228600"/>
          </a:xfrm>
          <a:prstGeom prst="ellipse">
            <a:avLst/>
          </a:prstGeom>
          <a:solidFill>
            <a:srgbClr val="693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61536" y="5231368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-1) bond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718" y="5726668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+1) ring cenroid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536" y="6260068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(3, +3) cage centroid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9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„Pancake bonding” between three 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rings: HOMO orbitals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63575" y="1445156"/>
            <a:ext cx="5016850" cy="45407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96928"/>
              </p:ext>
            </p:extLst>
          </p:nvPr>
        </p:nvGraphicFramePr>
        <p:xfrm>
          <a:off x="5511799" y="5520267"/>
          <a:ext cx="342053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267"/>
                <a:gridCol w="1202267"/>
              </a:tblGrid>
              <a:tr h="348832">
                <a:tc gridSpan="2"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</a:rPr>
                        <a:t>Intermolecular bond order </a:t>
                      </a:r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all atoms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&lt;</a:t>
                      </a:r>
                      <a:r>
                        <a:rPr lang="hr-HR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0.71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probably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man Old Style" panose="02050604050505020204" pitchFamily="18" charset="0"/>
                        </a:rPr>
                        <a:t>~ 0.5</a:t>
                      </a:r>
                      <a:endParaRPr lang="hr-HR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333" y="6258375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Covalent contribution: </a:t>
            </a:r>
            <a:r>
              <a:rPr lang="en-GB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–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4</a:t>
            </a:r>
            <a:r>
              <a:rPr lang="en-GB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11</a:t>
            </a:r>
            <a:r>
              <a:rPr lang="en-GB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kcal mol</a:t>
            </a:r>
            <a:r>
              <a:rPr lang="en-GB" b="1" baseline="30000" dirty="0">
                <a:solidFill>
                  <a:schemeClr val="bg1"/>
                </a:solidFill>
                <a:latin typeface="Bookman Old Style" panose="02050604050505020204" pitchFamily="18" charset="0"/>
              </a:rPr>
              <a:t>-1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8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Conclusions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Strong hydrogen bonds, strong halogen bonds and strongest </a:t>
            </a:r>
            <a:r>
              <a:rPr lang="el-G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π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-stacking interactions are in fact weak covalent bonds!</a:t>
            </a:r>
          </a:p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Two-electron bonding between a pair of semiquinones (12 or 24 centres)</a:t>
            </a:r>
          </a:p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Two-electron bonding between three rings (18 or 36 centres)</a:t>
            </a:r>
          </a:p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1D multicentric-bonded „polymer”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57" y="-11230"/>
            <a:ext cx="7886700" cy="132556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Acknowledgements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10" descr="HUK_LogoDugiSredn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15" y="990600"/>
            <a:ext cx="1883724" cy="80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9438" y="5581471"/>
            <a:ext cx="8912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Croatian Science 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Foundation, grant no. IP-2014-09-4079</a:t>
            </a:r>
          </a:p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Croatian Academy of Sciences and Arts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French-Croatian 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bilateral, Slovenian-Croatian bilateral, German-Croatian bilateral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901" y="1905000"/>
            <a:ext cx="3028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RBI, Zagreb</a:t>
            </a:r>
          </a:p>
          <a:p>
            <a:r>
              <a:rPr lang="hr-HR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Marijana Jurić</a:t>
            </a:r>
          </a:p>
          <a:p>
            <a:r>
              <a:rPr lang="hr-HR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Lidija Androš Dubraja</a:t>
            </a:r>
          </a:p>
          <a:p>
            <a:r>
              <a:rPr lang="hr-HR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Nadica Maltar-Strmečki</a:t>
            </a:r>
          </a:p>
          <a:p>
            <a:r>
              <a:rPr lang="hr-HR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Ana Šantić</a:t>
            </a:r>
          </a:p>
          <a:p>
            <a:r>
              <a:rPr lang="hr-HR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Dijana Žilić</a:t>
            </a:r>
          </a:p>
          <a:p>
            <a:r>
              <a:rPr lang="hr-HR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Darko Babić</a:t>
            </a:r>
          </a:p>
          <a:p>
            <a:r>
              <a:rPr lang="hr-HR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Valentina Milašinović</a:t>
            </a:r>
            <a:endParaRPr lang="hr-HR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8462" y="1552312"/>
            <a:ext cx="2869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Université de Lorraine</a:t>
            </a:r>
          </a:p>
          <a:p>
            <a:r>
              <a:rPr lang="hr-HR" b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Christian Jelsch</a:t>
            </a:r>
          </a:p>
          <a:p>
            <a:r>
              <a:rPr lang="hr-HR" b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Claude Lecomte</a:t>
            </a:r>
          </a:p>
          <a:p>
            <a:r>
              <a:rPr lang="hr-HR" b="1" dirty="0" smtClean="0">
                <a:solidFill>
                  <a:srgbClr val="92D050"/>
                </a:solidFill>
                <a:latin typeface="Bookman Old Style" panose="02050604050505020204" pitchFamily="18" charset="0"/>
              </a:rPr>
              <a:t>Emmanuel Wenger</a:t>
            </a:r>
            <a:endParaRPr lang="hr-HR" b="1" dirty="0">
              <a:solidFill>
                <a:srgbClr val="92D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0343" y="2266475"/>
            <a:ext cx="26100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University of Zagreb</a:t>
            </a:r>
          </a:p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Vladimir Stilinović</a:t>
            </a:r>
          </a:p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Damir Pajić</a:t>
            </a:r>
          </a:p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Nikolina Novosel</a:t>
            </a:r>
          </a:p>
          <a:p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Krešo Zadro</a:t>
            </a:r>
            <a:endParaRPr lang="hr-HR" b="1" dirty="0">
              <a:solidFill>
                <a:schemeClr val="accent1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900" y="4519136"/>
            <a:ext cx="291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University of Ljubljana</a:t>
            </a:r>
          </a:p>
          <a:p>
            <a:r>
              <a:rPr lang="hr-HR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Anton Meden</a:t>
            </a:r>
            <a:endParaRPr lang="hr-HR" b="1" dirty="0">
              <a:solidFill>
                <a:schemeClr val="accent4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119" y="3428999"/>
            <a:ext cx="1718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KI, Ljubljana</a:t>
            </a:r>
          </a:p>
          <a:p>
            <a:r>
              <a:rPr lang="hr-H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Jernej Stare</a:t>
            </a:r>
          </a:p>
          <a:p>
            <a:r>
              <a:rPr lang="hr-H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Gregor Mali</a:t>
            </a:r>
          </a:p>
          <a:p>
            <a:endParaRPr lang="hr-HR" b="1" dirty="0">
              <a:solidFill>
                <a:schemeClr val="tx2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Picture 54" descr="hrzz_logo_en_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00" y="990600"/>
            <a:ext cx="1862699" cy="80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73361" y="4200917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u="sng" dirty="0" smtClean="0">
                <a:solidFill>
                  <a:srgbClr val="E6A09E"/>
                </a:solidFill>
                <a:latin typeface="Bookman Old Style" panose="02050604050505020204" pitchFamily="18" charset="0"/>
              </a:rPr>
              <a:t>Universität Göttingen</a:t>
            </a:r>
          </a:p>
          <a:p>
            <a:r>
              <a:rPr lang="hr-HR" b="1" dirty="0" smtClean="0">
                <a:solidFill>
                  <a:srgbClr val="E6A09E"/>
                </a:solidFill>
                <a:latin typeface="Bookman Old Style" panose="02050604050505020204" pitchFamily="18" charset="0"/>
              </a:rPr>
              <a:t>Dietmar Stalke</a:t>
            </a:r>
          </a:p>
          <a:p>
            <a:r>
              <a:rPr lang="hr-HR" b="1" dirty="0" smtClean="0">
                <a:solidFill>
                  <a:srgbClr val="E6A09E"/>
                </a:solidFill>
                <a:latin typeface="Bookman Old Style" panose="02050604050505020204" pitchFamily="18" charset="0"/>
              </a:rPr>
              <a:t>Serhiy Demeshko</a:t>
            </a:r>
          </a:p>
          <a:p>
            <a:endParaRPr lang="hr-HR" b="1" dirty="0">
              <a:solidFill>
                <a:srgbClr val="E6A09E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226" y="3293122"/>
            <a:ext cx="4090108" cy="2331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2027" y="2433127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G. N. Lewis, 1916.</a:t>
            </a:r>
            <a:endParaRPr lang="hr-H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5912" y="3293122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M. L. Huggins, 1919.</a:t>
            </a:r>
            <a:endParaRPr lang="hr-H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242" y="6153408"/>
            <a:ext cx="458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Latimer &amp; Rodebush, 1920.</a:t>
            </a:r>
            <a:endParaRPr lang="hr-H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2" y="5066006"/>
            <a:ext cx="1739100" cy="15490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62" y="1109515"/>
            <a:ext cx="7260879" cy="13360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58517"/>
            <a:ext cx="9144000" cy="106339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Electron pairs: covalent bond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Zundel_sti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485"/>
            <a:ext cx="3221898" cy="45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igen-zund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8" t="21020" b="31426"/>
          <a:stretch/>
        </p:blipFill>
        <p:spPr bwMode="auto">
          <a:xfrm>
            <a:off x="2598344" y="1244143"/>
            <a:ext cx="4372824" cy="25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73315" y="1125565"/>
            <a:ext cx="2970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altLang="sr-Latn-R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(</a:t>
            </a:r>
            <a:r>
              <a:rPr lang="hr-HR" altLang="sr-Latn-RS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Georg Zundel, 1968)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1556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Zundel ion (H</a:t>
            </a:r>
            <a:r>
              <a:rPr lang="hr-HR" altLang="sr-Latn-RS" sz="3600" b="1" baseline="-25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5</a:t>
            </a:r>
            <a:r>
              <a:rPr lang="hr-HR" altLang="sr-Latn-RS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</a:t>
            </a:r>
            <a:r>
              <a:rPr lang="hr-HR" altLang="sr-Latn-RS" sz="3600" b="1" baseline="-25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</a:t>
            </a:r>
            <a:r>
              <a:rPr lang="hr-HR" altLang="sr-Latn-RS" sz="3600" b="1" baseline="3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+</a:t>
            </a:r>
            <a:r>
              <a:rPr lang="hr-HR" altLang="sr-Latn-RS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  <a:endParaRPr lang="hr-HR" altLang="sr-Latn-RS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3528966" y="2146442"/>
            <a:ext cx="2438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r-HR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748041" y="1689242"/>
            <a:ext cx="193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2000" b="1" dirty="0">
                <a:solidFill>
                  <a:srgbClr val="00FF00"/>
                </a:solidFill>
                <a:latin typeface="Bookman Old Style" panose="02050604050505020204" pitchFamily="18" charset="0"/>
              </a:rPr>
              <a:t>2.39 – 2.44 </a:t>
            </a:r>
            <a:r>
              <a:rPr lang="en-US" altLang="sr-Latn-RS" sz="2000" b="1" dirty="0">
                <a:solidFill>
                  <a:srgbClr val="00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Å</a:t>
            </a:r>
          </a:p>
        </p:txBody>
      </p:sp>
      <p:pic>
        <p:nvPicPr>
          <p:cNvPr id="11" name="Picture 4" descr="100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43" y="3800134"/>
            <a:ext cx="2485025" cy="21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74" y="3800135"/>
            <a:ext cx="2488612" cy="21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187552" y="3400024"/>
            <a:ext cx="986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altLang="sr-Latn-R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100 K</a:t>
            </a:r>
            <a:endParaRPr lang="hr-HR" altLang="sr-Latn-RS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912497" y="3433035"/>
            <a:ext cx="9861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altLang="sr-Latn-R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293 K</a:t>
            </a:r>
            <a:endParaRPr lang="hr-HR" altLang="sr-Latn-RS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193336" y="6149940"/>
            <a:ext cx="591700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hr-HR" altLang="sr-Latn-R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Slo-Cro meeting, Pokljuka, 2012.</a:t>
            </a:r>
          </a:p>
          <a:p>
            <a:pPr algn="r"/>
            <a:r>
              <a:rPr lang="hr-HR" altLang="sr-Latn-RS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Phys. Chem. Chem. Phys.</a:t>
            </a:r>
            <a:r>
              <a:rPr lang="hr-HR" altLang="sr-Latn-R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altLang="sr-Latn-RS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2014</a:t>
            </a:r>
            <a:r>
              <a:rPr lang="hr-HR" altLang="sr-Latn-R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</a:t>
            </a:r>
            <a:r>
              <a:rPr lang="hr-HR" altLang="sr-Latn-RS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16</a:t>
            </a:r>
            <a:r>
              <a:rPr lang="hr-HR" altLang="sr-Latn-RS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</a:t>
            </a:r>
            <a:r>
              <a:rPr lang="hr-HR" altLang="sr-Latn-R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998-1007.</a:t>
            </a:r>
            <a:endParaRPr lang="hr-HR" altLang="sr-Latn-R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4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7737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Single-well potential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76145" y="985323"/>
            <a:ext cx="6143855" cy="5244910"/>
            <a:chOff x="18305727" y="6086475"/>
            <a:chExt cx="8129144" cy="7239000"/>
          </a:xfrm>
        </p:grpSpPr>
        <p:sp>
          <p:nvSpPr>
            <p:cNvPr id="21" name="Rectangle 20"/>
            <p:cNvSpPr/>
            <p:nvPr/>
          </p:nvSpPr>
          <p:spPr>
            <a:xfrm>
              <a:off x="18305727" y="6086475"/>
              <a:ext cx="8129144" cy="7239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22" name="Picture 2" descr="D:\kreso\skupovi\2016\Varsava_ECDM7\TOC4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754" y="6440414"/>
              <a:ext cx="7215980" cy="6454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3252458" y="6457890"/>
            <a:ext cx="6003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Phys</a:t>
            </a:r>
            <a:r>
              <a:rPr lang="hr-HR" b="1" i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. Chem. Chem. Phys.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2014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16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hr-HR" b="1" dirty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998-1007.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7700" y="6166408"/>
            <a:ext cx="4166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r-HR" altLang="sr-Latn-RS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Slo-Cro meeting, Pokljuka, 2012.</a:t>
            </a:r>
          </a:p>
        </p:txBody>
      </p:sp>
    </p:spTree>
    <p:extLst>
      <p:ext uri="{BB962C8B-B14F-4D97-AF65-F5344CB8AC3E}">
        <p14:creationId xmlns:p14="http://schemas.microsoft.com/office/powerpoint/2010/main" val="39828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6037"/>
            <a:ext cx="8917412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Charge density of the Zundel ion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708075"/>
              </p:ext>
            </p:extLst>
          </p:nvPr>
        </p:nvGraphicFramePr>
        <p:xfrm>
          <a:off x="4291343" y="1374307"/>
          <a:ext cx="4753069" cy="30762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7254"/>
                <a:gridCol w="1096794"/>
                <a:gridCol w="1173017"/>
                <a:gridCol w="1186004"/>
              </a:tblGrid>
              <a:tr h="7112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r-HR" sz="16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ρ</a:t>
                      </a:r>
                      <a:r>
                        <a:rPr lang="hr-HR" sz="1600" b="1" baseline="-25000" dirty="0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CP</a:t>
                      </a:r>
                      <a:r>
                        <a:rPr lang="hr-HR" sz="1600" b="1" dirty="0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(eÅ</a:t>
                      </a:r>
                      <a:r>
                        <a:rPr lang="en-GB" sz="1600" b="1" baseline="30000" dirty="0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GB" sz="1600" b="1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hr-HR" sz="16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Laplacian</a:t>
                      </a:r>
                      <a:endParaRPr lang="hr-HR" sz="1600" b="1" dirty="0">
                        <a:effectLst/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(eÅ</a:t>
                      </a:r>
                      <a:r>
                        <a:rPr lang="en-GB" sz="1600" b="1" baseline="30000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GB" sz="1600" b="1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hr-HR" sz="16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Bond order</a:t>
                      </a:r>
                      <a:r>
                        <a:rPr lang="en-GB" sz="1600" b="1" dirty="0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b="1" i="1" dirty="0" err="1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600" b="1" baseline="-25000" dirty="0" err="1" smtClean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topo</a:t>
                      </a:r>
                      <a:endParaRPr lang="hr-HR" sz="1600" b="1" baseline="0" dirty="0"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2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O5-H1</a:t>
                      </a:r>
                      <a:endParaRPr lang="hr-HR" sz="18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1.0890</a:t>
                      </a:r>
                      <a:endParaRPr lang="hr-HR" sz="1800" b="1" baseline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-11.45</a:t>
                      </a:r>
                      <a:endParaRPr lang="hr-HR" sz="1800" b="1" baseline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0.310</a:t>
                      </a:r>
                      <a:endParaRPr lang="hr-HR" sz="18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1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O6-H1</a:t>
                      </a:r>
                      <a:endParaRPr lang="hr-HR" sz="18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0.9555</a:t>
                      </a:r>
                      <a:endParaRPr lang="hr-HR" sz="1800" b="1" baseline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-6.46</a:t>
                      </a:r>
                      <a:endParaRPr lang="hr-HR" sz="1800" b="1" baseline="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0.263</a:t>
                      </a:r>
                      <a:endParaRPr lang="hr-HR" sz="1800" b="1" dirty="0"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2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O5-H5A</a:t>
                      </a:r>
                      <a:endParaRPr lang="hr-HR" sz="18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2.0785</a:t>
                      </a:r>
                      <a:endParaRPr lang="hr-HR" sz="1800" b="1" baseline="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baseline="0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-25.42</a:t>
                      </a:r>
                      <a:endParaRPr lang="hr-HR" sz="1800" b="1" baseline="0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00"/>
                          </a:solidFill>
                          <a:effectLst/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0.473</a:t>
                      </a:r>
                      <a:endParaRPr lang="hr-HR" sz="1800" b="1" dirty="0">
                        <a:solidFill>
                          <a:srgbClr val="FFFF00"/>
                        </a:solidFill>
                        <a:effectLst/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1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H6A-O7</a:t>
                      </a:r>
                      <a:r>
                        <a:rPr lang="en-GB" b="1" i="1" baseline="30000" dirty="0" smtClean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hr-HR" b="1" i="1" dirty="0" smtClean="0">
                        <a:solidFill>
                          <a:srgbClr val="FFC000"/>
                        </a:solidFill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0.2015</a:t>
                      </a:r>
                      <a:endParaRPr lang="hr-HR" b="1" dirty="0" smtClean="0">
                        <a:solidFill>
                          <a:srgbClr val="FFC000"/>
                        </a:solidFill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3.90</a:t>
                      </a:r>
                      <a:endParaRPr lang="hr-HR" b="1" dirty="0" smtClean="0">
                        <a:solidFill>
                          <a:srgbClr val="FFC000"/>
                        </a:solidFill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FFC000"/>
                          </a:solidFill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0.061</a:t>
                      </a:r>
                      <a:endParaRPr lang="hr-HR" b="1" dirty="0" smtClean="0">
                        <a:solidFill>
                          <a:srgbClr val="FFC000"/>
                        </a:solidFill>
                        <a:latin typeface="Bookman Old Style" panose="02050604050505020204" pitchFamily="18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D:\kreso\rukopisi\Zundel_charge_density\Zundel_deformation_sep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1600"/>
            <a:ext cx="3962400" cy="266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5609" r="3457" b="10185"/>
          <a:stretch/>
        </p:blipFill>
        <p:spPr>
          <a:xfrm>
            <a:off x="225461" y="4211062"/>
            <a:ext cx="3965540" cy="2301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91343" y="6413195"/>
            <a:ext cx="4877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/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CrystEngComm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2017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hr-HR" b="1" i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19</a:t>
            </a:r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, 3898-3901.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3" descr="D:\kreso\rukopisi\Zundel_charge_density\Zundel_okruzenje2_-0,2_+1,5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t="25970" r="26350" b="36120"/>
          <a:stretch/>
        </p:blipFill>
        <p:spPr bwMode="auto">
          <a:xfrm>
            <a:off x="5321110" y="4668278"/>
            <a:ext cx="2818020" cy="167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22" y="1243594"/>
            <a:ext cx="6712042" cy="4381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260"/>
            <a:ext cx="9144000" cy="1554162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Halogen transfer in strong halogen bonds:</a:t>
            </a:r>
            <a:br>
              <a:rPr lang="hr-HR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hr-HR" sz="31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N-</a:t>
            </a:r>
            <a:r>
              <a:rPr lang="hr-HR" sz="31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bromosuccinimide∙3,5-dimethylpyridine</a:t>
            </a:r>
            <a:endParaRPr lang="hr-HR" sz="31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3716957" y="2892156"/>
            <a:ext cx="1083643" cy="1003017"/>
          </a:xfrm>
          <a:prstGeom prst="blockArc">
            <a:avLst>
              <a:gd name="adj1" fmla="val 10800000"/>
              <a:gd name="adj2" fmla="val 21466847"/>
              <a:gd name="adj3" fmla="val 207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1530" y="2498186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180°</a:t>
            </a:r>
            <a:endParaRPr lang="hr-HR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1803"/>
              </p:ext>
            </p:extLst>
          </p:nvPr>
        </p:nvGraphicFramePr>
        <p:xfrm>
          <a:off x="184838" y="4454705"/>
          <a:ext cx="470403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26"/>
                <a:gridCol w="1186004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N∙∙∙Br / Å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b="1" i="1" baseline="0" dirty="0" smtClean="0">
                          <a:latin typeface="Bookman Old Style" panose="02050604050505020204" pitchFamily="18" charset="0"/>
                        </a:rPr>
                        <a:t>N</a:t>
                      </a:r>
                      <a:r>
                        <a:rPr lang="hr-HR" b="1" baseline="0" dirty="0" smtClean="0">
                          <a:latin typeface="Bookman Old Style" panose="02050604050505020204" pitchFamily="18" charset="0"/>
                        </a:rPr>
                        <a:t>-bs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1.836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b="1" i="1" dirty="0" smtClean="0">
                          <a:latin typeface="Bookman Old Style" panose="02050604050505020204" pitchFamily="18" charset="0"/>
                        </a:rPr>
                        <a:t>N</a:t>
                      </a:r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-bs∙3,5-dmp „bond”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1.932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i="1" dirty="0" smtClean="0">
                          <a:latin typeface="Bookman Old Style" panose="02050604050505020204" pitchFamily="18" charset="0"/>
                        </a:rPr>
                        <a:t>N</a:t>
                      </a:r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-bs∙3,5-dmp „contact”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2.319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intermolecular N∙∙∙Br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&gt;</a:t>
                      </a:r>
                      <a:r>
                        <a:rPr lang="hr-HR" b="1" baseline="0" dirty="0" smtClean="0">
                          <a:latin typeface="Bookman Old Style" panose="02050604050505020204" pitchFamily="18" charset="0"/>
                        </a:rPr>
                        <a:t> 3.12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sum of van der Waals radii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>
                          <a:latin typeface="Bookman Old Style" panose="02050604050505020204" pitchFamily="18" charset="0"/>
                        </a:rPr>
                        <a:t>3.40</a:t>
                      </a:r>
                      <a:endParaRPr lang="hr-HR" b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71396" y="5047312"/>
            <a:ext cx="42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 smtClean="0">
                <a:solidFill>
                  <a:srgbClr val="FF0000"/>
                </a:solidFill>
              </a:rPr>
              <a:t>}</a:t>
            </a:r>
            <a:endParaRPr lang="hr-HR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4910" y="5324311"/>
            <a:ext cx="2042547" cy="461665"/>
          </a:xfrm>
          <a:prstGeom prst="rect">
            <a:avLst/>
          </a:prstGeom>
          <a:solidFill>
            <a:schemeClr val="tx2">
              <a:lumMod val="40000"/>
              <a:lumOff val="60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Bookman Old Style" panose="02050604050505020204" pitchFamily="18" charset="0"/>
              </a:rPr>
              <a:t>Δ</a:t>
            </a:r>
            <a:r>
              <a:rPr lang="hr-HR" sz="2400" b="1" dirty="0" smtClean="0">
                <a:latin typeface="Bookman Old Style" panose="02050604050505020204" pitchFamily="18" charset="0"/>
              </a:rPr>
              <a:t> </a:t>
            </a:r>
            <a:r>
              <a:rPr lang="hr-HR" sz="2400" b="1" dirty="0">
                <a:latin typeface="Bookman Old Style" panose="02050604050505020204" pitchFamily="18" charset="0"/>
              </a:rPr>
              <a:t>= </a:t>
            </a:r>
            <a:r>
              <a:rPr lang="hr-HR" sz="2400" b="1" dirty="0" smtClean="0">
                <a:latin typeface="Bookman Old Style" panose="02050604050505020204" pitchFamily="18" charset="0"/>
              </a:rPr>
              <a:t>0.387 Å</a:t>
            </a:r>
            <a:endParaRPr lang="hr-HR" sz="2400" b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7402" y="3300076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N1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272" y="2599773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932205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O</a:t>
            </a:r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599773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C2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4661" y="3234353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N2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7269" y="2523573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C3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5608" y="2227944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C4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2921326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C5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3967" y="1434223"/>
            <a:ext cx="543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C6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9422" y="3561294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1.932 Å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3631" y="3513470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2.319 Å</a:t>
            </a:r>
            <a:endParaRPr lang="hr-HR" sz="20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745"/>
            <a:ext cx="9144000" cy="909869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Charge densities:</a:t>
            </a:r>
            <a:endParaRPr lang="hr-HR" sz="3600" dirty="0"/>
          </a:p>
        </p:txBody>
      </p:sp>
      <p:pic>
        <p:nvPicPr>
          <p:cNvPr id="4" name="Picture 2" descr="D:\kreso\rukopisi\NBS\deform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52" y="1367169"/>
            <a:ext cx="4249848" cy="282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43" y="4378393"/>
            <a:ext cx="4249848" cy="230451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2" y="1588979"/>
            <a:ext cx="2553644" cy="2381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5" y="4426257"/>
            <a:ext cx="2419379" cy="2256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0794" y="950614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N-</a:t>
            </a:r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bs·3,5-dmp</a:t>
            </a:r>
            <a:endParaRPr lang="hr-H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8995" y="899616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N-</a:t>
            </a:r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bs</a:t>
            </a:r>
            <a:endParaRPr lang="hr-H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Electrostatic potential (electron density isosurface of 0.35 e Å</a:t>
            </a:r>
            <a:r>
              <a:rPr lang="hr-HR" sz="3600" b="1" baseline="30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-3</a:t>
            </a:r>
            <a:r>
              <a:rPr lang="hr-HR" sz="3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)</a:t>
            </a:r>
            <a:endParaRPr lang="hr-HR" sz="3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64695" y="3937529"/>
            <a:ext cx="2965610" cy="2920471"/>
          </a:xfrm>
          <a:prstGeom prst="rect">
            <a:avLst/>
          </a:prstGeom>
        </p:spPr>
      </p:pic>
      <p:pic>
        <p:nvPicPr>
          <p:cNvPr id="6" name="Picture 2" descr="D:\kreso\rukopisi\NBS\elpot_final_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4" r="9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140"/>
          <a:stretch/>
        </p:blipFill>
        <p:spPr bwMode="auto">
          <a:xfrm>
            <a:off x="937948" y="1360139"/>
            <a:ext cx="5033393" cy="27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99907" y="2511019"/>
            <a:ext cx="226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N-</a:t>
            </a:r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bs·3,5-dmp</a:t>
            </a:r>
            <a:endParaRPr lang="hr-H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0838" y="5166931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N-</a:t>
            </a:r>
            <a:r>
              <a:rPr lang="hr-HR" sz="2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bs</a:t>
            </a:r>
            <a:endParaRPr lang="hr-HR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1863</TotalTime>
  <Words>888</Words>
  <Application>Microsoft Office PowerPoint</Application>
  <PresentationFormat>On-screen Show (4:3)</PresentationFormat>
  <Paragraphs>241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Symbol</vt:lpstr>
      <vt:lpstr>Times New Roman</vt:lpstr>
      <vt:lpstr>Office Theme</vt:lpstr>
      <vt:lpstr>Two-electron multicentric covalent bonding: how many centres?</vt:lpstr>
      <vt:lpstr>Three most important intermolecular interactions</vt:lpstr>
      <vt:lpstr>Electron pairs: covalent bond</vt:lpstr>
      <vt:lpstr>Zundel ion (H5O2+)</vt:lpstr>
      <vt:lpstr>Single-well potential</vt:lpstr>
      <vt:lpstr>Charge density of the Zundel ion</vt:lpstr>
      <vt:lpstr>Halogen transfer in strong halogen bonds: N-bromosuccinimide∙3,5-dimethylpyridine</vt:lpstr>
      <vt:lpstr>Charge densities:</vt:lpstr>
      <vt:lpstr>Electrostatic potential (electron density isosurface of 0.35 e Å-3)</vt:lpstr>
      <vt:lpstr>Bromonium ion</vt:lpstr>
      <vt:lpstr>Three-centre / two-electron covalent bond!</vt:lpstr>
      <vt:lpstr>„Pancake bonding”: multicentric two-electron bonding</vt:lpstr>
      <vt:lpstr>„Pancake bonding”: multicentric two-electron bonding</vt:lpstr>
      <vt:lpstr>„Pancake bonding” between semiquinone radicals</vt:lpstr>
      <vt:lpstr>PowerPoint Presentation</vt:lpstr>
      <vt:lpstr>„Pancake bonded” dimer (diamagnetic): HOMO orbitals</vt:lpstr>
      <vt:lpstr>PowerPoint Presentation</vt:lpstr>
      <vt:lpstr>„Pancake bonding”between equidistant rings: HOMO orbitals </vt:lpstr>
      <vt:lpstr>„Pancake bonded” polymer!</vt:lpstr>
      <vt:lpstr>PowerPoint Presentation</vt:lpstr>
      <vt:lpstr>„Pancake bonding” between three    rings</vt:lpstr>
      <vt:lpstr>„Pancake bonding” between three rings: HOMO orbitals</vt:lpstr>
      <vt:lpstr>Conclusions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Multicentrične kovalentne veze: gdje je granica?</dc:title>
  <dc:creator>IRB</dc:creator>
  <cp:lastModifiedBy>IRB</cp:lastModifiedBy>
  <cp:revision>88</cp:revision>
  <dcterms:created xsi:type="dcterms:W3CDTF">2018-04-03T08:48:39Z</dcterms:created>
  <dcterms:modified xsi:type="dcterms:W3CDTF">2018-06-12T14:33:23Z</dcterms:modified>
</cp:coreProperties>
</file>