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7" r:id="rId14"/>
    <p:sldId id="268" r:id="rId15"/>
    <p:sldId id="269" r:id="rId16"/>
    <p:sldId id="270" r:id="rId17"/>
    <p:sldId id="278" r:id="rId18"/>
    <p:sldId id="279" r:id="rId19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57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F0D49-2B4F-4732-87F6-416A4D9FD24F}" type="datetimeFigureOut">
              <a:rPr lang="hr-HR" smtClean="0"/>
              <a:t>10.4.2019.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F3AB-3D79-447B-BC87-9F0096B566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9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3F3AB-3D79-447B-BC87-9F0096B5666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21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3F3AB-3D79-447B-BC87-9F0096B5666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66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03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39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91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481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74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0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89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66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1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63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06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242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239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6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3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88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smtClean="0"/>
              <a:t>12.4.2019.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24. DRZB 12.4.2019.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392A28-1E65-4525-B792-D4F1ECEF9E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7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900" b="1" dirty="0" smtClean="0"/>
              <a:t>Osobine </a:t>
            </a:r>
            <a:r>
              <a:rPr lang="hr-HR" sz="4900" b="1" dirty="0"/>
              <a:t>ličnosti učenika, strategije samoregulacije učenja, obrazovna razina i rod kao prediktori akademskog uspjeha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2" y="4217158"/>
            <a:ext cx="8915399" cy="2429301"/>
          </a:xfrm>
        </p:spPr>
        <p:txBody>
          <a:bodyPr>
            <a:normAutofit/>
          </a:bodyPr>
          <a:lstStyle/>
          <a:p>
            <a:r>
              <a:rPr lang="hr-HR" sz="1900" dirty="0"/>
              <a:t>doc. dr. sc. </a:t>
            </a:r>
            <a:r>
              <a:rPr lang="hr-HR" sz="1900" dirty="0" smtClean="0"/>
              <a:t>Anela </a:t>
            </a:r>
            <a:r>
              <a:rPr lang="hr-HR" sz="1900" dirty="0"/>
              <a:t>Nikčević-Milković</a:t>
            </a:r>
          </a:p>
          <a:p>
            <a:r>
              <a:rPr lang="hr-HR" sz="1900" dirty="0"/>
              <a:t>Odjel za nastavničke studije u Gospiću Sveučilišta u Zadru</a:t>
            </a:r>
          </a:p>
          <a:p>
            <a:r>
              <a:rPr lang="hr-HR" sz="1900" dirty="0"/>
              <a:t> </a:t>
            </a:r>
          </a:p>
          <a:p>
            <a:r>
              <a:rPr lang="hr-HR" sz="1900" dirty="0"/>
              <a:t>izv. prof. dr. sc. </a:t>
            </a:r>
            <a:r>
              <a:rPr lang="hr-HR" sz="1900" dirty="0" smtClean="0"/>
              <a:t>Sanja </a:t>
            </a:r>
            <a:r>
              <a:rPr lang="hr-HR" sz="1900" dirty="0"/>
              <a:t>Tatalović Vorkapić</a:t>
            </a:r>
          </a:p>
          <a:p>
            <a:r>
              <a:rPr lang="hr-HR" sz="1900" dirty="0"/>
              <a:t>Učiteljski fakultet Sveučilišta u Rijeci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4323" y="6347790"/>
            <a:ext cx="1740877" cy="510209"/>
          </a:xfrm>
        </p:spPr>
        <p:txBody>
          <a:bodyPr/>
          <a:lstStyle/>
          <a:p>
            <a:r>
              <a:rPr lang="hr-HR" dirty="0" smtClean="0"/>
              <a:t>24. DRZB 12.4.2019.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138" y="5223635"/>
            <a:ext cx="2619375" cy="14228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138" y="3419061"/>
            <a:ext cx="2619375" cy="10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45124"/>
            <a:ext cx="10133012" cy="536609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b="1" u="sng" dirty="0"/>
              <a:t>Skala </a:t>
            </a:r>
            <a:r>
              <a:rPr lang="hr-HR" b="1" u="sng" dirty="0" smtClean="0"/>
              <a:t>traženja socijalne podrške (TSP) </a:t>
            </a:r>
            <a:r>
              <a:rPr lang="hr-HR" dirty="0"/>
              <a:t>(Lončarić, 2014)</a:t>
            </a:r>
          </a:p>
          <a:p>
            <a:pPr marL="0" indent="0" algn="just">
              <a:buNone/>
            </a:pPr>
            <a:r>
              <a:rPr lang="hr-HR" dirty="0"/>
              <a:t>     - mjera usmjerenosti učenika na socijalnu podršku u situacijama školskog neuspjeha</a:t>
            </a:r>
          </a:p>
          <a:p>
            <a:pPr marL="0" indent="0" algn="just">
              <a:buNone/>
            </a:pPr>
            <a:r>
              <a:rPr lang="hr-HR" dirty="0"/>
              <a:t>     - 18 čestica grupiranih u 4 subskale: 1) Traženje emoc. i instrumentalne podrške od </a:t>
            </a:r>
            <a:r>
              <a:rPr lang="hr-HR" dirty="0" smtClean="0"/>
              <a:t>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 prijatelja</a:t>
            </a:r>
            <a:r>
              <a:rPr lang="hr-HR" dirty="0"/>
              <a:t>; </a:t>
            </a:r>
            <a:r>
              <a:rPr lang="hr-HR" dirty="0" smtClean="0"/>
              <a:t>2</a:t>
            </a:r>
            <a:r>
              <a:rPr lang="hr-HR" dirty="0"/>
              <a:t>) Traženje emoc. i instrumentalne podrške od roditelja; 3) Traženje emoc. </a:t>
            </a:r>
            <a:endParaRPr lang="hr-HR" dirty="0" smtClean="0"/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 podrške </a:t>
            </a:r>
            <a:r>
              <a:rPr lang="hr-HR" dirty="0"/>
              <a:t>od nastavnika; </a:t>
            </a:r>
            <a:r>
              <a:rPr lang="hr-HR" dirty="0" smtClean="0"/>
              <a:t>4</a:t>
            </a:r>
            <a:r>
              <a:rPr lang="hr-HR" dirty="0"/>
              <a:t>) Traženje instrumentalne podrške od nastavnika. </a:t>
            </a:r>
          </a:p>
          <a:p>
            <a:pPr marL="0" indent="0" algn="just">
              <a:buNone/>
            </a:pPr>
            <a:r>
              <a:rPr lang="hr-HR" dirty="0"/>
              <a:t>     - odgovori - skala Likertovog tipa od 5 </a:t>
            </a:r>
            <a:r>
              <a:rPr lang="hr-HR" dirty="0" smtClean="0"/>
              <a:t>stupnjeva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u="sng" dirty="0" smtClean="0"/>
              <a:t>Opći podatci</a:t>
            </a:r>
            <a:r>
              <a:rPr lang="hr-HR" dirty="0" smtClean="0"/>
              <a:t>: razred, rod, opći školski uspjeh + ocjene iz Matematike i Hrvatskog j., Zadovoljstvo školom – 1 čestica: 1- uopće nisam zadovoljan/na do 7 – u potpunosti sam zadovoljan/na školom.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u="sng" dirty="0"/>
              <a:t>Postupak</a:t>
            </a:r>
            <a:r>
              <a:rPr lang="hr-HR" b="1" dirty="0"/>
              <a:t>: </a:t>
            </a:r>
            <a:r>
              <a:rPr lang="hr-HR" dirty="0"/>
              <a:t>Uz dopuštenje odgovornih institucija i pasivne dozvole roditelja za sudjelovanje njihove djece u istraživanju, a nakon informiranja o cilju i svrsi istraživanja, učenici su upitnike popunjavali u okviru redovne nastave (oko 55 min.) dobrohotno i anonimno (pod šifrom). Istraživanje je rađeno u skladu s </a:t>
            </a:r>
            <a:r>
              <a:rPr lang="hr-HR" i="1" dirty="0"/>
              <a:t>Etičkim kodeksom istraživanja na djeci</a:t>
            </a:r>
            <a:r>
              <a:rPr lang="hr-HR" dirty="0"/>
              <a:t> (Ajduković i Kolesarić, 2003).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165" y="6135808"/>
            <a:ext cx="1643270" cy="365125"/>
          </a:xfrm>
        </p:spPr>
        <p:txBody>
          <a:bodyPr/>
          <a:lstStyle/>
          <a:p>
            <a:r>
              <a:rPr lang="hr-HR" dirty="0" smtClean="0"/>
              <a:t>24. DRZB 12.4.2019.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48" y="5597097"/>
            <a:ext cx="42005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908" y="404446"/>
            <a:ext cx="9341705" cy="808892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REZULTATI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915" y="1239715"/>
            <a:ext cx="9807697" cy="4671507"/>
          </a:xfrm>
        </p:spPr>
        <p:txBody>
          <a:bodyPr/>
          <a:lstStyle/>
          <a:p>
            <a:r>
              <a:rPr lang="hr-HR" dirty="0" smtClean="0"/>
              <a:t>Deskriptivna analiza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63148"/>
              </p:ext>
            </p:extLst>
          </p:nvPr>
        </p:nvGraphicFramePr>
        <p:xfrm>
          <a:off x="1872761" y="1635369"/>
          <a:ext cx="8581293" cy="4326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679"/>
                <a:gridCol w="1694014"/>
                <a:gridCol w="5398600"/>
              </a:tblGrid>
              <a:tr h="466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/>
                </a:tc>
                <a:tc>
                  <a:txBody>
                    <a:bodyPr/>
                    <a:lstStyle/>
                    <a:p>
                      <a:pPr indent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      M        SD        Skew       Kurt        Min           Max         </a:t>
                      </a:r>
                      <a:r>
                        <a:rPr lang="hr-HR" sz="1100" dirty="0" smtClean="0">
                          <a:effectLst/>
                        </a:rPr>
                        <a:t>Cronbah                                                                                                                                </a:t>
                      </a:r>
                      <a:r>
                        <a:rPr lang="hr-HR" sz="1100" baseline="0" dirty="0" smtClean="0">
                          <a:effectLst/>
                        </a:rPr>
                        <a:t>  </a:t>
                      </a:r>
                      <a:r>
                        <a:rPr lang="hr-HR" sz="1100" dirty="0" smtClean="0">
                          <a:effectLst/>
                        </a:rPr>
                        <a:t>                                                                                                          </a:t>
                      </a:r>
                    </a:p>
                    <a:p>
                      <a:pPr indent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                                                                                                Alpha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/>
                </a:tc>
              </a:tr>
              <a:tr h="99330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Osobine ličnosti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Otvorenost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Savjesnost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Neuroticizam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Ekstraverzija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Ugodnost                      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/>
                </a:tc>
                <a:tc>
                  <a:txBody>
                    <a:bodyPr/>
                    <a:lstStyle/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3,44         ,62         -,13           -,32            1,40          4,80              ,72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3,37         ,64         -,02           -,13            1,11          5,00              ,73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2,66         ,67          ,33           -,04            1,00          4,63              ,72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3,63         ,59         -,32            ,01            1,75          1,56              ,62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3,64         ,60         -,09           -,17            5,00          5,00             ,70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Kognitivne strategije učenja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MKK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DKP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PKP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anchor="ctr"/>
                </a:tc>
                <a:tc>
                  <a:txBody>
                    <a:bodyPr/>
                    <a:lstStyle/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40,83       8,68        -,76            ,68                11             55             ,90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68,95     13,57        -,38            ,44                20           100             ,90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21,67       6,80         ,26           -,38                 8              40             ,79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anchor="ctr"/>
                </a:tc>
              </a:tr>
              <a:tr h="101990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Strategije suočavanja sa školskim neuspjehom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SSŠN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SSŠN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SSŠN 3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anchor="ctr"/>
                </a:tc>
                <a:tc>
                  <a:txBody>
                    <a:bodyPr/>
                    <a:lstStyle/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30,92      6,83        -,80            ,48                 8               40             ,90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41,93    12,35        -,09           -,25                14              70             ,87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46,35    12,84         ,19           -,16                16              80             ,86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anchor="ctr"/>
                </a:tc>
              </a:tr>
              <a:tr h="93244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Srategije traženja socijalne podrške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TSP 1         </a:t>
                      </a: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TSP </a:t>
                      </a:r>
                      <a:r>
                        <a:rPr lang="hr-HR" sz="1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TSP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TSP 4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hr-HR" sz="1100" dirty="0">
                          <a:effectLst/>
                        </a:rPr>
                        <a:t>  18,00      6,12         -,03           -,54               6                30             ,87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17,45      7,08         -,02          -1,08              6                30             ,90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 6,16        </a:t>
                      </a:r>
                      <a:r>
                        <a:rPr lang="hr-HR" sz="1100" dirty="0">
                          <a:effectLst/>
                        </a:rPr>
                        <a:t>3,24          ,83           -,29               3                15             ,84</a:t>
                      </a:r>
                    </a:p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 9,35        </a:t>
                      </a:r>
                      <a:r>
                        <a:rPr lang="hr-HR" sz="1100" dirty="0">
                          <a:effectLst/>
                        </a:rPr>
                        <a:t>3,50         -,18           -,89               3                15             ,85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60" marR="4066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50730" y="5996354"/>
            <a:ext cx="9627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50" dirty="0"/>
              <a:t>Legenda: MKK- Ciklus (meta)kognitivne kontrole učenja; DKP – Duboko kognitivno procesiranje; PKP- Površinsko kognitivno procesiranje; SSŠN 1 – Suočavanje </a:t>
            </a:r>
            <a:r>
              <a:rPr lang="hr-HR" sz="1050" dirty="0" smtClean="0"/>
              <a:t>usmjereno na problem; SSŠN 2 </a:t>
            </a:r>
            <a:r>
              <a:rPr lang="hr-HR" sz="1050" dirty="0"/>
              <a:t>– Zaštita emocija udaljavanjem; SSŠN 3 – Zaštita ega udaljavanjem; TSP 1 - Traženje emocionalne i instrumentalne podrške od prijatelja, TSP 2 -  Traženje emocionalne i instrumentalne podrške od roditelja; TSP 3 - Traženje emocionalne podrške od nastavnika,  TSP 4 - Traženje instrumentalne podrške od nastavnika</a:t>
            </a:r>
          </a:p>
          <a:p>
            <a:r>
              <a:rPr lang="hr-HR" dirty="0"/>
              <a:t> 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91446" y="219808"/>
            <a:ext cx="1186962" cy="492369"/>
          </a:xfrm>
        </p:spPr>
        <p:txBody>
          <a:bodyPr/>
          <a:lstStyle/>
          <a:p>
            <a:r>
              <a:rPr lang="hr-HR" smtClean="0"/>
              <a:t>24. DRZB 12.4.2019.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9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177" y="712177"/>
            <a:ext cx="9649435" cy="5199045"/>
          </a:xfrm>
        </p:spPr>
        <p:txBody>
          <a:bodyPr/>
          <a:lstStyle/>
          <a:p>
            <a:r>
              <a:rPr lang="hr-HR" u="sng" dirty="0" smtClean="0"/>
              <a:t>Korelacijska analiza</a:t>
            </a:r>
          </a:p>
          <a:p>
            <a:pPr marL="0" indent="0">
              <a:buNone/>
            </a:pPr>
            <a:r>
              <a:rPr lang="hr-HR" i="1" dirty="0" smtClean="0"/>
              <a:t>Tablica 2. </a:t>
            </a:r>
            <a:r>
              <a:rPr lang="hr-HR" dirty="0" smtClean="0"/>
              <a:t>Koeficijenti </a:t>
            </a:r>
            <a:r>
              <a:rPr lang="hr-HR" dirty="0"/>
              <a:t>korelacija između obrazovne razine, roda, objektivnog i </a:t>
            </a:r>
            <a:r>
              <a:rPr lang="hr-HR" dirty="0" smtClean="0"/>
              <a:t>   subjektivnog </a:t>
            </a:r>
            <a:r>
              <a:rPr lang="hr-HR" dirty="0"/>
              <a:t>akademskog uspjeha s osobinama ličnosti učenika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93" y="1828801"/>
            <a:ext cx="8739554" cy="191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32086" y="3745522"/>
            <a:ext cx="924071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3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Koeficijenti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korelacija između obrazovne razine, roda, objektivnog i subjektivnog akademskog uspjeha sa strategijama samoregulacije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87" y="4474952"/>
            <a:ext cx="9390182" cy="224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6385" y="736978"/>
            <a:ext cx="9864969" cy="6050683"/>
          </a:xfrm>
        </p:spPr>
        <p:txBody>
          <a:bodyPr/>
          <a:lstStyle/>
          <a:p>
            <a:pPr marL="0" indent="0" algn="just">
              <a:buNone/>
            </a:pPr>
            <a:r>
              <a:rPr lang="hr-HR" i="1" dirty="0"/>
              <a:t>Tablica </a:t>
            </a:r>
            <a:r>
              <a:rPr lang="hr-HR" i="1" dirty="0" smtClean="0"/>
              <a:t>4</a:t>
            </a:r>
            <a:r>
              <a:rPr lang="hr-HR" dirty="0" smtClean="0"/>
              <a:t>. </a:t>
            </a:r>
            <a:r>
              <a:rPr lang="hr-HR" dirty="0"/>
              <a:t>Koeficijenti korelacija između obrazovne razine, roda, objektivnog i subjektivnog akademskog uspjeha </a:t>
            </a:r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07150"/>
              </p:ext>
            </p:extLst>
          </p:nvPr>
        </p:nvGraphicFramePr>
        <p:xfrm>
          <a:off x="2470245" y="1378425"/>
          <a:ext cx="7792871" cy="1598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014"/>
                <a:gridCol w="1641638"/>
                <a:gridCol w="1193579"/>
                <a:gridCol w="1326406"/>
                <a:gridCol w="1459234"/>
              </a:tblGrid>
              <a:tr h="371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Obrazovna razina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Rod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Prosjek ocjena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Zadovoljstvo školom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Obrazovna razina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1,00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-0,09*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-0,35*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-0,21*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Rod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-0,09*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1,00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0,22*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Prosjek ocjena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-0,35*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0,22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   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 0,17*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Zadovoljstvo školom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     </a:t>
                      </a:r>
                      <a:r>
                        <a:rPr lang="hr-HR" sz="1400" dirty="0" smtClean="0">
                          <a:effectLst/>
                        </a:rPr>
                        <a:t> -</a:t>
                      </a:r>
                      <a:r>
                        <a:rPr lang="hr-HR" sz="1400" dirty="0">
                          <a:effectLst/>
                        </a:rPr>
                        <a:t>0,21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0,17*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2057400" y="3108311"/>
            <a:ext cx="921433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5.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Koeficijenti korelacija između osobina ličnosti učenika i strategija samoregulacije uč.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16796"/>
              </p:ext>
            </p:extLst>
          </p:nvPr>
        </p:nvGraphicFramePr>
        <p:xfrm>
          <a:off x="1872762" y="3642398"/>
          <a:ext cx="9082455" cy="3152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886"/>
                <a:gridCol w="725933"/>
                <a:gridCol w="789270"/>
                <a:gridCol w="801937"/>
                <a:gridCol w="780501"/>
                <a:gridCol w="781475"/>
                <a:gridCol w="780501"/>
                <a:gridCol w="781475"/>
                <a:gridCol w="780501"/>
                <a:gridCol w="781475"/>
                <a:gridCol w="780501"/>
              </a:tblGrid>
              <a:tr h="616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Varijable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MKK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DKP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PKP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SSŠN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SSŠN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3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3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Otvorenost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0,28*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0,44*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-0,16*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0,33*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0,16*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0,03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0,17*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0,23*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0,21*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6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Savjesnost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0,27*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0,32*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-0,18*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0,30*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-0,06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-0,19*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0,23*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0,21*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6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Neuroticizam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-0,04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-0,11*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0,12*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-0,02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0,18*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0,10*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0,03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-0,11*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-0,12*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0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Ekstraverzija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0,26*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0,21*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-0,06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0,30*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0,05*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-0,13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0,13*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0,13*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0,10*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0,17*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7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Ugodnost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0,12*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0,12*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-0,06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0,18*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0,07*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0,18*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0,31*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0,02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0,22*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7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44163" y="764275"/>
            <a:ext cx="9860450" cy="5146947"/>
          </a:xfrm>
        </p:spPr>
        <p:txBody>
          <a:bodyPr/>
          <a:lstStyle/>
          <a:p>
            <a:pPr marL="0" indent="0">
              <a:buNone/>
            </a:pPr>
            <a:r>
              <a:rPr lang="hr-HR" sz="1600" i="1" dirty="0"/>
              <a:t>Tablica </a:t>
            </a:r>
            <a:r>
              <a:rPr lang="hr-HR" sz="1600" i="1" dirty="0" smtClean="0"/>
              <a:t>6.</a:t>
            </a:r>
            <a:r>
              <a:rPr lang="hr-HR" sz="1600" dirty="0" smtClean="0"/>
              <a:t> </a:t>
            </a:r>
            <a:r>
              <a:rPr lang="hr-HR" sz="1600" dirty="0"/>
              <a:t>Koeficijenti korelacija između pojedinih strategija samoregulacije učenja - kognitivnih strategija učenja, strategija suočavanja sa školskim neuspjehom i strategija traženja socijalne podrške</a:t>
            </a:r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20698"/>
              </p:ext>
            </p:extLst>
          </p:nvPr>
        </p:nvGraphicFramePr>
        <p:xfrm>
          <a:off x="1776044" y="1610434"/>
          <a:ext cx="9456062" cy="2088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020"/>
                <a:gridCol w="1332496"/>
                <a:gridCol w="1166440"/>
                <a:gridCol w="1166440"/>
                <a:gridCol w="1166440"/>
                <a:gridCol w="999372"/>
                <a:gridCol w="998358"/>
                <a:gridCol w="1332496"/>
              </a:tblGrid>
              <a:tr h="296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3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TSP 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MKK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0,47*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0,14*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-0,08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0,23*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0,33*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</a:t>
                      </a:r>
                      <a:r>
                        <a:rPr lang="hr-HR" sz="1400" dirty="0" smtClean="0">
                          <a:effectLst/>
                        </a:rPr>
                        <a:t>   </a:t>
                      </a:r>
                      <a:r>
                        <a:rPr lang="hr-HR" sz="1400" dirty="0">
                          <a:effectLst/>
                        </a:rPr>
                        <a:t>0,07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0,30*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DKP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0,54*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0,22*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0,05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0,25*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0,42*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0,14*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0,37*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PKP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 </a:t>
                      </a:r>
                      <a:r>
                        <a:rPr lang="hr-HR" sz="1400" dirty="0" smtClean="0">
                          <a:effectLst/>
                        </a:rPr>
                        <a:t>   0,07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0,00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  0,24*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0,15*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</a:t>
                      </a:r>
                      <a:r>
                        <a:rPr lang="hr-HR" sz="1400" dirty="0" smtClean="0">
                          <a:effectLst/>
                        </a:rPr>
                        <a:t>    0,04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0,18*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  </a:t>
                      </a:r>
                      <a:r>
                        <a:rPr lang="hr-HR" sz="1400" dirty="0">
                          <a:effectLst/>
                        </a:rPr>
                        <a:t>0,08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</a:t>
                      </a:r>
                      <a:r>
                        <a:rPr lang="hr-HR" sz="1400" dirty="0" smtClean="0">
                          <a:effectLst/>
                        </a:rPr>
                        <a:t>     </a:t>
                      </a:r>
                      <a:r>
                        <a:rPr lang="hr-HR" sz="1400" dirty="0">
                          <a:effectLst/>
                        </a:rPr>
                        <a:t>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1,00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0,20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0,39*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0,13*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0,33*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  </a:t>
                      </a:r>
                      <a:r>
                        <a:rPr lang="hr-HR" sz="1400" dirty="0">
                          <a:effectLst/>
                        </a:rPr>
                        <a:t>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1,00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0,34*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0,25*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0,35*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0,17*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  </a:t>
                      </a:r>
                      <a:r>
                        <a:rPr lang="hr-HR" sz="1400" dirty="0">
                          <a:effectLst/>
                        </a:rPr>
                        <a:t>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</a:t>
                      </a:r>
                      <a:r>
                        <a:rPr lang="hr-HR" sz="1400" dirty="0" smtClean="0">
                          <a:effectLst/>
                        </a:rPr>
                        <a:t>  1,00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 1,00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0,09*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0,01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0,12*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</a:t>
                      </a:r>
                      <a:r>
                        <a:rPr lang="hr-HR" sz="1400" dirty="0" smtClean="0">
                          <a:effectLst/>
                        </a:rPr>
                        <a:t>     -</a:t>
                      </a:r>
                      <a:r>
                        <a:rPr lang="hr-HR" sz="1400" dirty="0">
                          <a:effectLst/>
                        </a:rPr>
                        <a:t>0,00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 rot="10800000" flipV="1">
            <a:off x="1652954" y="4703975"/>
            <a:ext cx="96187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7.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Rezultati hijerarhijske regresijske analize za objektivan i subjektivan akademski uspjeh kao kriterija i obrazovne razine, roda, osobina ličnosti i strategija samoregulacije učenja kao prediktora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16486" y="6135808"/>
            <a:ext cx="2199861" cy="365125"/>
          </a:xfrm>
        </p:spPr>
        <p:txBody>
          <a:bodyPr/>
          <a:lstStyle/>
          <a:p>
            <a:r>
              <a:rPr lang="hr-HR" dirty="0" smtClean="0"/>
              <a:t>24. DRZB 12.4.2019.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1652955" y="4290646"/>
            <a:ext cx="3842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u="sng" dirty="0" smtClean="0"/>
              <a:t>Multivarijatna </a:t>
            </a:r>
            <a:r>
              <a:rPr lang="hr-HR" u="sng" dirty="0"/>
              <a:t>analiza</a:t>
            </a:r>
          </a:p>
        </p:txBody>
      </p:sp>
    </p:spTree>
    <p:extLst>
      <p:ext uri="{BB962C8B-B14F-4D97-AF65-F5344CB8AC3E}">
        <p14:creationId xmlns:p14="http://schemas.microsoft.com/office/powerpoint/2010/main" val="27519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720629"/>
              </p:ext>
            </p:extLst>
          </p:nvPr>
        </p:nvGraphicFramePr>
        <p:xfrm>
          <a:off x="2708032" y="409432"/>
          <a:ext cx="7130560" cy="613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196"/>
                <a:gridCol w="2302434"/>
                <a:gridCol w="3050930"/>
              </a:tblGrid>
              <a:tr h="233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                  Kriteriji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9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Objektivni školski uspjeh (GPA)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Subjektivni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školski uspjeh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(zadovoljstvo školom)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Prediktorske varijable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                   1</a:t>
                      </a:r>
                      <a:r>
                        <a:rPr lang="hr-HR" sz="1400" dirty="0">
                          <a:effectLst/>
                        </a:rPr>
                        <a:t>. korak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Obrazovne razine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-,34**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   -,</a:t>
                      </a:r>
                      <a:r>
                        <a:rPr lang="hr-HR" sz="1400" dirty="0">
                          <a:effectLst/>
                        </a:rPr>
                        <a:t>21**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Rod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,19**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ΔR²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,40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,21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,16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,05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Adjusted</a:t>
                      </a:r>
                      <a:r>
                        <a:rPr lang="hr-HR" sz="1400" dirty="0">
                          <a:effectLst/>
                        </a:rPr>
                        <a:t> 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,16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F(2,454)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43,13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10,83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                                                              </a:t>
                      </a:r>
                      <a:r>
                        <a:rPr lang="hr-HR" sz="1400" dirty="0" smtClean="0">
                          <a:effectLst/>
                        </a:rPr>
                        <a:t>            2</a:t>
                      </a:r>
                      <a:r>
                        <a:rPr lang="hr-HR" sz="1400" dirty="0">
                          <a:effectLst/>
                        </a:rPr>
                        <a:t>. korak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Obrazovne razine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-,30**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  -,</a:t>
                      </a:r>
                      <a:r>
                        <a:rPr lang="hr-HR" sz="1400" dirty="0">
                          <a:effectLst/>
                        </a:rPr>
                        <a:t>17**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Rod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,16**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Otvorenost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,63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-,03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Savjesnost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,16**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,09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Neuroticizam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,07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-,08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Ekstraverzija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Ugodnost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   ,</a:t>
                      </a:r>
                      <a:r>
                        <a:rPr lang="hr-HR" sz="1400" dirty="0">
                          <a:effectLst/>
                        </a:rPr>
                        <a:t>22**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ΔR²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,56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,37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,32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,14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Adjusted</a:t>
                      </a:r>
                      <a:r>
                        <a:rPr lang="hr-HR" sz="1400" dirty="0">
                          <a:effectLst/>
                        </a:rPr>
                        <a:t> 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,29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,12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F(17,436)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11,85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10,14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524393" y="6369441"/>
            <a:ext cx="7473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900" dirty="0" smtClean="0"/>
              <a:t>** </a:t>
            </a:r>
            <a:r>
              <a:rPr kumimoji="0" lang="hr-HR" altLang="sr-Latn-R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hr-HR" altLang="sr-Latn-R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0,00</a:t>
            </a: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67693"/>
              </p:ext>
            </p:extLst>
          </p:nvPr>
        </p:nvGraphicFramePr>
        <p:xfrm>
          <a:off x="2210937" y="344549"/>
          <a:ext cx="7533564" cy="6255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876"/>
                <a:gridCol w="2914193"/>
                <a:gridCol w="2770495"/>
              </a:tblGrid>
              <a:tr h="284351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/>
                        <a:t>                             3. KORAK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Obrazovne razine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-,28**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-,10**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Rod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,12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-,01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Otvorenost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-,01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-,04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Savjesnost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,08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Neuroticizam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,09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-,08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Ekstroverzija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-,00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Ugodnost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,16**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MKK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,05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DKP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,08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PKP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-,34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,10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,06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,10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-,16**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SSŠN 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-,08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TSP 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,12**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TSP 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-0,10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,08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TSP 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,05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,06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TSP 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-0,10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,05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ΔR²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,56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,46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,32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,21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Adjusted</a:t>
                      </a:r>
                      <a:r>
                        <a:rPr lang="hr-HR" sz="1400" dirty="0">
                          <a:effectLst/>
                        </a:rPr>
                        <a:t> R²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,29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,18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  <a:tr h="28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F(17,436)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11,85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6,75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02" marR="64002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524393" y="6369441"/>
            <a:ext cx="7473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900" dirty="0" smtClean="0"/>
              <a:t>** </a:t>
            </a:r>
            <a:r>
              <a:rPr kumimoji="0" lang="hr-HR" altLang="sr-Latn-R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hr-HR" altLang="sr-Latn-R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0,00</a:t>
            </a: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0835" y="624110"/>
            <a:ext cx="9463777" cy="820377"/>
          </a:xfrm>
        </p:spPr>
        <p:txBody>
          <a:bodyPr/>
          <a:lstStyle/>
          <a:p>
            <a:pPr algn="ctr"/>
            <a:r>
              <a:rPr lang="hr-HR" b="1" dirty="0" smtClean="0"/>
              <a:t>ZAKLJUČCI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9774" y="1537252"/>
            <a:ext cx="9834838" cy="5141844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O</a:t>
            </a:r>
            <a:r>
              <a:rPr lang="hr-HR" dirty="0" smtClean="0"/>
              <a:t>sobine </a:t>
            </a:r>
            <a:r>
              <a:rPr lang="hr-HR" dirty="0"/>
              <a:t>ličnosti (osim </a:t>
            </a:r>
            <a:r>
              <a:rPr lang="hr-HR" dirty="0" err="1"/>
              <a:t>Neuroticizma</a:t>
            </a:r>
            <a:r>
              <a:rPr lang="hr-HR" dirty="0"/>
              <a:t>), kao i adaptivne strategije samoregulacije učenja i strategije suočavanja sa školskim neuspjehom umjereno pozitivno povezane kako s objektivnim, tako i sa subjektivnim akademskim postignućem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Obrazovna </a:t>
            </a:r>
            <a:r>
              <a:rPr lang="hr-HR" dirty="0"/>
              <a:t>razina negativno je povezana s adaptivnim strategijama učenja i suočavanja sa školskim neuspjehom te s njenim porastom pada objektivan i subjektivan akademski uspjeh. </a:t>
            </a:r>
            <a:endParaRPr lang="hr-HR" dirty="0" smtClean="0"/>
          </a:p>
          <a:p>
            <a:pPr algn="just"/>
            <a:r>
              <a:rPr lang="hr-HR" dirty="0" smtClean="0"/>
              <a:t>Savjesnost</a:t>
            </a:r>
            <a:r>
              <a:rPr lang="hr-HR" i="1" dirty="0" smtClean="0"/>
              <a:t> </a:t>
            </a:r>
            <a:r>
              <a:rPr lang="hr-HR" dirty="0"/>
              <a:t>je značajan pozitivan prediktor objektivnog akademskog uspjeha, a Ugodnost zadovoljstva školom. </a:t>
            </a:r>
            <a:endParaRPr lang="hr-HR" dirty="0" smtClean="0"/>
          </a:p>
          <a:p>
            <a:pPr algn="just"/>
            <a:r>
              <a:rPr lang="hr-HR" dirty="0" smtClean="0"/>
              <a:t>Svi </a:t>
            </a:r>
            <a:r>
              <a:rPr lang="hr-HR" dirty="0"/>
              <a:t>prediktori zajedno uspjeli su objasniti 29 % objektivnog i 18 % subjektivnog akademskog uspjeha. </a:t>
            </a:r>
            <a:endParaRPr lang="hr-HR" dirty="0" smtClean="0"/>
          </a:p>
          <a:p>
            <a:pPr algn="just"/>
            <a:r>
              <a:rPr lang="hr-HR" dirty="0" smtClean="0"/>
              <a:t>Očekivano</a:t>
            </a:r>
            <a:r>
              <a:rPr lang="hr-HR" dirty="0"/>
              <a:t>, veći objektivan akademski uspjeh povezan je s većim zadovoljstvom školom. </a:t>
            </a:r>
            <a:endParaRPr lang="hr-HR" dirty="0" smtClean="0"/>
          </a:p>
          <a:p>
            <a:pPr algn="just"/>
            <a:r>
              <a:rPr lang="hr-HR" dirty="0" smtClean="0"/>
              <a:t>Otvorenost</a:t>
            </a:r>
            <a:r>
              <a:rPr lang="hr-HR" dirty="0"/>
              <a:t>, Savjesnost, </a:t>
            </a:r>
            <a:r>
              <a:rPr lang="hr-HR" dirty="0" err="1"/>
              <a:t>Ekstraverzija</a:t>
            </a:r>
            <a:r>
              <a:rPr lang="hr-HR" dirty="0"/>
              <a:t> i Ugodnost</a:t>
            </a:r>
            <a:r>
              <a:rPr lang="hr-HR" i="1" dirty="0"/>
              <a:t> </a:t>
            </a:r>
            <a:r>
              <a:rPr lang="hr-HR" dirty="0"/>
              <a:t>pozitivno su povezani s adaptivnim strategijama učenja i suočavanja sa školskim neuspjehom, kao i strategijama traženja instrumentalne i/ili emocionalne podrške od prijatelja, roditelja ili nastavnika.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949148" y="6308034"/>
            <a:ext cx="6260063" cy="463825"/>
          </a:xfrm>
        </p:spPr>
        <p:txBody>
          <a:bodyPr/>
          <a:lstStyle/>
          <a:p>
            <a:pPr algn="ctr"/>
            <a:r>
              <a:rPr lang="hr-HR" dirty="0" smtClean="0"/>
              <a:t>24. DRZB 12.4.2019.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56" y="132522"/>
            <a:ext cx="2975592" cy="13119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3" y="132522"/>
            <a:ext cx="3048001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HVALA NA PAŽNJI!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3" y="3169535"/>
            <a:ext cx="2648571" cy="22671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83" y="3684104"/>
            <a:ext cx="2945364" cy="1752600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989983" y="6135808"/>
            <a:ext cx="4219228" cy="410766"/>
          </a:xfrm>
        </p:spPr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616" y="3684104"/>
            <a:ext cx="3086100" cy="17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141" y="395785"/>
            <a:ext cx="9921471" cy="887105"/>
          </a:xfrm>
        </p:spPr>
        <p:txBody>
          <a:bodyPr/>
          <a:lstStyle/>
          <a:p>
            <a:pPr algn="ctr"/>
            <a:r>
              <a:rPr lang="hr-HR" b="1" dirty="0" smtClean="0"/>
              <a:t>UVOD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3141" y="1282890"/>
            <a:ext cx="9921472" cy="5254389"/>
          </a:xfrm>
        </p:spPr>
        <p:txBody>
          <a:bodyPr>
            <a:normAutofit/>
          </a:bodyPr>
          <a:lstStyle/>
          <a:p>
            <a:pPr algn="just"/>
            <a:r>
              <a:rPr lang="hr-HR" sz="2000" dirty="0"/>
              <a:t>Cijeli niz istraživanja potvrđuje </a:t>
            </a:r>
            <a:r>
              <a:rPr lang="hr-HR" sz="2000" b="1" dirty="0"/>
              <a:t>povezanost između osobina ličnosti, samoregulacije učenja i </a:t>
            </a:r>
            <a:r>
              <a:rPr lang="hr-HR" sz="2000" b="1" dirty="0" smtClean="0"/>
              <a:t>GPA </a:t>
            </a:r>
            <a:r>
              <a:rPr lang="hr-HR" sz="2000" dirty="0" smtClean="0"/>
              <a:t>- </a:t>
            </a:r>
            <a:r>
              <a:rPr lang="hr-HR" sz="2000" dirty="0"/>
              <a:t>ove povezanosti nisu jednostavne. </a:t>
            </a:r>
            <a:endParaRPr lang="hr-HR" sz="2000" dirty="0" smtClean="0"/>
          </a:p>
          <a:p>
            <a:pPr algn="just"/>
            <a:r>
              <a:rPr lang="hr-HR" sz="2000" dirty="0" smtClean="0"/>
              <a:t>Osobine </a:t>
            </a:r>
            <a:r>
              <a:rPr lang="hr-HR" sz="2000" dirty="0"/>
              <a:t>ličnosti važni su prediktori objašnjenja samoregulacije učenja, a i jedni i drugi važni su prediktori objašnjenja objektivnog (GPA) i subjektivnog akademskog postignuća. </a:t>
            </a:r>
            <a:endParaRPr lang="hr-HR" sz="2000" dirty="0" smtClean="0"/>
          </a:p>
          <a:p>
            <a:pPr algn="just"/>
            <a:r>
              <a:rPr lang="hr-HR" sz="2000" b="1" u="sng" dirty="0"/>
              <a:t>Petofaktorski model ličnosti </a:t>
            </a:r>
            <a:r>
              <a:rPr lang="hr-HR" sz="2000" b="1" u="sng" dirty="0" smtClean="0"/>
              <a:t>Coste </a:t>
            </a:r>
            <a:r>
              <a:rPr lang="hr-HR" sz="2000" b="1" u="sng" dirty="0"/>
              <a:t>i McCrae </a:t>
            </a:r>
            <a:r>
              <a:rPr lang="hr-HR" sz="2000" dirty="0"/>
              <a:t>(1985; 1992) </a:t>
            </a:r>
            <a:r>
              <a:rPr lang="hr-HR" sz="2000" dirty="0" smtClean="0"/>
              <a:t>- </a:t>
            </a:r>
            <a:r>
              <a:rPr lang="hr-HR" sz="2000" dirty="0"/>
              <a:t>pet osnovnih faktora ljudske ličnosti: neuroticizam (N), ekstraverzija (E), otvorenost (O), ugodnost (U) i savjesnost (S</a:t>
            </a:r>
            <a:r>
              <a:rPr lang="hr-HR" sz="2000" dirty="0" smtClean="0"/>
              <a:t>).  </a:t>
            </a:r>
          </a:p>
          <a:p>
            <a:pPr algn="just"/>
            <a:r>
              <a:rPr lang="hr-HR" sz="2000" dirty="0" smtClean="0"/>
              <a:t>Tijekom </a:t>
            </a:r>
            <a:r>
              <a:rPr lang="hr-HR" sz="2000" dirty="0"/>
              <a:t>razvoja, naročito </a:t>
            </a:r>
            <a:r>
              <a:rPr lang="hr-HR" sz="2000" b="1" dirty="0"/>
              <a:t>adolescencije</a:t>
            </a:r>
            <a:r>
              <a:rPr lang="hr-HR" sz="2000" dirty="0"/>
              <a:t> ličnost se može promijeniti. Prvotno zasebne dimenzije </a:t>
            </a:r>
            <a:r>
              <a:rPr lang="hr-HR" sz="2000" dirty="0" smtClean="0"/>
              <a:t>spajaju </a:t>
            </a:r>
            <a:r>
              <a:rPr lang="hr-HR" sz="2000" dirty="0" smtClean="0"/>
              <a:t>se u </a:t>
            </a:r>
            <a:r>
              <a:rPr lang="hr-HR" sz="2000" dirty="0"/>
              <a:t>opsežnije, integriranije dimenzije ličnosti odrasle osobe. </a:t>
            </a:r>
            <a:endParaRPr lang="hr-HR" sz="2000" dirty="0" smtClean="0"/>
          </a:p>
          <a:p>
            <a:pPr algn="just"/>
            <a:r>
              <a:rPr lang="hr-HR" sz="2000" dirty="0" smtClean="0"/>
              <a:t>Tatalović </a:t>
            </a:r>
            <a:r>
              <a:rPr lang="hr-HR" sz="2000" dirty="0"/>
              <a:t>Vorkapić (2014) navodi da je veliki petofaktorski model ličnosti najviše empirijski potvrđen i najviše se koristi u okviru istraživanja osobnosti širom svijeta. Ujedno predstavlja i jednu od najznačajnijih teorija osobnosti u 20. stoljeću (</a:t>
            </a:r>
            <a:r>
              <a:rPr lang="hr-HR" sz="2000" dirty="0" err="1"/>
              <a:t>Mlačić</a:t>
            </a:r>
            <a:r>
              <a:rPr lang="hr-HR" sz="2000" dirty="0"/>
              <a:t>, 2002).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76546" y="6135808"/>
            <a:ext cx="1644163" cy="722192"/>
          </a:xfrm>
        </p:spPr>
        <p:txBody>
          <a:bodyPr/>
          <a:lstStyle/>
          <a:p>
            <a:r>
              <a:rPr lang="hr-HR" dirty="0" smtClean="0"/>
              <a:t>24. DRZB 12.4.2019.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63" y="142510"/>
            <a:ext cx="2419350" cy="104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0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039" y="542223"/>
            <a:ext cx="8911687" cy="713372"/>
          </a:xfrm>
        </p:spPr>
        <p:txBody>
          <a:bodyPr/>
          <a:lstStyle/>
          <a:p>
            <a:pPr algn="ctr"/>
            <a:r>
              <a:rPr lang="hr-HR" b="1" dirty="0"/>
              <a:t>UVOD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52954" y="1301260"/>
            <a:ext cx="9988062" cy="5120535"/>
          </a:xfrm>
        </p:spPr>
        <p:txBody>
          <a:bodyPr>
            <a:normAutofit/>
          </a:bodyPr>
          <a:lstStyle/>
          <a:p>
            <a:pPr algn="just"/>
            <a:r>
              <a:rPr lang="hr-HR" sz="2000" b="1" i="1" u="sng" dirty="0"/>
              <a:t>Strategije učenja</a:t>
            </a:r>
            <a:r>
              <a:rPr lang="hr-HR" sz="2000" b="1" u="sng" dirty="0"/>
              <a:t> </a:t>
            </a:r>
            <a:r>
              <a:rPr lang="hr-HR" sz="2000" b="1" dirty="0" smtClean="0"/>
              <a:t>- </a:t>
            </a:r>
            <a:r>
              <a:rPr lang="hr-HR" sz="2000" dirty="0" smtClean="0"/>
              <a:t>operacije </a:t>
            </a:r>
            <a:r>
              <a:rPr lang="hr-HR" sz="2000" dirty="0"/>
              <a:t>koje učenik koristi da si olakša stjecanje, pohranu ili dosjećanje </a:t>
            </a:r>
            <a:r>
              <a:rPr lang="hr-HR" sz="2000" dirty="0" smtClean="0"/>
              <a:t>informacija.</a:t>
            </a:r>
          </a:p>
          <a:p>
            <a:pPr algn="just"/>
            <a:r>
              <a:rPr lang="hr-HR" sz="2000" dirty="0"/>
              <a:t>O</a:t>
            </a:r>
            <a:r>
              <a:rPr lang="hr-HR" sz="2000" dirty="0" smtClean="0"/>
              <a:t>snovne </a:t>
            </a:r>
            <a:r>
              <a:rPr lang="hr-HR" sz="2000" dirty="0"/>
              <a:t>komponente kognitivne samoregulacije učenja koja je uz metakognitivnu komponentu empirijski i najistraživanija. </a:t>
            </a:r>
            <a:endParaRPr lang="hr-HR" sz="2000" dirty="0" smtClean="0"/>
          </a:p>
          <a:p>
            <a:pPr marL="0" indent="0" algn="just">
              <a:buNone/>
            </a:pPr>
            <a:endParaRPr lang="hr-HR" sz="2000" dirty="0" smtClean="0"/>
          </a:p>
          <a:p>
            <a:pPr algn="just"/>
            <a:r>
              <a:rPr lang="hr-HR" sz="2000" b="1" dirty="0" smtClean="0"/>
              <a:t>Lončarićev model </a:t>
            </a:r>
            <a:r>
              <a:rPr lang="hr-HR" sz="2000" b="1" dirty="0"/>
              <a:t>samoregulacije </a:t>
            </a:r>
            <a:r>
              <a:rPr lang="hr-HR" sz="2000" b="1" dirty="0" smtClean="0"/>
              <a:t>učenja </a:t>
            </a:r>
            <a:r>
              <a:rPr lang="hr-HR" sz="2000" dirty="0" smtClean="0"/>
              <a:t>- </a:t>
            </a:r>
            <a:r>
              <a:rPr lang="hr-HR" sz="2000" dirty="0"/>
              <a:t>strategije učenja dijele </a:t>
            </a:r>
            <a:r>
              <a:rPr lang="hr-HR" sz="2000" dirty="0" smtClean="0"/>
              <a:t>se na: </a:t>
            </a:r>
          </a:p>
          <a:p>
            <a:pPr marL="0" indent="0" algn="just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1</a:t>
            </a:r>
            <a:r>
              <a:rPr lang="hr-HR" sz="2000" dirty="0"/>
              <a:t>) </a:t>
            </a:r>
            <a:r>
              <a:rPr lang="hr-HR" sz="2000" b="1" dirty="0"/>
              <a:t>strategije dubokog procesiranja </a:t>
            </a:r>
            <a:r>
              <a:rPr lang="hr-HR" sz="2000" b="1" dirty="0" smtClean="0"/>
              <a:t>informacija (MKK</a:t>
            </a:r>
            <a:r>
              <a:rPr lang="hr-HR" sz="2000" dirty="0" smtClean="0"/>
              <a:t>, </a:t>
            </a:r>
            <a:r>
              <a:rPr lang="hr-HR" sz="2000" b="1" dirty="0" smtClean="0"/>
              <a:t>DKP)</a:t>
            </a:r>
          </a:p>
          <a:p>
            <a:pPr marL="0" indent="0" algn="just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2</a:t>
            </a:r>
            <a:r>
              <a:rPr lang="hr-HR" sz="2000" dirty="0"/>
              <a:t>) </a:t>
            </a:r>
            <a:r>
              <a:rPr lang="hr-HR" sz="2000" b="1" dirty="0"/>
              <a:t>strategije površinskog procesiranja </a:t>
            </a:r>
            <a:r>
              <a:rPr lang="hr-HR" sz="2000" b="1" dirty="0" smtClean="0"/>
              <a:t>informacija (PKP)</a:t>
            </a:r>
            <a:r>
              <a:rPr lang="hr-HR" sz="2000" dirty="0" smtClean="0"/>
              <a:t>, </a:t>
            </a:r>
          </a:p>
          <a:p>
            <a:pPr marL="0" indent="0" algn="just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3</a:t>
            </a:r>
            <a:r>
              <a:rPr lang="hr-HR" sz="2000" dirty="0"/>
              <a:t>) </a:t>
            </a:r>
            <a:r>
              <a:rPr lang="hr-HR" sz="2000" b="1" dirty="0"/>
              <a:t>strategije </a:t>
            </a:r>
            <a:r>
              <a:rPr lang="hr-HR" sz="2000" b="1" dirty="0" err="1"/>
              <a:t>samootežavanja</a:t>
            </a:r>
            <a:r>
              <a:rPr lang="hr-HR" sz="2000" b="1" dirty="0"/>
              <a:t> ili </a:t>
            </a:r>
            <a:r>
              <a:rPr lang="hr-HR" sz="2000" b="1" dirty="0" err="1"/>
              <a:t>samohendikepiranja</a:t>
            </a:r>
            <a:r>
              <a:rPr lang="hr-HR" sz="2000" dirty="0"/>
              <a:t> </a:t>
            </a:r>
            <a:endParaRPr lang="hr-HR" sz="2000" dirty="0" smtClean="0"/>
          </a:p>
          <a:p>
            <a:pPr marL="0" indent="0" algn="just">
              <a:buNone/>
            </a:pPr>
            <a:r>
              <a:rPr lang="hr-HR" sz="2000" i="1" dirty="0"/>
              <a:t> </a:t>
            </a:r>
            <a:r>
              <a:rPr lang="hr-HR" sz="2000" i="1" dirty="0" smtClean="0"/>
              <a:t>    </a:t>
            </a:r>
            <a:r>
              <a:rPr lang="hr-HR" sz="2000" dirty="0" smtClean="0"/>
              <a:t>(</a:t>
            </a:r>
            <a:r>
              <a:rPr lang="hr-HR" sz="2000" dirty="0"/>
              <a:t>Lončarić, 2008; 2010).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522" y="3644476"/>
            <a:ext cx="1776047" cy="18286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49108" y="6135808"/>
            <a:ext cx="1538654" cy="365125"/>
          </a:xfrm>
        </p:spPr>
        <p:txBody>
          <a:bodyPr/>
          <a:lstStyle/>
          <a:p>
            <a:r>
              <a:rPr lang="hr-HR" smtClean="0"/>
              <a:t>24. DRZB 12.4.2019.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54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33868" y="642796"/>
            <a:ext cx="9147863" cy="5908129"/>
          </a:xfrm>
        </p:spPr>
        <p:txBody>
          <a:bodyPr>
            <a:noAutofit/>
          </a:bodyPr>
          <a:lstStyle/>
          <a:p>
            <a:pPr algn="just"/>
            <a:r>
              <a:rPr lang="hr-HR" sz="2000" b="1" dirty="0" smtClean="0"/>
              <a:t>Učenici </a:t>
            </a:r>
            <a:r>
              <a:rPr lang="hr-HR" sz="2000" b="1" dirty="0"/>
              <a:t>boljeg školskog uspjeha </a:t>
            </a:r>
            <a:r>
              <a:rPr lang="hr-HR" sz="2000" dirty="0" smtClean="0"/>
              <a:t>skloniji </a:t>
            </a:r>
            <a:r>
              <a:rPr lang="hr-HR" sz="2000" dirty="0"/>
              <a:t>su dubokom procesiranju </a:t>
            </a:r>
            <a:r>
              <a:rPr lang="hr-HR" sz="2000" dirty="0" smtClean="0"/>
              <a:t>informacija </a:t>
            </a:r>
            <a:r>
              <a:rPr lang="hr-HR" sz="2000" dirty="0"/>
              <a:t>i adaptivnijim strategijama </a:t>
            </a:r>
            <a:r>
              <a:rPr lang="hr-HR" sz="2000" dirty="0" smtClean="0"/>
              <a:t>učenja (Rijavec</a:t>
            </a:r>
            <a:r>
              <a:rPr lang="hr-HR" sz="2000" dirty="0"/>
              <a:t>, Raboteg-Šarić i </a:t>
            </a:r>
            <a:r>
              <a:rPr lang="hr-HR" sz="2000" dirty="0" smtClean="0"/>
              <a:t>Franc, 1999).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algn="just"/>
            <a:r>
              <a:rPr lang="hr-HR" sz="2000" dirty="0" smtClean="0"/>
              <a:t>Lončarić </a:t>
            </a:r>
            <a:r>
              <a:rPr lang="hr-HR" sz="2000" dirty="0"/>
              <a:t>(2008</a:t>
            </a:r>
            <a:r>
              <a:rPr lang="hr-HR" sz="2000" dirty="0" smtClean="0"/>
              <a:t>): </a:t>
            </a:r>
            <a:r>
              <a:rPr lang="hr-HR" sz="2000" b="1" dirty="0" smtClean="0"/>
              <a:t>spolne i dobne razlike </a:t>
            </a:r>
            <a:r>
              <a:rPr lang="hr-HR" sz="2000" b="1" dirty="0"/>
              <a:t>u samoregulaciji </a:t>
            </a:r>
            <a:r>
              <a:rPr lang="hr-HR" sz="2000" b="1" dirty="0" smtClean="0"/>
              <a:t>učenja </a:t>
            </a:r>
            <a:r>
              <a:rPr lang="hr-HR" sz="2000" dirty="0" smtClean="0"/>
              <a:t>– </a:t>
            </a:r>
          </a:p>
          <a:p>
            <a:pPr marL="0" indent="0" algn="just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</a:t>
            </a:r>
            <a:r>
              <a:rPr lang="hr-HR" sz="2000" b="1" u="sng" dirty="0" smtClean="0"/>
              <a:t>djevojčice ♀</a:t>
            </a:r>
            <a:r>
              <a:rPr lang="hr-HR" sz="2000" dirty="0" smtClean="0"/>
              <a:t> uglavnom </a:t>
            </a:r>
            <a:r>
              <a:rPr lang="hr-HR" sz="2000" b="1" i="1" dirty="0" smtClean="0"/>
              <a:t>proaktivan </a:t>
            </a:r>
            <a:r>
              <a:rPr lang="hr-HR" sz="2000" b="1" i="1" dirty="0"/>
              <a:t>obrazac samoregulacije </a:t>
            </a:r>
            <a:r>
              <a:rPr lang="hr-HR" sz="2000" b="1" i="1" dirty="0" smtClean="0"/>
              <a:t>učenja</a:t>
            </a:r>
            <a:r>
              <a:rPr lang="hr-HR" sz="2000" dirty="0" smtClean="0"/>
              <a:t>     </a:t>
            </a:r>
          </a:p>
          <a:p>
            <a:pPr marL="0" indent="0" algn="just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</a:t>
            </a:r>
            <a:r>
              <a:rPr lang="hr-HR" sz="2000" b="1" u="sng" dirty="0" smtClean="0"/>
              <a:t>dječaci ♂ </a:t>
            </a:r>
            <a:r>
              <a:rPr lang="hr-HR" sz="2000" dirty="0" smtClean="0"/>
              <a:t>usmjereniji </a:t>
            </a:r>
            <a:r>
              <a:rPr lang="hr-HR" sz="2000" dirty="0"/>
              <a:t>na </a:t>
            </a:r>
            <a:r>
              <a:rPr lang="hr-HR" sz="2000" b="1" i="1" dirty="0"/>
              <a:t>obrambeni obrazac samoregulacije </a:t>
            </a:r>
            <a:r>
              <a:rPr lang="hr-HR" sz="2000" b="1" i="1" dirty="0" smtClean="0"/>
              <a:t>učenja </a:t>
            </a:r>
            <a:endParaRPr lang="hr-HR" sz="2000" i="1" dirty="0"/>
          </a:p>
          <a:p>
            <a:pPr marL="0" indent="0" algn="just">
              <a:buNone/>
            </a:pPr>
            <a:endParaRPr lang="hr-HR" sz="2000" i="1" dirty="0" smtClean="0"/>
          </a:p>
          <a:p>
            <a:pPr algn="just"/>
            <a:r>
              <a:rPr lang="hr-HR" sz="2000" b="1" u="sng" dirty="0" smtClean="0"/>
              <a:t>Mlađi </a:t>
            </a:r>
            <a:r>
              <a:rPr lang="hr-HR" sz="2000" b="1" u="sng" dirty="0"/>
              <a:t>učenici </a:t>
            </a:r>
            <a:r>
              <a:rPr lang="hr-HR" sz="2000" b="1" u="sng" dirty="0" smtClean="0"/>
              <a:t>OŠ </a:t>
            </a:r>
            <a:r>
              <a:rPr lang="hr-HR" sz="2000" b="1" u="sng" dirty="0"/>
              <a:t>dobi </a:t>
            </a:r>
            <a:r>
              <a:rPr lang="hr-HR" sz="2000" dirty="0"/>
              <a:t>imaju veći potencijal za </a:t>
            </a:r>
            <a:r>
              <a:rPr lang="hr-HR" sz="2000" dirty="0" err="1"/>
              <a:t>proaktivnu</a:t>
            </a:r>
            <a:r>
              <a:rPr lang="hr-HR" sz="2000" dirty="0"/>
              <a:t> samoregulaciju učenja u usporedbi sa </a:t>
            </a:r>
            <a:r>
              <a:rPr lang="hr-HR" sz="2000" dirty="0" smtClean="0"/>
              <a:t>starijim. </a:t>
            </a:r>
            <a:r>
              <a:rPr lang="hr-HR" sz="2000" b="1" u="sng" dirty="0" smtClean="0"/>
              <a:t>Stariji učenici </a:t>
            </a:r>
            <a:r>
              <a:rPr lang="hr-HR" sz="2000" dirty="0" smtClean="0"/>
              <a:t>- obrambeni </a:t>
            </a:r>
            <a:r>
              <a:rPr lang="hr-HR" sz="2000" dirty="0"/>
              <a:t>obrazac </a:t>
            </a:r>
            <a:r>
              <a:rPr lang="hr-HR" sz="2000" dirty="0" smtClean="0"/>
              <a:t>samoregulacije. - Promjene </a:t>
            </a:r>
            <a:r>
              <a:rPr lang="hr-HR" sz="2000" dirty="0"/>
              <a:t>sustava vrijednosti i </a:t>
            </a:r>
            <a:r>
              <a:rPr lang="hr-HR" sz="2000" dirty="0" smtClean="0"/>
              <a:t>opadanje </a:t>
            </a:r>
            <a:r>
              <a:rPr lang="hr-HR" sz="2000" dirty="0"/>
              <a:t>interesa za školske aktivnosti tijekom puberteta i rane adolescencije.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146" y="5319346"/>
            <a:ext cx="2587904" cy="13188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48949" y="6255945"/>
            <a:ext cx="2145673" cy="461726"/>
          </a:xfrm>
        </p:spPr>
        <p:txBody>
          <a:bodyPr/>
          <a:lstStyle/>
          <a:p>
            <a:r>
              <a:rPr lang="hr-HR" smtClean="0"/>
              <a:t>24. DRZB 12.4.2019.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37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4652" y="958363"/>
            <a:ext cx="10235820" cy="5224072"/>
          </a:xfrm>
        </p:spPr>
        <p:txBody>
          <a:bodyPr>
            <a:noAutofit/>
          </a:bodyPr>
          <a:lstStyle/>
          <a:p>
            <a:pPr algn="just"/>
            <a:r>
              <a:rPr lang="hr-HR" b="1" i="1" u="sng" dirty="0"/>
              <a:t>Strategije suočavanja sa školskim neuspjehom</a:t>
            </a:r>
            <a:r>
              <a:rPr lang="hr-HR" b="1" dirty="0"/>
              <a:t> </a:t>
            </a:r>
            <a:r>
              <a:rPr lang="hr-HR" b="1" dirty="0" smtClean="0"/>
              <a:t>- </a:t>
            </a:r>
            <a:r>
              <a:rPr lang="hr-HR" dirty="0" smtClean="0"/>
              <a:t>strategije </a:t>
            </a:r>
            <a:r>
              <a:rPr lang="hr-HR" dirty="0"/>
              <a:t>suočavanja sa stresom unutar školske domene. </a:t>
            </a:r>
            <a:r>
              <a:rPr lang="hr-HR" dirty="0" smtClean="0"/>
              <a:t>Prema Lončariću (2014): </a:t>
            </a:r>
          </a:p>
          <a:p>
            <a:pPr marL="0" indent="0" algn="just">
              <a:buNone/>
            </a:pPr>
            <a:r>
              <a:rPr lang="hr-HR" dirty="0" smtClean="0"/>
              <a:t>      SSŠN </a:t>
            </a:r>
            <a:r>
              <a:rPr lang="hr-HR" dirty="0"/>
              <a:t>1 – Suočavanje usmjereno na </a:t>
            </a:r>
            <a:r>
              <a:rPr lang="hr-HR" dirty="0" smtClean="0"/>
              <a:t>problem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SSŠN </a:t>
            </a:r>
            <a:r>
              <a:rPr lang="hr-HR" dirty="0"/>
              <a:t>2 – Zaštita emocija </a:t>
            </a:r>
            <a:r>
              <a:rPr lang="hr-HR" dirty="0" smtClean="0"/>
              <a:t>udaljavanjem </a:t>
            </a:r>
          </a:p>
          <a:p>
            <a:pPr marL="0" indent="0" algn="just">
              <a:buNone/>
            </a:pPr>
            <a:r>
              <a:rPr lang="hr-HR" dirty="0" smtClean="0"/>
              <a:t>      SSŠN </a:t>
            </a:r>
            <a:r>
              <a:rPr lang="hr-HR" dirty="0"/>
              <a:t>3 – Zaštita ega </a:t>
            </a:r>
            <a:r>
              <a:rPr lang="hr-HR" dirty="0" smtClean="0"/>
              <a:t>udaljavanjem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b="1" i="1" u="sng" dirty="0"/>
              <a:t>Strategije traženja socijalne podrške</a:t>
            </a:r>
            <a:r>
              <a:rPr lang="hr-HR" b="1" dirty="0"/>
              <a:t> </a:t>
            </a:r>
            <a:r>
              <a:rPr lang="hr-HR" dirty="0"/>
              <a:t>pojedinci koriste u nekim stresnim situacijama. </a:t>
            </a:r>
            <a:r>
              <a:rPr lang="hr-HR" b="1" dirty="0"/>
              <a:t>Mreže socijalne podrške </a:t>
            </a:r>
            <a:r>
              <a:rPr lang="hr-HR" dirty="0"/>
              <a:t>- kao zaštitni čimbenik u procesu suočavanja ili mogu izravno poboljšati dobrobit pojedinca (Greenglass, 1993). </a:t>
            </a:r>
          </a:p>
          <a:p>
            <a:pPr algn="just"/>
            <a:r>
              <a:rPr lang="hr-HR" dirty="0" smtClean="0"/>
              <a:t>U </a:t>
            </a:r>
            <a:r>
              <a:rPr lang="hr-HR" dirty="0"/>
              <a:t>situaciji suočavanja sa školskim neuspjehom </a:t>
            </a:r>
            <a:r>
              <a:rPr lang="hr-HR" b="1" u="sng" dirty="0"/>
              <a:t>učenici </a:t>
            </a:r>
            <a:r>
              <a:rPr lang="hr-HR" b="1" u="sng" dirty="0" smtClean="0"/>
              <a:t>OŠ </a:t>
            </a:r>
            <a:r>
              <a:rPr lang="hr-HR" dirty="0" smtClean="0"/>
              <a:t>skloniji </a:t>
            </a:r>
            <a:r>
              <a:rPr lang="hr-HR" dirty="0"/>
              <a:t>su </a:t>
            </a:r>
            <a:r>
              <a:rPr lang="hr-HR" b="1" dirty="0"/>
              <a:t>traženju pomoći od roditelja</a:t>
            </a:r>
            <a:r>
              <a:rPr lang="hr-HR" dirty="0"/>
              <a:t>, </a:t>
            </a:r>
            <a:r>
              <a:rPr lang="hr-HR" b="1" dirty="0"/>
              <a:t>rjeđe od roditelja skrivaju lošu ocjenu </a:t>
            </a:r>
            <a:r>
              <a:rPr lang="hr-HR" dirty="0"/>
              <a:t>u odnosu na srednjoškolce (Rijavec i Brdar, 1997). </a:t>
            </a:r>
            <a:r>
              <a:rPr lang="hr-HR" b="1" dirty="0"/>
              <a:t>Socijalna podrška od strane vršnjaka </a:t>
            </a:r>
            <a:r>
              <a:rPr lang="hr-HR" dirty="0"/>
              <a:t>postaje sve bitnija i kontinuirano raste s dobi (Seiffge-Krenke, 1993). </a:t>
            </a:r>
            <a:r>
              <a:rPr lang="hr-HR" dirty="0" smtClean="0"/>
              <a:t>Od </a:t>
            </a:r>
            <a:r>
              <a:rPr lang="hr-HR" b="1" dirty="0" smtClean="0"/>
              <a:t>nastavnika</a:t>
            </a:r>
            <a:r>
              <a:rPr lang="hr-HR" dirty="0" smtClean="0"/>
              <a:t> najčešće traže instrumentalnu podršku, ali rijeđe u odnosu na vršnjake od kojih traže i instrumentalnu i emocionalnu podršku (a u ranijoj dobi isto tako od roditelja). </a:t>
            </a:r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879" y="5794131"/>
            <a:ext cx="4244453" cy="817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7999" y="6135808"/>
            <a:ext cx="1537253" cy="365125"/>
          </a:xfrm>
        </p:spPr>
        <p:txBody>
          <a:bodyPr/>
          <a:lstStyle/>
          <a:p>
            <a:r>
              <a:rPr lang="hr-HR" dirty="0" smtClean="0"/>
              <a:t>24. DRZB 12.4.2019.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16" y="1467583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723" y="1116623"/>
            <a:ext cx="9148273" cy="4733053"/>
          </a:xfrm>
        </p:spPr>
        <p:txBody>
          <a:bodyPr/>
          <a:lstStyle/>
          <a:p>
            <a:pPr algn="just"/>
            <a:r>
              <a:rPr lang="hr-HR" dirty="0"/>
              <a:t>Mnoga istraživanja </a:t>
            </a:r>
            <a:r>
              <a:rPr lang="hr-HR" dirty="0" smtClean="0"/>
              <a:t>potvrdila da </a:t>
            </a:r>
            <a:r>
              <a:rPr lang="hr-HR" b="1" dirty="0"/>
              <a:t>učenici koji rabe navedene adaptivne komponente samoreguliranog učenja imaju bolji GPA</a:t>
            </a:r>
            <a:r>
              <a:rPr lang="hr-HR" b="1" i="1" dirty="0"/>
              <a:t> </a:t>
            </a:r>
            <a:r>
              <a:rPr lang="hr-HR" dirty="0"/>
              <a:t>(izražen ocjenama) (Rijavec, Raboteg-Šarić i Franc, 1999; Nikčević-Milković i Perković, 2000; Tomljenović i Nikčević-Milković, 2005). </a:t>
            </a:r>
            <a:endParaRPr lang="hr-HR" dirty="0" smtClean="0"/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Jako je malo istraživanja </a:t>
            </a:r>
            <a:r>
              <a:rPr lang="hr-HR" b="1" u="sng" dirty="0"/>
              <a:t>zadovoljstva školom</a:t>
            </a:r>
            <a:r>
              <a:rPr lang="hr-HR" dirty="0"/>
              <a:t>, kao i istraživanja povezanosti GPA, zadovoljstva školom i samoregulacije (i/ili strategija) učenja. </a:t>
            </a:r>
          </a:p>
          <a:p>
            <a:pPr algn="just"/>
            <a:r>
              <a:rPr lang="hr-HR" dirty="0"/>
              <a:t>Istraživanje Verkuytena i Thijsa (2002) pokazuje da je zadovoljstvo školom povezano s GPA i osjećajem samoefikasnosti kod učenika. </a:t>
            </a:r>
          </a:p>
          <a:p>
            <a:pPr algn="just"/>
            <a:r>
              <a:rPr lang="hr-HR" b="1" dirty="0"/>
              <a:t>Učenice su zadovoljne školom</a:t>
            </a:r>
            <a:r>
              <a:rPr lang="hr-HR" dirty="0"/>
              <a:t> - djevojčice/djevojke </a:t>
            </a:r>
            <a:r>
              <a:rPr lang="hr-HR" dirty="0" smtClean="0"/>
              <a:t>više </a:t>
            </a:r>
            <a:r>
              <a:rPr lang="hr-HR" dirty="0"/>
              <a:t>okrenute odnosima s drugim ljudima, a škola </a:t>
            </a:r>
            <a:r>
              <a:rPr lang="hr-HR" dirty="0" smtClean="0"/>
              <a:t>im nudi </a:t>
            </a:r>
            <a:r>
              <a:rPr lang="hr-HR" dirty="0"/>
              <a:t>upravo više mogućnosti razvijanja bliskih veza s drugima. 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77607" y="6100639"/>
            <a:ext cx="1863970" cy="757361"/>
          </a:xfrm>
        </p:spPr>
        <p:txBody>
          <a:bodyPr/>
          <a:lstStyle/>
          <a:p>
            <a:pPr algn="ctr"/>
            <a:r>
              <a:rPr lang="hr-HR" dirty="0" smtClean="0"/>
              <a:t>24. DRZB 12.4.2019.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45" y="4835768"/>
            <a:ext cx="3794837" cy="124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624110"/>
            <a:ext cx="9460524" cy="668359"/>
          </a:xfrm>
        </p:spPr>
        <p:txBody>
          <a:bodyPr/>
          <a:lstStyle/>
          <a:p>
            <a:pPr algn="ctr"/>
            <a:r>
              <a:rPr lang="hr-HR" b="1" dirty="0" smtClean="0"/>
              <a:t>CILJ ISTRAŽIVANJA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431" y="1521069"/>
            <a:ext cx="10313377" cy="4390153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 smtClean="0"/>
              <a:t>     1) Ispitati </a:t>
            </a:r>
            <a:r>
              <a:rPr lang="hr-HR" dirty="0"/>
              <a:t>povezanost između osobina ličnosti, samoregulacije učenja, obrazovne </a:t>
            </a:r>
            <a:r>
              <a:rPr lang="hr-HR" dirty="0" smtClean="0"/>
              <a:t>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razine</a:t>
            </a:r>
            <a:r>
              <a:rPr lang="hr-HR" dirty="0"/>
              <a:t>, roda i </a:t>
            </a:r>
            <a:r>
              <a:rPr lang="hr-HR" dirty="0" smtClean="0"/>
              <a:t>akad. postignuća </a:t>
            </a:r>
            <a:r>
              <a:rPr lang="hr-HR" dirty="0"/>
              <a:t>jer ranija istraživanja pokazuju da ove povezanosti </a:t>
            </a:r>
            <a:endParaRPr lang="hr-HR" dirty="0" smtClean="0"/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nisu jednostavne (unapređenje teorijskih modela, ali i mogućnost implikacija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nalaza u školsku praksu). </a:t>
            </a:r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2) Predviđanje </a:t>
            </a:r>
            <a:r>
              <a:rPr lang="hr-HR" dirty="0"/>
              <a:t>kako osobine ličnosti, različite komponente samoregulacije učenja, </a:t>
            </a:r>
            <a:endParaRPr lang="hr-HR" dirty="0" smtClean="0"/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obrazovna </a:t>
            </a:r>
            <a:r>
              <a:rPr lang="hr-HR" dirty="0"/>
              <a:t>razina i rod objašnjavaju objektivan (GPA) i subjektivan akademski </a:t>
            </a:r>
            <a:r>
              <a:rPr lang="hr-HR" dirty="0" smtClean="0"/>
              <a:t>uspjeh.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</a:p>
          <a:p>
            <a:pPr marL="0" indent="0" algn="ctr">
              <a:buNone/>
            </a:pPr>
            <a:r>
              <a:rPr lang="hr-HR" dirty="0" smtClean="0"/>
              <a:t>      (Sagledavanje čimbenika odgojno-obrazovnog procesa iz kognitivnog i ne-</a:t>
            </a:r>
          </a:p>
          <a:p>
            <a:pPr marL="0" indent="0" algn="ctr">
              <a:buNone/>
            </a:pPr>
            <a:r>
              <a:rPr lang="hr-HR" dirty="0"/>
              <a:t> </a:t>
            </a:r>
            <a:r>
              <a:rPr lang="hr-HR" dirty="0" smtClean="0"/>
              <a:t>     kognitivnog aspekta; U posljednjoj dekadi značajan porast istraživanja vezanih uz </a:t>
            </a:r>
          </a:p>
          <a:p>
            <a:pPr marL="0" indent="0" algn="ctr">
              <a:buNone/>
            </a:pPr>
            <a:r>
              <a:rPr lang="hr-HR" dirty="0"/>
              <a:t> </a:t>
            </a:r>
            <a:r>
              <a:rPr lang="hr-HR" dirty="0" smtClean="0"/>
              <a:t>     analizu različitih ne-kognitivnih komponenata odgoja i obrazovanja). </a:t>
            </a: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24. DRZB 12.4.2019.</a:t>
            </a:r>
            <a:endParaRPr lang="hr-H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96" y="95618"/>
            <a:ext cx="2628900" cy="12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8" y="5986462"/>
            <a:ext cx="3297116" cy="73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36" y="178596"/>
            <a:ext cx="2619375" cy="115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1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31" y="624110"/>
            <a:ext cx="10053881" cy="703528"/>
          </a:xfrm>
        </p:spPr>
        <p:txBody>
          <a:bodyPr/>
          <a:lstStyle/>
          <a:p>
            <a:pPr algn="ctr"/>
            <a:r>
              <a:rPr lang="hr-HR" b="1" dirty="0" smtClean="0"/>
              <a:t>METODE ISTRAŽIVANJA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3" y="1565030"/>
            <a:ext cx="10291274" cy="439015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hr-HR" b="1" u="sng" dirty="0"/>
              <a:t>Sudionici</a:t>
            </a:r>
            <a:r>
              <a:rPr lang="hr-HR" b="1" dirty="0"/>
              <a:t>: </a:t>
            </a:r>
            <a:r>
              <a:rPr lang="hr-HR" dirty="0" smtClean="0"/>
              <a:t>457 </a:t>
            </a:r>
            <a:r>
              <a:rPr lang="hr-HR" dirty="0"/>
              <a:t>učenika iz 4 osnovne škole i 3 srednje škole u Republici Hrvatskoj. </a:t>
            </a:r>
            <a:r>
              <a:rPr lang="hr-HR" dirty="0" smtClean="0"/>
              <a:t>Prigodnim uzorkom </a:t>
            </a:r>
            <a:r>
              <a:rPr lang="hr-HR" dirty="0"/>
              <a:t>su bili obuhvaćeni 151 učenik šestih razreda (33 %), 87 učenika osmih razreda (19 %) osnovne škole i 217 učenika drugih razreda srednje škole (48 %), od toga je 243 djevojčice/djevojke (53 % ). </a:t>
            </a:r>
            <a:endParaRPr lang="hr-HR" dirty="0" smtClean="0"/>
          </a:p>
          <a:p>
            <a:pPr algn="just"/>
            <a:r>
              <a:rPr lang="hr-HR" b="1" u="sng" dirty="0" smtClean="0"/>
              <a:t>Instrumenti</a:t>
            </a:r>
            <a:r>
              <a:rPr lang="hr-HR" dirty="0"/>
              <a:t>: </a:t>
            </a:r>
            <a:endParaRPr lang="hr-HR" dirty="0" smtClean="0"/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  <a:r>
              <a:rPr lang="hr-HR" b="1" u="sng" dirty="0" smtClean="0"/>
              <a:t>Big </a:t>
            </a:r>
            <a:r>
              <a:rPr lang="hr-HR" b="1" u="sng" dirty="0"/>
              <a:t>Five Inventory (BFI) </a:t>
            </a:r>
            <a:r>
              <a:rPr lang="hr-HR" dirty="0"/>
              <a:t>(Benet-Martinez i John, 1998</a:t>
            </a:r>
            <a:r>
              <a:rPr lang="hr-HR" dirty="0" smtClean="0"/>
              <a:t>)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Validacija u Hrvatskoj potvrdila originalnu strukturu (Kardum, Gračanin i Hudek-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Knežević, 2006) - 44 </a:t>
            </a:r>
            <a:r>
              <a:rPr lang="hr-HR" dirty="0"/>
              <a:t>čestice,  </a:t>
            </a:r>
            <a:r>
              <a:rPr lang="hr-HR" dirty="0" smtClean="0"/>
              <a:t>namijenjen je efikasnom </a:t>
            </a:r>
            <a:r>
              <a:rPr lang="hr-HR" dirty="0"/>
              <a:t>i brzom mjerenju dimenzija </a:t>
            </a:r>
            <a:endParaRPr lang="hr-HR" dirty="0" smtClean="0"/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petofaktorskog </a:t>
            </a:r>
            <a:r>
              <a:rPr lang="hr-HR" dirty="0"/>
              <a:t>modela</a:t>
            </a:r>
            <a:r>
              <a:rPr lang="hr-HR" dirty="0" smtClean="0"/>
              <a:t>. Odgovori – skala Likertovog tipa od 5 stupnjeva. Pouzdanost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unutarnje konzistencije 0,60 do 0,79 (Krapić, Kardum i Kristofić, 2008).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Spolne razlike – na dimenziji neuroticizma (♀ - viši rezultati).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6887" y="6091847"/>
            <a:ext cx="1398359" cy="365125"/>
          </a:xfrm>
        </p:spPr>
        <p:txBody>
          <a:bodyPr/>
          <a:lstStyle/>
          <a:p>
            <a:r>
              <a:rPr lang="hr-HR" dirty="0" smtClean="0"/>
              <a:t>24. DRZB 12.4.2019.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2" y="5075727"/>
            <a:ext cx="1863969" cy="15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609" y="272562"/>
            <a:ext cx="8660422" cy="826476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INSTRUMENTI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653" y="1125415"/>
            <a:ext cx="10251831" cy="5442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b="1" u="sng" dirty="0" smtClean="0"/>
              <a:t>Skala strategija učenja (SSU) </a:t>
            </a:r>
            <a:r>
              <a:rPr lang="hr-HR" dirty="0" smtClean="0"/>
              <a:t>(Lončarić, 2014)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- predstavlja komponentu samoreguliranog učenja koja se odnosi na </a:t>
            </a:r>
            <a:r>
              <a:rPr lang="hr-HR" dirty="0"/>
              <a:t>(meta)kognitivne </a:t>
            </a: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       strategije. Mjeri strategije učenja kroz 8 subskala grupiranih u 3 komponente: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1) Ciklus (meta)kognitivne kontrole učenja (Ponavljanje i uvježbavanje; Kontrola tijeka i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 ishoda učenja)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2) Duboko kognitivno procesiranje (Elaboracija; Organizacija; Primjena; Kritičko mišljenje)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3) Površinsko kognitivno procesiranje (Usmjerenost na minimalne zahtjeve; Memoriranje)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- odgovori - skala Likertovog tipa od 5 stupnjeva; </a:t>
            </a:r>
            <a:r>
              <a:rPr lang="hr-HR" dirty="0"/>
              <a:t>Pouzdanost </a:t>
            </a:r>
            <a:r>
              <a:rPr lang="hr-HR" dirty="0" smtClean="0"/>
              <a:t>unutarnje konzistencije</a:t>
            </a:r>
            <a:endParaRPr lang="hr-HR" dirty="0"/>
          </a:p>
          <a:p>
            <a:pPr marL="0" indent="0" algn="just">
              <a:buNone/>
            </a:pPr>
            <a:r>
              <a:rPr lang="hr-HR" dirty="0" smtClean="0"/>
              <a:t>       0,79 do 0,90.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u="sng" dirty="0" smtClean="0"/>
              <a:t>Skala suočavanja sa školskim neuspjehom </a:t>
            </a:r>
            <a:r>
              <a:rPr lang="hr-HR" b="1" u="sng" dirty="0"/>
              <a:t>(</a:t>
            </a:r>
            <a:r>
              <a:rPr lang="hr-HR" b="1" u="sng" dirty="0" smtClean="0"/>
              <a:t>SUN) </a:t>
            </a:r>
            <a:r>
              <a:rPr lang="hr-HR" dirty="0"/>
              <a:t>(Lončarić, 2014</a:t>
            </a:r>
            <a:r>
              <a:rPr lang="hr-HR" dirty="0" smtClean="0"/>
              <a:t>)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- samoprocjena nastojanja učenika da se suoče sa šk. neuspjehom i strategije samoregulacije u procesu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učenja koje se aktiviraju nakon doživljenog neuspjeha.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- 8 subskala grupiranih u 3 komponente suočavanja: 1) Suočavanje usmjereno na problem (Aktivno rješavanje 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problema; Razmišljanje o problemu); 2) Zaštita emocija udaljavanjem (Izbjegavanje; Maštanje; Skretanje pažnje);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     3) Zaštita ega udaljavanjem (Odustajanje i reinterpretacija; Ignoriranje problema; Ismijavanje problema)</a:t>
            </a:r>
          </a:p>
          <a:p>
            <a:pPr marL="0" indent="0" algn="just">
              <a:buNone/>
            </a:pPr>
            <a:r>
              <a:rPr lang="hr-HR" dirty="0" smtClean="0"/>
              <a:t>     - </a:t>
            </a:r>
            <a:r>
              <a:rPr lang="hr-HR" dirty="0"/>
              <a:t>odgovori - skala Likertovog tipa od 5 </a:t>
            </a:r>
            <a:r>
              <a:rPr lang="hr-HR" dirty="0" smtClean="0"/>
              <a:t>stupnjeva</a:t>
            </a:r>
            <a:endParaRPr lang="hr-HR" dirty="0"/>
          </a:p>
          <a:p>
            <a:pPr marL="0" indent="0" algn="just">
              <a:buNone/>
            </a:pPr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41377" y="6268916"/>
            <a:ext cx="1248508" cy="298938"/>
          </a:xfrm>
        </p:spPr>
        <p:txBody>
          <a:bodyPr/>
          <a:lstStyle/>
          <a:p>
            <a:r>
              <a:rPr lang="hr-HR" smtClean="0"/>
              <a:t>24. DRZB 12.4.2019.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38" y="64293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22" y="5644661"/>
            <a:ext cx="311247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913</TotalTime>
  <Words>2417</Words>
  <Application>Microsoft Office PowerPoint</Application>
  <PresentationFormat>Custom</PresentationFormat>
  <Paragraphs>442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Pramen</vt:lpstr>
      <vt:lpstr> Osobine ličnosti učenika, strategije samoregulacije učenja, obrazovna razina i rod kao prediktori akademskog uspjeha  </vt:lpstr>
      <vt:lpstr>UVOD</vt:lpstr>
      <vt:lpstr>UVOD</vt:lpstr>
      <vt:lpstr>PowerPoint Presentation</vt:lpstr>
      <vt:lpstr>PowerPoint Presentation</vt:lpstr>
      <vt:lpstr>PowerPoint Presentation</vt:lpstr>
      <vt:lpstr>CILJ ISTRAŽIVANJA</vt:lpstr>
      <vt:lpstr>METODE ISTRAŽIVANJA</vt:lpstr>
      <vt:lpstr>INSTRUMENTI</vt:lpstr>
      <vt:lpstr>PowerPoint Presentation</vt:lpstr>
      <vt:lpstr>REZULTATI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ZAKLJUČCI</vt:lpstr>
      <vt:lpstr>HVALA NA PAŽNJI!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Osobine ličnosti učenika, strategije samoregulacije učenja, obrazovna razina i rod kao prediktori akademskog uspjeha</dc:title>
  <dc:creator>Anela</dc:creator>
  <cp:lastModifiedBy>predstojnica</cp:lastModifiedBy>
  <cp:revision>49</cp:revision>
  <cp:lastPrinted>2019-04-08T07:11:42Z</cp:lastPrinted>
  <dcterms:created xsi:type="dcterms:W3CDTF">2019-03-21T15:54:34Z</dcterms:created>
  <dcterms:modified xsi:type="dcterms:W3CDTF">2019-04-10T08:52:45Z</dcterms:modified>
</cp:coreProperties>
</file>