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7" r:id="rId2"/>
    <p:sldId id="259" r:id="rId3"/>
    <p:sldId id="260" r:id="rId4"/>
    <p:sldId id="270" r:id="rId5"/>
    <p:sldId id="263" r:id="rId6"/>
    <p:sldId id="280" r:id="rId7"/>
    <p:sldId id="266" r:id="rId8"/>
    <p:sldId id="282" r:id="rId9"/>
    <p:sldId id="265" r:id="rId10"/>
    <p:sldId id="267" r:id="rId11"/>
    <p:sldId id="268" r:id="rId12"/>
    <p:sldId id="279" r:id="rId13"/>
    <p:sldId id="275" r:id="rId14"/>
    <p:sldId id="278" r:id="rId15"/>
    <p:sldId id="276"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BF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70105" autoAdjust="0"/>
  </p:normalViewPr>
  <p:slideViewPr>
    <p:cSldViewPr snapToGrid="0">
      <p:cViewPr varScale="1">
        <p:scale>
          <a:sx n="101" d="100"/>
          <a:sy n="101" d="100"/>
        </p:scale>
        <p:origin x="114"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6CB04-77C2-4779-B690-146BB2A3419D}" type="datetimeFigureOut">
              <a:rPr lang="en-US" smtClean="0"/>
              <a:t>4/9/2019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2CCC8-AD31-4F95-9022-8B29F03F2F8E}" type="slidenum">
              <a:rPr lang="en-US" smtClean="0"/>
              <a:t>‹#›</a:t>
            </a:fld>
            <a:endParaRPr lang="en-US"/>
          </a:p>
        </p:txBody>
      </p:sp>
    </p:spTree>
    <p:extLst>
      <p:ext uri="{BB962C8B-B14F-4D97-AF65-F5344CB8AC3E}">
        <p14:creationId xmlns:p14="http://schemas.microsoft.com/office/powerpoint/2010/main" val="284351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ture.com/articles/s41598-018-30613-4#ref-CR5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bs.rsc.org/en/content/articlelanding/2018/sc/c7sc05312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2CCC8-AD31-4F95-9022-8B29F03F2F8E}" type="slidenum">
              <a:rPr lang="en-US" smtClean="0"/>
              <a:t>1</a:t>
            </a:fld>
            <a:endParaRPr lang="en-US"/>
          </a:p>
        </p:txBody>
      </p:sp>
    </p:spTree>
    <p:extLst>
      <p:ext uri="{BB962C8B-B14F-4D97-AF65-F5344CB8AC3E}">
        <p14:creationId xmlns:p14="http://schemas.microsoft.com/office/powerpoint/2010/main" val="179362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Furthermore, The samples were charactarized and by Raman spectroscopy. </a:t>
            </a:r>
            <a:r>
              <a:rPr lang="en-US" sz="1200" kern="1200" dirty="0">
                <a:solidFill>
                  <a:schemeClr val="tx1"/>
                </a:solidFill>
                <a:effectLst/>
                <a:latin typeface="+mn-lt"/>
                <a:ea typeface="+mn-ea"/>
                <a:cs typeface="+mn-cs"/>
              </a:rPr>
              <a:t>In Raman spectra, a D-band at 1340 cm−1 and a G</a:t>
            </a:r>
            <a:r>
              <a:rPr lang="hr-H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band at 1580 cm−1 can be seen</a:t>
            </a:r>
            <a:r>
              <a:rPr lang="hr-H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presence of 2D band</a:t>
            </a:r>
            <a:r>
              <a:rPr lang="hr-HR"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be attributed to the double resonance transitions and is also an overtone of the D band.</a:t>
            </a:r>
            <a:r>
              <a:rPr lang="hr-H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D-band is associated with the breathing mode of the aromatic rings which is caused by the structural imperfections due to the attachment of oxygen based functional groups in the carbon basal plane</a:t>
            </a:r>
            <a:r>
              <a:rPr lang="hr-HR" sz="1200" kern="1200" dirty="0">
                <a:solidFill>
                  <a:schemeClr val="tx1"/>
                </a:solidFill>
                <a:effectLst/>
                <a:latin typeface="+mn-lt"/>
                <a:ea typeface="+mn-ea"/>
                <a:cs typeface="+mn-cs"/>
              </a:rPr>
              <a:t>, on the other hand </a:t>
            </a:r>
            <a:r>
              <a:rPr lang="en-US" sz="1200" kern="1200" dirty="0">
                <a:solidFill>
                  <a:schemeClr val="tx1"/>
                </a:solidFill>
                <a:effectLst/>
                <a:latin typeface="+mn-lt"/>
                <a:ea typeface="+mn-ea"/>
                <a:cs typeface="+mn-cs"/>
              </a:rPr>
              <a:t>The G band originates due to the bond stretching of </a:t>
            </a:r>
            <a:r>
              <a:rPr lang="en-US" sz="1200" i="1" kern="1200" dirty="0">
                <a:solidFill>
                  <a:schemeClr val="tx1"/>
                </a:solidFill>
                <a:effectLst/>
                <a:latin typeface="+mn-lt"/>
                <a:ea typeface="+mn-ea"/>
                <a:cs typeface="+mn-cs"/>
              </a:rPr>
              <a:t>sp</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hybridi</a:t>
            </a:r>
            <a:r>
              <a:rPr lang="hr-HR" sz="1200" kern="1200" dirty="0">
                <a:solidFill>
                  <a:schemeClr val="tx1"/>
                </a:solidFill>
                <a:effectLst/>
                <a:latin typeface="+mn-lt"/>
                <a:ea typeface="+mn-ea"/>
                <a:cs typeface="+mn-cs"/>
              </a:rPr>
              <a:t>z</a:t>
            </a:r>
            <a:r>
              <a:rPr lang="en-US" sz="1200" kern="1200" dirty="0" err="1">
                <a:solidFill>
                  <a:schemeClr val="tx1"/>
                </a:solidFill>
                <a:effectLst/>
                <a:latin typeface="+mn-lt"/>
                <a:ea typeface="+mn-ea"/>
                <a:cs typeface="+mn-cs"/>
              </a:rPr>
              <a:t>ed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 in both rings and chains,</a:t>
            </a: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intensity ratio of D/G bands </a:t>
            </a:r>
            <a:r>
              <a:rPr lang="hr-HR" sz="1200" kern="1200" dirty="0">
                <a:solidFill>
                  <a:schemeClr val="tx1"/>
                </a:solidFill>
                <a:effectLst/>
                <a:latin typeface="+mn-lt"/>
                <a:ea typeface="+mn-ea"/>
                <a:cs typeface="+mn-cs"/>
              </a:rPr>
              <a:t>usually </a:t>
            </a:r>
            <a:r>
              <a:rPr lang="en-US" sz="1200" kern="1200" dirty="0">
                <a:solidFill>
                  <a:schemeClr val="tx1"/>
                </a:solidFill>
                <a:effectLst/>
                <a:latin typeface="+mn-lt"/>
                <a:ea typeface="+mn-ea"/>
                <a:cs typeface="+mn-cs"/>
              </a:rPr>
              <a:t>is a relative measure of the defects present between samples</a:t>
            </a:r>
            <a:r>
              <a:rPr lang="hr-HR" sz="1200"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However, GO is not a purely sp</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system but a highly disordered one with a significant sp</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content</a:t>
            </a:r>
            <a:r>
              <a:rPr lang="hr-H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contrary to the standard sp</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materials, the decrease of defects in GO would produce an </a:t>
            </a:r>
            <a:r>
              <a:rPr lang="en-US" sz="1200" b="1" kern="1200" dirty="0">
                <a:solidFill>
                  <a:schemeClr val="tx1"/>
                </a:solidFill>
                <a:effectLst/>
                <a:latin typeface="+mn-lt"/>
                <a:ea typeface="+mn-ea"/>
                <a:cs typeface="+mn-cs"/>
              </a:rPr>
              <a:t>increase</a:t>
            </a:r>
            <a:r>
              <a:rPr lang="en-US" sz="1200" kern="1200" dirty="0">
                <a:solidFill>
                  <a:schemeClr val="tx1"/>
                </a:solidFill>
                <a:effectLst/>
                <a:latin typeface="+mn-lt"/>
                <a:ea typeface="+mn-ea"/>
                <a:cs typeface="+mn-cs"/>
              </a:rPr>
              <a:t> of the D/G ratio. </a:t>
            </a: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So from id/ig ratio it is conclusive that GO3 has the most and GO1 the least defects in its 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&lt;</a:t>
            </a:r>
          </a:p>
          <a:p>
            <a:endParaRPr lang="en-US" dirty="0"/>
          </a:p>
        </p:txBody>
      </p:sp>
      <p:sp>
        <p:nvSpPr>
          <p:cNvPr id="4" name="Slide Number Placeholder 3"/>
          <p:cNvSpPr>
            <a:spLocks noGrp="1"/>
          </p:cNvSpPr>
          <p:nvPr>
            <p:ph type="sldNum" sz="quarter" idx="10"/>
          </p:nvPr>
        </p:nvSpPr>
        <p:spPr/>
        <p:txBody>
          <a:bodyPr/>
          <a:lstStyle/>
          <a:p>
            <a:fld id="{BA42CCC8-AD31-4F95-9022-8B29F03F2F8E}" type="slidenum">
              <a:rPr lang="en-US" smtClean="0"/>
              <a:t>12</a:t>
            </a:fld>
            <a:endParaRPr lang="en-US"/>
          </a:p>
        </p:txBody>
      </p:sp>
    </p:spTree>
    <p:extLst>
      <p:ext uri="{BB962C8B-B14F-4D97-AF65-F5344CB8AC3E}">
        <p14:creationId xmlns:p14="http://schemas.microsoft.com/office/powerpoint/2010/main" val="1299721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2000" kern="1200" spc="-50" dirty="0">
                <a:solidFill>
                  <a:schemeClr val="tx1">
                    <a:lumMod val="75000"/>
                    <a:lumOff val="25000"/>
                  </a:schemeClr>
                </a:solidFill>
                <a:latin typeface="Cambria" panose="02040503050406030204" pitchFamily="18" charset="0"/>
                <a:ea typeface="Cambria" panose="02040503050406030204" pitchFamily="18" charset="0"/>
                <a:cs typeface="+mn-cs"/>
              </a:rPr>
              <a:t>As a further</a:t>
            </a:r>
            <a:r>
              <a:rPr lang="hr-HR" sz="2000" kern="1200" spc="-50" baseline="0" dirty="0">
                <a:solidFill>
                  <a:schemeClr val="tx1">
                    <a:lumMod val="75000"/>
                    <a:lumOff val="25000"/>
                  </a:schemeClr>
                </a:solidFill>
                <a:latin typeface="Cambria" panose="02040503050406030204" pitchFamily="18" charset="0"/>
                <a:ea typeface="Cambria" panose="02040503050406030204" pitchFamily="18" charset="0"/>
                <a:cs typeface="+mn-cs"/>
              </a:rPr>
              <a:t> characterization tehnique, </a:t>
            </a:r>
            <a:r>
              <a:rPr lang="en-US" sz="2000" kern="1200" spc="-50" dirty="0">
                <a:solidFill>
                  <a:schemeClr val="tx1">
                    <a:lumMod val="75000"/>
                    <a:lumOff val="25000"/>
                  </a:schemeClr>
                </a:solidFill>
                <a:latin typeface="Cambria" panose="02040503050406030204" pitchFamily="18" charset="0"/>
                <a:ea typeface="Cambria" panose="02040503050406030204" pitchFamily="18" charset="0"/>
                <a:cs typeface="+mn-cs"/>
              </a:rPr>
              <a:t>Dynamic Light Scattering</a:t>
            </a:r>
            <a:r>
              <a:rPr lang="en-US" dirty="0">
                <a:solidFill>
                  <a:srgbClr val="666666"/>
                </a:solidFill>
                <a:latin typeface="Open Sans"/>
              </a:rPr>
              <a:t> is used to measure particle and molecule </a:t>
            </a:r>
            <a:r>
              <a:rPr lang="hr-HR" dirty="0">
                <a:solidFill>
                  <a:srgbClr val="666666"/>
                </a:solidFill>
                <a:latin typeface="Open Sans"/>
              </a:rPr>
              <a:t>distribution and </a:t>
            </a:r>
            <a:r>
              <a:rPr lang="en-US" dirty="0">
                <a:solidFill>
                  <a:srgbClr val="666666"/>
                </a:solidFill>
                <a:latin typeface="Open Sans"/>
              </a:rPr>
              <a:t>size</a:t>
            </a:r>
            <a:r>
              <a:rPr lang="hr-HR" dirty="0">
                <a:solidFill>
                  <a:srgbClr val="666666"/>
                </a:solidFill>
                <a:latin typeface="Open Sans"/>
              </a:rPr>
              <a:t>,</a:t>
            </a:r>
            <a:r>
              <a:rPr lang="hr-HR" baseline="0" dirty="0">
                <a:solidFill>
                  <a:srgbClr val="666666"/>
                </a:solidFill>
                <a:latin typeface="Open Sans"/>
              </a:rPr>
              <a:t> graphically it showes volume or number wighted distribution.</a:t>
            </a:r>
          </a:p>
          <a:p>
            <a:pPr algn="just"/>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hr-HR" baseline="0" dirty="0">
                <a:solidFill>
                  <a:srgbClr val="666666"/>
                </a:solidFill>
                <a:latin typeface="Open Sans"/>
              </a:rPr>
              <a:t>Number weighted distribution is practically the same for GO1 and GO3 and amounts 77nm, GO4 has biggest layer diameter of approximately 700 nm and GO2 of about 400 nm.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A42CCC8-AD31-4F95-9022-8B29F03F2F8E}" type="slidenum">
              <a:rPr lang="en-US" smtClean="0"/>
              <a:t>13</a:t>
            </a:fld>
            <a:endParaRPr lang="en-US"/>
          </a:p>
        </p:txBody>
      </p:sp>
    </p:spTree>
    <p:extLst>
      <p:ext uri="{BB962C8B-B14F-4D97-AF65-F5344CB8AC3E}">
        <p14:creationId xmlns:p14="http://schemas.microsoft.com/office/powerpoint/2010/main" val="2673163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to</a:t>
            </a:r>
            <a:r>
              <a:rPr lang="en-US" sz="1200" b="0" i="0" kern="1200" dirty="0">
                <a:solidFill>
                  <a:schemeClr val="tx1"/>
                </a:solidFill>
                <a:effectLst/>
                <a:latin typeface="+mn-lt"/>
                <a:ea typeface="+mn-ea"/>
                <a:cs typeface="+mn-cs"/>
              </a:rPr>
              <a:t> obtain information about the surface topography</a:t>
            </a:r>
            <a:r>
              <a:rPr lang="hr-HR" sz="1200" b="0" i="0" kern="1200" dirty="0">
                <a:solidFill>
                  <a:schemeClr val="tx1"/>
                </a:solidFill>
                <a:effectLst/>
                <a:latin typeface="+mn-lt"/>
                <a:ea typeface="+mn-ea"/>
                <a:cs typeface="+mn-cs"/>
              </a:rPr>
              <a:t>, morphology</a:t>
            </a:r>
            <a:r>
              <a:rPr lang="en-US" sz="1200" b="0" i="0" kern="1200" dirty="0">
                <a:solidFill>
                  <a:schemeClr val="tx1"/>
                </a:solidFill>
                <a:effectLst/>
                <a:latin typeface="+mn-lt"/>
                <a:ea typeface="+mn-ea"/>
                <a:cs typeface="+mn-cs"/>
              </a:rPr>
              <a:t> and composition</a:t>
            </a:r>
            <a:r>
              <a:rPr lang="hr-HR" sz="1200" b="0" i="0" kern="1200" baseline="0" dirty="0">
                <a:solidFill>
                  <a:schemeClr val="tx1"/>
                </a:solidFill>
                <a:effectLst/>
                <a:latin typeface="+mn-lt"/>
                <a:ea typeface="+mn-ea"/>
                <a:cs typeface="+mn-cs"/>
              </a:rPr>
              <a:t> we ve done SEM analysis</a:t>
            </a:r>
            <a:endParaRPr lang="hr-HR" dirty="0"/>
          </a:p>
          <a:p>
            <a:r>
              <a:rPr lang="hr-HR" dirty="0"/>
              <a:t>Here we can se tipical</a:t>
            </a:r>
            <a:r>
              <a:rPr lang="hr-HR" baseline="0" dirty="0"/>
              <a:t> graphite oxide layered structure (you can see certain wrinkles and folds). </a:t>
            </a:r>
            <a:endParaRPr lang="hr-HR" dirty="0"/>
          </a:p>
          <a:p>
            <a:endParaRPr lang="hr-HR" dirty="0"/>
          </a:p>
          <a:p>
            <a:r>
              <a:rPr lang="hr-HR" dirty="0"/>
              <a:t>SEM analysis of layer size correspond to the DLS measurment results.</a:t>
            </a:r>
          </a:p>
        </p:txBody>
      </p:sp>
      <p:sp>
        <p:nvSpPr>
          <p:cNvPr id="4" name="Slide Number Placeholder 3"/>
          <p:cNvSpPr>
            <a:spLocks noGrp="1"/>
          </p:cNvSpPr>
          <p:nvPr>
            <p:ph type="sldNum" sz="quarter" idx="10"/>
          </p:nvPr>
        </p:nvSpPr>
        <p:spPr/>
        <p:txBody>
          <a:bodyPr/>
          <a:lstStyle/>
          <a:p>
            <a:fld id="{BA42CCC8-AD31-4F95-9022-8B29F03F2F8E}" type="slidenum">
              <a:rPr lang="en-US" smtClean="0"/>
              <a:t>14</a:t>
            </a:fld>
            <a:endParaRPr lang="en-US"/>
          </a:p>
        </p:txBody>
      </p:sp>
    </p:spTree>
    <p:extLst>
      <p:ext uri="{BB962C8B-B14F-4D97-AF65-F5344CB8AC3E}">
        <p14:creationId xmlns:p14="http://schemas.microsoft.com/office/powerpoint/2010/main" val="146733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2CCC8-AD31-4F95-9022-8B29F03F2F8E}" type="slidenum">
              <a:rPr lang="en-US" smtClean="0"/>
              <a:t>15</a:t>
            </a:fld>
            <a:endParaRPr lang="en-US"/>
          </a:p>
        </p:txBody>
      </p:sp>
    </p:spTree>
    <p:extLst>
      <p:ext uri="{BB962C8B-B14F-4D97-AF65-F5344CB8AC3E}">
        <p14:creationId xmlns:p14="http://schemas.microsoft.com/office/powerpoint/2010/main" val="2886865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kumimoji="0" lang="hr-HR" sz="1200" b="0" i="0" u="none" strike="noStrike" cap="none" normalizeH="0" baseline="0" dirty="0">
                <a:ln>
                  <a:noFill/>
                </a:ln>
                <a:solidFill>
                  <a:schemeClr val="tx1"/>
                </a:solidFill>
                <a:effectLst/>
                <a:latin typeface="museo_sans300"/>
              </a:rPr>
              <a:t>P. Ranjan </a:t>
            </a:r>
            <a:r>
              <a:rPr kumimoji="0" lang="hr-HR" sz="1200" b="0" i="1" u="none" strike="noStrike" cap="none" normalizeH="0" baseline="0" dirty="0">
                <a:ln>
                  <a:noFill/>
                </a:ln>
                <a:solidFill>
                  <a:schemeClr val="tx1"/>
                </a:solidFill>
                <a:effectLst/>
                <a:latin typeface="museo_sans300"/>
              </a:rPr>
              <a:t>et al</a:t>
            </a:r>
            <a:r>
              <a:rPr kumimoji="0" lang="hr-HR" sz="1200" b="0" i="0" u="none" strike="noStrike" cap="none" normalizeH="0" baseline="0" dirty="0">
                <a:ln>
                  <a:noFill/>
                </a:ln>
                <a:solidFill>
                  <a:schemeClr val="tx1"/>
                </a:solidFill>
                <a:effectLst/>
                <a:latin typeface="museo_sans300"/>
              </a:rPr>
              <a:t>., </a:t>
            </a:r>
            <a:r>
              <a:rPr lang="en-US" b="0" i="0" dirty="0">
                <a:solidFill>
                  <a:srgbClr val="222222"/>
                </a:solidFill>
                <a:effectLst/>
                <a:latin typeface="Lora"/>
              </a:rPr>
              <a:t>A Low-Cost Non-explosive Synthesis of Graphene Oxide for Scalable Applications</a:t>
            </a:r>
            <a:r>
              <a:rPr lang="hr-HR" b="0" i="0" dirty="0">
                <a:solidFill>
                  <a:srgbClr val="222222"/>
                </a:solidFill>
                <a:effectLst/>
                <a:latin typeface="Lora"/>
              </a:rPr>
              <a:t>, Sci. Rep., (2018)</a:t>
            </a:r>
            <a:r>
              <a:rPr lang="hr-HR" b="0" i="0" baseline="0" dirty="0">
                <a:solidFill>
                  <a:srgbClr val="222222"/>
                </a:solidFill>
                <a:effectLst/>
                <a:latin typeface="Lora"/>
              </a:rPr>
              <a:t> </a:t>
            </a:r>
            <a:endParaRPr lang="hr-HR" b="0" i="0" baseline="0" dirty="0">
              <a:solidFill>
                <a:schemeClr val="tx1"/>
              </a:solidFill>
              <a:effectLst/>
              <a:latin typeface="+mn-lt"/>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err="1">
                <a:solidFill>
                  <a:schemeClr val="tx1"/>
                </a:solidFill>
                <a:effectLst/>
                <a:latin typeface="+mn-lt"/>
                <a:ea typeface="+mn-ea"/>
                <a:cs typeface="+mn-cs"/>
              </a:rPr>
              <a:t>Sitko</a:t>
            </a:r>
            <a:r>
              <a:rPr lang="en-US" sz="1200" b="0" i="0" kern="1200" dirty="0">
                <a:solidFill>
                  <a:schemeClr val="tx1"/>
                </a:solidFill>
                <a:effectLst/>
                <a:latin typeface="+mn-lt"/>
                <a:ea typeface="+mn-ea"/>
                <a:cs typeface="+mn-cs"/>
              </a:rPr>
              <a:t>, R.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Adsorption of divalent metal ions from aqueous solutions using graphene oxide. </a:t>
            </a:r>
            <a:r>
              <a:rPr lang="en-US" sz="1200" b="0" i="1" kern="1200" dirty="0">
                <a:solidFill>
                  <a:schemeClr val="tx1"/>
                </a:solidFill>
                <a:effectLst/>
                <a:latin typeface="+mn-lt"/>
                <a:ea typeface="+mn-ea"/>
                <a:cs typeface="+mn-cs"/>
              </a:rPr>
              <a:t>Dalton Trans.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42</a:t>
            </a:r>
            <a:r>
              <a:rPr lang="en-US" sz="1200" b="0" i="0" kern="1200" dirty="0">
                <a:solidFill>
                  <a:schemeClr val="tx1"/>
                </a:solidFill>
                <a:effectLst/>
                <a:latin typeface="+mn-lt"/>
                <a:ea typeface="+mn-ea"/>
                <a:cs typeface="+mn-cs"/>
              </a:rPr>
              <a:t>, 5682–5689 (2013)</a:t>
            </a:r>
            <a:endParaRPr lang="hr-HR" sz="1200" b="0"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Li, X. Graphene oxide-based efficient and scalable solar desalination under one sun with a confined 2D water path. </a:t>
            </a:r>
            <a:r>
              <a:rPr lang="en-US" sz="1200" b="0" i="1" kern="1200" dirty="0">
                <a:solidFill>
                  <a:schemeClr val="tx1"/>
                </a:solidFill>
                <a:effectLst/>
                <a:latin typeface="+mn-lt"/>
                <a:ea typeface="+mn-ea"/>
                <a:cs typeface="+mn-cs"/>
              </a:rPr>
              <a:t>Proc. Nat. Acad. Sci.</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113</a:t>
            </a:r>
            <a:r>
              <a:rPr lang="en-US" sz="1200" b="0" i="0" kern="1200" dirty="0">
                <a:solidFill>
                  <a:schemeClr val="tx1"/>
                </a:solidFill>
                <a:effectLst/>
                <a:latin typeface="+mn-lt"/>
                <a:ea typeface="+mn-ea"/>
                <a:cs typeface="+mn-cs"/>
              </a:rPr>
              <a:t>(49), 13953–13958 (2016)</a:t>
            </a:r>
            <a:endParaRPr lang="hr-HR" sz="1200" b="0"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Zhu, Y.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Graphene and graphene oxide: synthesis, properties, and applications. </a:t>
            </a:r>
            <a:r>
              <a:rPr lang="en-US" sz="1200" b="0" i="1" kern="1200" dirty="0">
                <a:solidFill>
                  <a:schemeClr val="tx1"/>
                </a:solidFill>
                <a:effectLst/>
                <a:latin typeface="+mn-lt"/>
                <a:ea typeface="+mn-ea"/>
                <a:cs typeface="+mn-cs"/>
              </a:rPr>
              <a:t>Advanced Materials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22</a:t>
            </a:r>
            <a:r>
              <a:rPr lang="en-US" sz="1200" b="0" i="0" kern="1200" dirty="0">
                <a:solidFill>
                  <a:schemeClr val="tx1"/>
                </a:solidFill>
                <a:effectLst/>
                <a:latin typeface="+mn-lt"/>
                <a:ea typeface="+mn-ea"/>
                <a:cs typeface="+mn-cs"/>
              </a:rPr>
              <a:t>, 3906–3924 (2010)</a:t>
            </a:r>
            <a:endParaRPr lang="hr-HR" sz="1200" b="0"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err="1">
                <a:solidFill>
                  <a:schemeClr val="tx1"/>
                </a:solidFill>
                <a:effectLst/>
                <a:latin typeface="+mn-lt"/>
                <a:ea typeface="+mn-ea"/>
                <a:cs typeface="+mn-cs"/>
              </a:rPr>
              <a:t>Dimiev</a:t>
            </a:r>
            <a:r>
              <a:rPr lang="en-US" sz="1200" b="0" i="0" kern="1200" dirty="0">
                <a:solidFill>
                  <a:schemeClr val="tx1"/>
                </a:solidFill>
                <a:effectLst/>
                <a:latin typeface="+mn-lt"/>
                <a:ea typeface="+mn-ea"/>
                <a:cs typeface="+mn-cs"/>
              </a:rPr>
              <a:t>, A. M. &amp; </a:t>
            </a:r>
            <a:r>
              <a:rPr lang="en-US" sz="1200" b="0" i="0" kern="1200" dirty="0" err="1">
                <a:solidFill>
                  <a:schemeClr val="tx1"/>
                </a:solidFill>
                <a:effectLst/>
                <a:latin typeface="+mn-lt"/>
                <a:ea typeface="+mn-ea"/>
                <a:cs typeface="+mn-cs"/>
              </a:rPr>
              <a:t>Eigler</a:t>
            </a:r>
            <a:r>
              <a:rPr lang="en-US" sz="1200" b="0" i="0" kern="1200" dirty="0">
                <a:solidFill>
                  <a:schemeClr val="tx1"/>
                </a:solidFill>
                <a:effectLst/>
                <a:latin typeface="+mn-lt"/>
                <a:ea typeface="+mn-ea"/>
                <a:cs typeface="+mn-cs"/>
              </a:rPr>
              <a:t>, S. Graphene Oxide: Fundamentals and Applications. (Wiley, 2016)</a:t>
            </a:r>
            <a:endParaRPr lang="hr-HR" sz="1200" b="0"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200" b="0" i="0" u="none" strike="noStrike" cap="none" normalizeH="0" baseline="0" dirty="0">
                <a:ln>
                  <a:noFill/>
                </a:ln>
                <a:solidFill>
                  <a:schemeClr val="tx1"/>
                </a:solidFill>
                <a:effectLst/>
                <a:latin typeface="museo_sans300"/>
              </a:rPr>
              <a:t>S. L. James </a:t>
            </a:r>
            <a:r>
              <a:rPr kumimoji="0" lang="hr-HR" sz="1200" b="0" i="1" u="none" strike="noStrike" cap="none" normalizeH="0" baseline="0" dirty="0">
                <a:ln>
                  <a:noFill/>
                </a:ln>
                <a:solidFill>
                  <a:schemeClr val="tx1"/>
                </a:solidFill>
                <a:effectLst/>
                <a:latin typeface="museo_sans300"/>
              </a:rPr>
              <a:t>et al.</a:t>
            </a:r>
            <a:r>
              <a:rPr kumimoji="0" lang="en-US" altLang="en-US" sz="1200" b="0" i="0" u="none" strike="noStrike" cap="none" normalizeH="0" baseline="0" dirty="0">
                <a:ln>
                  <a:noFill/>
                </a:ln>
                <a:solidFill>
                  <a:schemeClr val="tx1"/>
                </a:solidFill>
                <a:effectLst/>
                <a:latin typeface="museo_sans300"/>
              </a:rPr>
              <a:t>, </a:t>
            </a:r>
            <a:r>
              <a:rPr lang="en-US" sz="1200" b="0" i="0" kern="1200" dirty="0" err="1">
                <a:solidFill>
                  <a:schemeClr val="tx1"/>
                </a:solidFill>
                <a:effectLst/>
                <a:latin typeface="+mn-lt"/>
                <a:ea typeface="+mn-ea"/>
                <a:cs typeface="+mn-cs"/>
              </a:rPr>
              <a:t>Mechanochemistry</a:t>
            </a:r>
            <a:r>
              <a:rPr lang="en-US" sz="1200" b="0" i="0" kern="1200" dirty="0">
                <a:solidFill>
                  <a:schemeClr val="tx1"/>
                </a:solidFill>
                <a:effectLst/>
                <a:latin typeface="+mn-lt"/>
                <a:ea typeface="+mn-ea"/>
                <a:cs typeface="+mn-cs"/>
              </a:rPr>
              <a:t>: opportunities for new and cleaner synthesis</a:t>
            </a:r>
            <a:r>
              <a:rPr lang="hr-HR" sz="1200" b="0" i="0" kern="1200" dirty="0">
                <a:solidFill>
                  <a:schemeClr val="tx1"/>
                </a:solidFill>
                <a:effectLst/>
                <a:latin typeface="+mn-lt"/>
                <a:ea typeface="+mn-ea"/>
                <a:cs typeface="+mn-cs"/>
              </a:rPr>
              <a:t>,</a:t>
            </a:r>
            <a:r>
              <a:rPr lang="hr-HR" sz="1200" b="0" i="0" kern="1200" baseline="0" dirty="0">
                <a:solidFill>
                  <a:schemeClr val="tx1"/>
                </a:solidFill>
                <a:effectLst/>
                <a:latin typeface="+mn-lt"/>
                <a:ea typeface="+mn-ea"/>
                <a:cs typeface="+mn-cs"/>
              </a:rPr>
              <a:t> </a:t>
            </a:r>
            <a:r>
              <a:rPr kumimoji="0" lang="en-US" altLang="en-US" sz="1200" b="0" i="1" u="none" strike="noStrike" cap="none" normalizeH="0" baseline="0" dirty="0">
                <a:ln>
                  <a:noFill/>
                </a:ln>
                <a:solidFill>
                  <a:schemeClr val="tx1"/>
                </a:solidFill>
                <a:effectLst/>
                <a:latin typeface="museo_sans300"/>
              </a:rPr>
              <a:t>Chem. Soc. Rev.</a:t>
            </a:r>
            <a:r>
              <a:rPr kumimoji="0" lang="en-US" altLang="en-US" sz="1200" b="0" i="0" u="none" strike="noStrike" cap="none" normalizeH="0" baseline="0" dirty="0">
                <a:ln>
                  <a:noFill/>
                </a:ln>
                <a:solidFill>
                  <a:schemeClr val="tx1"/>
                </a:solidFill>
                <a:effectLst/>
                <a:latin typeface="museo_sans300"/>
              </a:rPr>
              <a:t>, </a:t>
            </a:r>
            <a:r>
              <a:rPr kumimoji="0" lang="en-US" altLang="en-US" sz="1200" b="1" i="0" u="none" strike="noStrike" cap="none" normalizeH="0" baseline="0" dirty="0">
                <a:ln>
                  <a:noFill/>
                </a:ln>
                <a:solidFill>
                  <a:schemeClr val="tx1"/>
                </a:solidFill>
                <a:effectLst/>
                <a:latin typeface="museo_sans300"/>
              </a:rPr>
              <a:t>41</a:t>
            </a:r>
            <a:r>
              <a:rPr kumimoji="0" lang="en-US" altLang="en-US" sz="1200" b="0" i="0" u="none" strike="noStrike" cap="none" normalizeH="0" baseline="0" dirty="0">
                <a:ln>
                  <a:noFill/>
                </a:ln>
                <a:solidFill>
                  <a:schemeClr val="tx1"/>
                </a:solidFill>
                <a:effectLst/>
                <a:latin typeface="museo_sans300"/>
              </a:rPr>
              <a:t> , 413</a:t>
            </a:r>
            <a:r>
              <a:rPr kumimoji="0" lang="hr-HR" altLang="en-US" sz="1200" b="0" i="0" u="none" strike="noStrike" cap="none" normalizeH="0" baseline="0" dirty="0">
                <a:ln>
                  <a:noFill/>
                </a:ln>
                <a:solidFill>
                  <a:schemeClr val="tx1"/>
                </a:solidFill>
                <a:effectLst/>
                <a:latin typeface="museo_sans300"/>
              </a:rPr>
              <a:t> (</a:t>
            </a:r>
            <a:r>
              <a:rPr kumimoji="0" lang="en-US" altLang="en-US" sz="1200" b="0" i="0" u="none" strike="noStrike" cap="none" normalizeH="0" baseline="0" dirty="0">
                <a:ln>
                  <a:noFill/>
                </a:ln>
                <a:solidFill>
                  <a:schemeClr val="tx1"/>
                </a:solidFill>
                <a:effectLst/>
                <a:latin typeface="museo_sans300"/>
              </a:rPr>
              <a:t>2012</a:t>
            </a:r>
            <a:r>
              <a:rPr kumimoji="0" lang="hr-HR" altLang="en-US" sz="1200" b="0" i="0" u="none" strike="noStrike" cap="none" normalizeH="0" baseline="0" dirty="0">
                <a:ln>
                  <a:noFill/>
                </a:ln>
                <a:solidFill>
                  <a:schemeClr val="tx1"/>
                </a:solidFill>
                <a:effectLst/>
                <a:latin typeface="museo_sans300"/>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hr-HR" dirty="0"/>
              <a:t>J.</a:t>
            </a:r>
            <a:r>
              <a:rPr lang="hr-HR" baseline="0" dirty="0"/>
              <a:t> Chen </a:t>
            </a:r>
            <a:r>
              <a:rPr lang="hr-HR" i="1" baseline="0" dirty="0"/>
              <a:t>et al.</a:t>
            </a:r>
            <a:r>
              <a:rPr lang="hr-HR" i="0" baseline="0" dirty="0"/>
              <a:t>, </a:t>
            </a:r>
            <a:r>
              <a:rPr lang="en-US" b="0" dirty="0">
                <a:latin typeface="MuseoSlab700Regular"/>
              </a:rPr>
              <a:t>Water-enhanced oxidation of graphite to graphene oxide with controlled species of oxygenated groups</a:t>
            </a:r>
            <a:r>
              <a:rPr lang="hr-HR" b="0" dirty="0">
                <a:latin typeface="MuseoSlab700Regular"/>
              </a:rPr>
              <a:t>, </a:t>
            </a:r>
            <a:r>
              <a:rPr lang="hr-HR" b="0" i="1" dirty="0">
                <a:latin typeface="MuseoSlab700Regular"/>
              </a:rPr>
              <a:t>Chem. Sci. </a:t>
            </a:r>
            <a:r>
              <a:rPr lang="hr-HR" b="0" i="0" dirty="0">
                <a:latin typeface="MuseoSlab700Regular"/>
              </a:rPr>
              <a:t>(2016)</a:t>
            </a:r>
            <a:endParaRPr lang="en-US" b="0" i="0" dirty="0">
              <a:effectLst/>
              <a:latin typeface="MuseoSlab700Regular"/>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hr-HR" dirty="0"/>
              <a:t>W.L. Noorduin </a:t>
            </a:r>
            <a:r>
              <a:rPr lang="hr-HR" i="1" dirty="0"/>
              <a:t>et al.,</a:t>
            </a:r>
            <a:r>
              <a:rPr lang="hr-HR" i="1" baseline="0" dirty="0"/>
              <a:t> </a:t>
            </a:r>
            <a:r>
              <a:rPr lang="en-US" i="1" dirty="0" err="1">
                <a:solidFill>
                  <a:srgbClr val="303030"/>
                </a:solidFill>
                <a:latin typeface="arial" panose="020B0604020202020204" pitchFamily="34" charset="0"/>
              </a:rPr>
              <a:t>Chem</a:t>
            </a:r>
            <a:r>
              <a:rPr lang="en-US" i="1" dirty="0">
                <a:solidFill>
                  <a:srgbClr val="303030"/>
                </a:solidFill>
                <a:latin typeface="arial" panose="020B0604020202020204" pitchFamily="34" charset="0"/>
              </a:rPr>
              <a:t> Soc.</a:t>
            </a:r>
            <a:r>
              <a:rPr lang="hr-HR" i="1" dirty="0">
                <a:solidFill>
                  <a:srgbClr val="303030"/>
                </a:solidFill>
                <a:latin typeface="arial" panose="020B0604020202020204" pitchFamily="34" charset="0"/>
              </a:rPr>
              <a:t>,</a:t>
            </a:r>
            <a:r>
              <a:rPr lang="en-US" i="0" dirty="0">
                <a:solidFill>
                  <a:srgbClr val="303030"/>
                </a:solidFill>
                <a:latin typeface="arial" panose="020B0604020202020204" pitchFamily="34" charset="0"/>
              </a:rPr>
              <a:t>130(4):1158-9</a:t>
            </a:r>
            <a:r>
              <a:rPr lang="hr-HR" i="0" dirty="0">
                <a:solidFill>
                  <a:srgbClr val="303030"/>
                </a:solidFill>
                <a:latin typeface="arial" panose="020B0604020202020204" pitchFamily="34" charset="0"/>
              </a:rPr>
              <a:t> (2008)</a:t>
            </a:r>
            <a:endParaRPr lang="hr-HR" i="0"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hr-HR" dirty="0"/>
              <a:t>K. </a:t>
            </a:r>
            <a:r>
              <a:rPr lang="en-US" dirty="0" err="1"/>
              <a:t>Krishnamoorthy</a:t>
            </a:r>
            <a:r>
              <a:rPr lang="hr-HR" dirty="0"/>
              <a:t> </a:t>
            </a:r>
            <a:r>
              <a:rPr lang="hr-HR" i="1" dirty="0"/>
              <a:t>et al., </a:t>
            </a:r>
            <a:r>
              <a:rPr lang="en-US" dirty="0"/>
              <a:t>The chemical and structural analysis of graphene oxide with different degrees of oxidation</a:t>
            </a:r>
            <a:r>
              <a:rPr lang="hr-HR" dirty="0"/>
              <a:t>, </a:t>
            </a:r>
            <a:r>
              <a:rPr lang="hr-HR" i="1" dirty="0"/>
              <a:t>Carbon, </a:t>
            </a:r>
            <a:r>
              <a:rPr lang="en-US" b="1" dirty="0"/>
              <a:t>53</a:t>
            </a:r>
            <a:r>
              <a:rPr lang="hr-HR" b="1" dirty="0"/>
              <a:t>, </a:t>
            </a:r>
            <a:r>
              <a:rPr lang="en-US" dirty="0"/>
              <a:t>38 – 49</a:t>
            </a:r>
            <a:r>
              <a:rPr lang="hr-HR" dirty="0"/>
              <a:t> </a:t>
            </a:r>
            <a:r>
              <a:rPr lang="en-US" dirty="0"/>
              <a:t>(2013) </a:t>
            </a:r>
            <a:endParaRPr lang="hr-HR"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hr-HR" dirty="0"/>
              <a:t>J.L. Howard </a:t>
            </a:r>
            <a:r>
              <a:rPr lang="hr-HR" i="1" dirty="0"/>
              <a:t>et al</a:t>
            </a:r>
            <a:r>
              <a:rPr lang="hr-HR" i="0" dirty="0"/>
              <a:t>.,</a:t>
            </a:r>
            <a:r>
              <a:rPr lang="hr-HR" dirty="0"/>
              <a:t> </a:t>
            </a:r>
            <a:r>
              <a:rPr lang="en-US" dirty="0" err="1"/>
              <a:t>Mechanochemistry</a:t>
            </a:r>
            <a:r>
              <a:rPr lang="en-US" dirty="0"/>
              <a:t> as an emerging tool for molecular synthesis: what can it offer?</a:t>
            </a:r>
            <a:r>
              <a:rPr lang="hr-HR" dirty="0"/>
              <a:t>, </a:t>
            </a:r>
            <a:r>
              <a:rPr lang="de-DE" i="1" dirty="0"/>
              <a:t>Chem. Sci</a:t>
            </a:r>
            <a:r>
              <a:rPr lang="de-DE" dirty="0"/>
              <a:t>. </a:t>
            </a:r>
            <a:r>
              <a:rPr lang="de-DE" b="1" dirty="0"/>
              <a:t>9</a:t>
            </a:r>
            <a:r>
              <a:rPr lang="de-DE" dirty="0"/>
              <a:t>, 3080</a:t>
            </a:r>
            <a:r>
              <a:rPr kumimoji="0" lang="hr-HR" sz="1200" b="0" i="1" u="none" strike="noStrike" cap="none" normalizeH="0" baseline="0" dirty="0">
                <a:ln>
                  <a:noFill/>
                </a:ln>
                <a:solidFill>
                  <a:schemeClr val="tx1"/>
                </a:solidFill>
                <a:effectLst/>
                <a:latin typeface="museo_sans300"/>
              </a:rPr>
              <a:t> </a:t>
            </a:r>
            <a:r>
              <a:rPr kumimoji="0" lang="hr-HR" sz="1200" b="0" i="0" u="none" strike="noStrike" cap="none" normalizeH="0" baseline="0" dirty="0">
                <a:ln>
                  <a:noFill/>
                </a:ln>
                <a:solidFill>
                  <a:schemeClr val="tx1"/>
                </a:solidFill>
                <a:effectLst/>
                <a:latin typeface="museo_sans300"/>
              </a:rPr>
              <a:t>(2018)</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kumimoji="0" lang="hr-HR" sz="1200" b="0" i="0" u="none" strike="noStrike" cap="none" normalizeH="0" baseline="0" dirty="0">
                <a:ln>
                  <a:noFill/>
                </a:ln>
                <a:solidFill>
                  <a:schemeClr val="tx1"/>
                </a:solidFill>
                <a:effectLst/>
                <a:latin typeface="museo_sans300"/>
              </a:rPr>
              <a:t>T. Ghosh </a:t>
            </a:r>
            <a:r>
              <a:rPr lang="hr-HR" i="1" dirty="0"/>
              <a:t>et al</a:t>
            </a:r>
            <a:r>
              <a:rPr lang="hr-HR" i="0" dirty="0"/>
              <a:t>., </a:t>
            </a:r>
            <a:r>
              <a:rPr lang="en-US" dirty="0"/>
              <a:t>Solution-Processed Graphite Membrane from Reassembled Graphene Oxide</a:t>
            </a:r>
            <a:r>
              <a:rPr lang="hr-HR" dirty="0"/>
              <a:t>, </a:t>
            </a:r>
            <a:r>
              <a:rPr lang="en-US" sz="1200" b="0" i="1" kern="1200" dirty="0">
                <a:solidFill>
                  <a:schemeClr val="tx1"/>
                </a:solidFill>
                <a:effectLst/>
                <a:latin typeface="+mn-lt"/>
                <a:ea typeface="+mn-ea"/>
                <a:cs typeface="+mn-cs"/>
              </a:rPr>
              <a:t>Chem. Mater.</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24</a:t>
            </a:r>
            <a:r>
              <a:rPr lang="en-US" sz="1200" b="0" i="0" kern="1200" dirty="0">
                <a:solidFill>
                  <a:schemeClr val="tx1"/>
                </a:solidFill>
                <a:effectLst/>
                <a:latin typeface="+mn-lt"/>
                <a:ea typeface="+mn-ea"/>
                <a:cs typeface="+mn-cs"/>
              </a:rPr>
              <a:t> (3), pp 594–599</a:t>
            </a:r>
            <a:r>
              <a:rPr lang="hr-HR" sz="1200" b="0" i="0" kern="1200" dirty="0">
                <a:solidFill>
                  <a:schemeClr val="tx1"/>
                </a:solidFill>
                <a:effectLst/>
                <a:latin typeface="+mn-lt"/>
                <a:ea typeface="+mn-ea"/>
                <a:cs typeface="+mn-cs"/>
              </a:rPr>
              <a:t> (2012)</a:t>
            </a:r>
            <a:endParaRPr lang="hr-HR" i="0" dirty="0"/>
          </a:p>
        </p:txBody>
      </p:sp>
      <p:sp>
        <p:nvSpPr>
          <p:cNvPr id="4" name="Slide Number Placeholder 3"/>
          <p:cNvSpPr>
            <a:spLocks noGrp="1"/>
          </p:cNvSpPr>
          <p:nvPr>
            <p:ph type="sldNum" sz="quarter" idx="10"/>
          </p:nvPr>
        </p:nvSpPr>
        <p:spPr/>
        <p:txBody>
          <a:bodyPr/>
          <a:lstStyle/>
          <a:p>
            <a:fld id="{BA42CCC8-AD31-4F95-9022-8B29F03F2F8E}" type="slidenum">
              <a:rPr lang="en-US" smtClean="0"/>
              <a:t>16</a:t>
            </a:fld>
            <a:endParaRPr lang="en-US"/>
          </a:p>
        </p:txBody>
      </p:sp>
    </p:spTree>
    <p:extLst>
      <p:ext uri="{BB962C8B-B14F-4D97-AF65-F5344CB8AC3E}">
        <p14:creationId xmlns:p14="http://schemas.microsoft.com/office/powerpoint/2010/main" val="158454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Graphene oxide (GO) </a:t>
            </a:r>
            <a:r>
              <a:rPr lang="hr-HR"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single-atom carbon layer, combination of unsaturated benzene rings and aliphatic heterocycles containing </a:t>
            </a:r>
            <a:r>
              <a:rPr lang="hr-HR" dirty="0">
                <a:latin typeface="Cambria" panose="02040503050406030204" pitchFamily="18" charset="0"/>
                <a:ea typeface="Cambria" panose="02040503050406030204" pitchFamily="18" charset="0"/>
              </a:rPr>
              <a:t>range of reactive</a:t>
            </a:r>
            <a:r>
              <a:rPr lang="en-US" dirty="0">
                <a:latin typeface="Cambria" panose="02040503050406030204" pitchFamily="18" charset="0"/>
                <a:ea typeface="Cambria" panose="02040503050406030204" pitchFamily="18" charset="0"/>
              </a:rPr>
              <a:t> oxygen groups</a:t>
            </a:r>
            <a:r>
              <a:rPr lang="hr-HR"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including hydroxyl, epoxy, carboxyl and carbonyl groups </a:t>
            </a:r>
            <a:r>
              <a:rPr lang="hr-HR" dirty="0">
                <a:latin typeface="Cambria" panose="02040503050406030204" pitchFamily="18" charset="0"/>
                <a:ea typeface="Cambria" panose="02040503050406030204" pitchFamily="18" charset="0"/>
              </a:rPr>
              <a:t>that can attach polymers or nanoparticles on the graphitic surface for potention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structure is strong</a:t>
            </a:r>
            <a:r>
              <a:rPr lang="hr-HR" b="1" dirty="0"/>
              <a:t>ly</a:t>
            </a:r>
            <a:r>
              <a:rPr lang="en-US" b="1" dirty="0"/>
              <a:t> disorder </a:t>
            </a:r>
            <a:r>
              <a:rPr lang="hr-HR" b="1" dirty="0"/>
              <a:t>with</a:t>
            </a:r>
            <a:r>
              <a:rPr lang="en-US" b="1" dirty="0"/>
              <a:t> irregular packing of the layers</a:t>
            </a:r>
            <a:r>
              <a:rPr lang="hr-HR" dirty="0">
                <a:latin typeface="Cambria" panose="02040503050406030204" pitchFamily="18" charset="0"/>
                <a:ea typeface="Cambria" panose="02040503050406030204" pitchFamily="18" charset="0"/>
              </a:rPr>
              <a:t>.</a:t>
            </a:r>
            <a:r>
              <a:rPr lang="hr-HR" baseline="0" dirty="0">
                <a:latin typeface="Cambria" panose="02040503050406030204" pitchFamily="18" charset="0"/>
                <a:ea typeface="Cambria" panose="02040503050406030204" pitchFamily="18" charset="0"/>
              </a:rPr>
              <a:t> G</a:t>
            </a:r>
            <a:r>
              <a:rPr lang="en-GB" dirty="0" err="1">
                <a:latin typeface="Cambria" panose="02040503050406030204" pitchFamily="18" charset="0"/>
                <a:ea typeface="Cambria" panose="02040503050406030204" pitchFamily="18" charset="0"/>
              </a:rPr>
              <a:t>enera</a:t>
            </a:r>
            <a:r>
              <a:rPr lang="hr-HR" dirty="0">
                <a:latin typeface="Cambria" panose="02040503050406030204" pitchFamily="18" charset="0"/>
                <a:ea typeface="Cambria" panose="02040503050406030204" pitchFamily="18" charset="0"/>
              </a:rPr>
              <a:t>l</a:t>
            </a:r>
            <a:r>
              <a:rPr lang="en-GB" dirty="0">
                <a:latin typeface="Cambria" panose="02040503050406030204" pitchFamily="18" charset="0"/>
                <a:ea typeface="Cambria" panose="02040503050406030204" pitchFamily="18" charset="0"/>
              </a:rPr>
              <a:t>l</a:t>
            </a:r>
            <a:r>
              <a:rPr lang="hr-HR" dirty="0">
                <a:latin typeface="Cambria" panose="02040503050406030204" pitchFamily="18" charset="0"/>
                <a:ea typeface="Cambria" panose="02040503050406030204" pitchFamily="18" charset="0"/>
              </a:rPr>
              <a:t>y is </a:t>
            </a:r>
            <a:r>
              <a:rPr lang="en-GB" dirty="0">
                <a:latin typeface="Cambria" panose="02040503050406030204" pitchFamily="18" charset="0"/>
                <a:ea typeface="Cambria" panose="02040503050406030204" pitchFamily="18" charset="0"/>
              </a:rPr>
              <a:t>accepted </a:t>
            </a:r>
            <a:r>
              <a:rPr lang="en-GB" dirty="0" err="1">
                <a:latin typeface="Cambria" panose="02040503050406030204" pitchFamily="18" charset="0"/>
                <a:ea typeface="Cambria" panose="02040503050406030204" pitchFamily="18" charset="0"/>
              </a:rPr>
              <a:t>Lerf-Klinowski</a:t>
            </a:r>
            <a:r>
              <a:rPr lang="en-GB" dirty="0">
                <a:latin typeface="Cambria" panose="02040503050406030204" pitchFamily="18" charset="0"/>
                <a:ea typeface="Cambria" panose="02040503050406030204" pitchFamily="18" charset="0"/>
              </a:rPr>
              <a:t> </a:t>
            </a:r>
            <a:r>
              <a:rPr lang="hr-HR" dirty="0">
                <a:latin typeface="Cambria" panose="02040503050406030204" pitchFamily="18" charset="0"/>
                <a:ea typeface="Cambria" panose="02040503050406030204" pitchFamily="18" charset="0"/>
              </a:rPr>
              <a:t>model that </a:t>
            </a:r>
            <a:r>
              <a:rPr lang="en-GB" dirty="0">
                <a:latin typeface="Cambria" panose="02040503050406030204" pitchFamily="18" charset="0"/>
                <a:ea typeface="Cambria" panose="02040503050406030204" pitchFamily="18" charset="0"/>
              </a:rPr>
              <a:t>is characterized by a non</a:t>
            </a:r>
            <a:r>
              <a:rPr lang="hr-HR" dirty="0">
                <a:latin typeface="Cambria" panose="02040503050406030204" pitchFamily="18" charset="0"/>
                <a:ea typeface="Cambria" panose="02040503050406030204" pitchFamily="18" charset="0"/>
              </a:rPr>
              <a:t> stoichiometric atomic </a:t>
            </a:r>
            <a:r>
              <a:rPr lang="en-GB" dirty="0">
                <a:latin typeface="Cambria" panose="02040503050406030204" pitchFamily="18" charset="0"/>
                <a:ea typeface="Cambria" panose="02040503050406030204" pitchFamily="18" charset="0"/>
              </a:rPr>
              <a:t>composition with an amorphous character, where the basal </a:t>
            </a:r>
            <a:r>
              <a:rPr lang="hr-HR" dirty="0">
                <a:latin typeface="Cambria" panose="02040503050406030204" pitchFamily="18" charset="0"/>
                <a:ea typeface="Cambria" panose="02040503050406030204" pitchFamily="18" charset="0"/>
              </a:rPr>
              <a:t>plane is </a:t>
            </a:r>
            <a:r>
              <a:rPr lang="en-GB" dirty="0">
                <a:latin typeface="Cambria" panose="02040503050406030204" pitchFamily="18" charset="0"/>
                <a:ea typeface="Cambria" panose="02040503050406030204" pitchFamily="18" charset="0"/>
              </a:rPr>
              <a:t>mostly covered with hydroxyl and epoxide (1.2 ether) functional groups causing structural deformations and molecular roughness of the GO l</a:t>
            </a:r>
            <a:r>
              <a:rPr lang="hr-HR" dirty="0">
                <a:latin typeface="Cambria" panose="02040503050406030204" pitchFamily="18" charset="0"/>
                <a:ea typeface="Cambria" panose="02040503050406030204" pitchFamily="18" charset="0"/>
              </a:rPr>
              <a:t>ayer</a:t>
            </a:r>
            <a:r>
              <a:rPr lang="en-GB" dirty="0">
                <a:latin typeface="Cambria" panose="02040503050406030204" pitchFamily="18" charset="0"/>
                <a:ea typeface="Cambria" panose="02040503050406030204" pitchFamily="18" charset="0"/>
              </a:rPr>
              <a:t> while at the </a:t>
            </a:r>
            <a:r>
              <a:rPr lang="hr-HR" dirty="0">
                <a:latin typeface="Cambria" panose="02040503050406030204" pitchFamily="18" charset="0"/>
                <a:ea typeface="Cambria" panose="02040503050406030204" pitchFamily="18" charset="0"/>
              </a:rPr>
              <a:t>edges are located</a:t>
            </a:r>
            <a:r>
              <a:rPr lang="en-GB" dirty="0">
                <a:latin typeface="Cambria" panose="02040503050406030204" pitchFamily="18" charset="0"/>
                <a:ea typeface="Cambria" panose="02040503050406030204" pitchFamily="18" charset="0"/>
              </a:rPr>
              <a:t> predominantly the carbo</a:t>
            </a:r>
            <a:r>
              <a:rPr lang="hr-HR" dirty="0">
                <a:latin typeface="Cambria" panose="02040503050406030204" pitchFamily="18" charset="0"/>
                <a:ea typeface="Cambria" panose="02040503050406030204" pitchFamily="18" charset="0"/>
              </a:rPr>
              <a:t>n</a:t>
            </a:r>
            <a:r>
              <a:rPr lang="en-GB" dirty="0">
                <a:latin typeface="Cambria" panose="02040503050406030204" pitchFamily="18" charset="0"/>
                <a:ea typeface="Cambria" panose="02040503050406030204" pitchFamily="18" charset="0"/>
              </a:rPr>
              <a:t>y</a:t>
            </a:r>
            <a:r>
              <a:rPr lang="hr-HR" dirty="0">
                <a:latin typeface="Cambria" panose="02040503050406030204" pitchFamily="18" charset="0"/>
                <a:ea typeface="Cambria" panose="02040503050406030204" pitchFamily="18" charset="0"/>
              </a:rPr>
              <a:t>l</a:t>
            </a:r>
            <a:r>
              <a:rPr lang="en-GB" dirty="0">
                <a:latin typeface="Cambria" panose="02040503050406030204" pitchFamily="18" charset="0"/>
                <a:ea typeface="Cambria" panose="02040503050406030204" pitchFamily="18" charset="0"/>
              </a:rPr>
              <a:t> and carboxyl groups.</a:t>
            </a:r>
            <a:endParaRPr lang="hr-HR" dirty="0">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r-HR" b="0" i="0" dirty="0">
              <a:solidFill>
                <a:srgbClr val="222222"/>
              </a:solidFill>
              <a:effectLst/>
              <a:latin typeface="Lora"/>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b="0" i="0" dirty="0">
                <a:solidFill>
                  <a:srgbClr val="222222"/>
                </a:solidFill>
                <a:effectLst/>
                <a:latin typeface="Lora"/>
              </a:rPr>
              <a:t>GO has </a:t>
            </a:r>
            <a:r>
              <a:rPr lang="en-US" b="0" i="0" dirty="0">
                <a:solidFill>
                  <a:srgbClr val="222222"/>
                </a:solidFill>
                <a:effectLst/>
                <a:latin typeface="Lora"/>
              </a:rPr>
              <a:t>remarkable physical and chemical properties which makes it a </a:t>
            </a:r>
            <a:r>
              <a:rPr lang="hr-HR" b="0" i="0" dirty="0">
                <a:solidFill>
                  <a:srgbClr val="222222"/>
                </a:solidFill>
                <a:effectLst/>
                <a:latin typeface="Lora"/>
              </a:rPr>
              <a:t>good </a:t>
            </a:r>
            <a:r>
              <a:rPr lang="en-US" b="0" i="0" dirty="0">
                <a:solidFill>
                  <a:srgbClr val="222222"/>
                </a:solidFill>
                <a:effectLst/>
                <a:latin typeface="Lora"/>
              </a:rPr>
              <a:t>material for applications in areas which include </a:t>
            </a:r>
            <a:r>
              <a:rPr lang="hr-HR" dirty="0">
                <a:latin typeface="Cambria" panose="02040503050406030204" pitchFamily="18" charset="0"/>
                <a:ea typeface="Cambria" panose="02040503050406030204" pitchFamily="18" charset="0"/>
              </a:rPr>
              <a:t>electronics, biomedicine and enviroment</a:t>
            </a:r>
            <a:r>
              <a:rPr lang="hr-HR" b="0" i="0" dirty="0">
                <a:solidFill>
                  <a:srgbClr val="222222"/>
                </a:solidFill>
                <a:effectLst/>
                <a:latin typeface="Lora"/>
              </a:rPr>
              <a:t> even though</a:t>
            </a:r>
            <a:r>
              <a:rPr lang="hr-HR" b="0" i="0" baseline="0" dirty="0">
                <a:solidFill>
                  <a:srgbClr val="222222"/>
                </a:solidFill>
                <a:effectLst/>
                <a:latin typeface="Lora"/>
              </a:rPr>
              <a:t> </a:t>
            </a:r>
            <a:r>
              <a:rPr lang="hr-HR" b="0" i="0" baseline="0" dirty="0">
                <a:solidFill>
                  <a:schemeClr val="tx1"/>
                </a:solidFill>
                <a:effectLst/>
                <a:latin typeface="Cambria" panose="02040503050406030204" pitchFamily="18" charset="0"/>
                <a:ea typeface="Cambria" panose="02040503050406030204" pitchFamily="18" charset="0"/>
              </a:rPr>
              <a:t>it is primarly used as </a:t>
            </a:r>
            <a:r>
              <a:rPr lang="en-US" dirty="0">
                <a:latin typeface="Cambria" panose="02040503050406030204" pitchFamily="18" charset="0"/>
                <a:ea typeface="Cambria" panose="02040503050406030204" pitchFamily="18" charset="0"/>
              </a:rPr>
              <a:t>potential material for the mass production of graphene</a:t>
            </a:r>
            <a:r>
              <a:rPr lang="hr-HR" dirty="0">
                <a:latin typeface="Cambria" panose="02040503050406030204" pitchFamily="18" charset="0"/>
                <a:ea typeface="Cambria" panose="020405030504060302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hr-HR" dirty="0">
                <a:latin typeface="Cambria" panose="02040503050406030204" pitchFamily="18" charset="0"/>
                <a:ea typeface="Cambria" panose="02040503050406030204" pitchFamily="18" charset="0"/>
              </a:rPr>
              <a:t>GO is interesting because it electronic and mechanical properties can be effciently modified by controlling the oxygen functionalities attached to its carbon structure .</a:t>
            </a:r>
            <a:endParaRPr lang="hr-HR" baseline="0" dirty="0">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fld id="{2D69159F-30BF-45BF-96E5-C2F91EB1D6EF}" type="slidenum">
              <a:rPr lang="en-US" smtClean="0"/>
              <a:t>3</a:t>
            </a:fld>
            <a:endParaRPr lang="en-US"/>
          </a:p>
        </p:txBody>
      </p:sp>
    </p:spTree>
    <p:extLst>
      <p:ext uri="{BB962C8B-B14F-4D97-AF65-F5344CB8AC3E}">
        <p14:creationId xmlns:p14="http://schemas.microsoft.com/office/powerpoint/2010/main" val="49545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There is few widely known metods for GO preparation, each of them follow displayed sheme. </a:t>
            </a:r>
            <a:r>
              <a:rPr lang="en-GB" sz="1200" kern="1200" dirty="0">
                <a:solidFill>
                  <a:schemeClr val="tx1"/>
                </a:solidFill>
                <a:effectLst/>
                <a:latin typeface="+mn-lt"/>
                <a:ea typeface="+mn-ea"/>
                <a:cs typeface="+mn-cs"/>
              </a:rPr>
              <a:t>Modification of the graphite structure is possible by oxidation with strong oxidizing agents in the presence of an acid, leads to an expansion of the graphite structure or the increase of the graphene layer distance </a:t>
            </a:r>
            <a:r>
              <a:rPr lang="hr-HR" sz="1200" kern="1200" dirty="0">
                <a:solidFill>
                  <a:schemeClr val="tx1"/>
                </a:solidFill>
                <a:effectLst/>
                <a:latin typeface="+mn-lt"/>
                <a:ea typeface="+mn-ea"/>
                <a:cs typeface="+mn-cs"/>
              </a:rPr>
              <a:t>from</a:t>
            </a:r>
            <a:r>
              <a:rPr lang="en-GB" sz="1200" kern="1200" dirty="0">
                <a:solidFill>
                  <a:schemeClr val="tx1"/>
                </a:solidFill>
                <a:effectLst/>
                <a:latin typeface="+mn-lt"/>
                <a:ea typeface="+mn-ea"/>
                <a:cs typeface="+mn-cs"/>
              </a:rPr>
              <a:t> 0.34 nm in graphite to&gt; 0.7 nm in graphite oxide</a:t>
            </a:r>
            <a:r>
              <a:rPr lang="hr-HR" sz="1200" kern="1200" dirty="0">
                <a:solidFill>
                  <a:schemeClr val="tx1"/>
                </a:solidFill>
                <a:effectLst/>
                <a:latin typeface="+mn-lt"/>
                <a:ea typeface="+mn-ea"/>
                <a:cs typeface="+mn-cs"/>
              </a:rPr>
              <a:t> - </a:t>
            </a:r>
            <a:r>
              <a:rPr lang="hr-HR" dirty="0">
                <a:latin typeface="Cambria" panose="02040503050406030204" pitchFamily="18" charset="0"/>
                <a:ea typeface="Cambria" panose="02040503050406030204" pitchFamily="18" charset="0"/>
              </a:rPr>
              <a:t>this material contains oxide functionalities , but retain a stucked structure similar to graphite, albeit with much wider spacing. graphite oxide</a:t>
            </a:r>
            <a:r>
              <a:rPr lang="hr-HR" baseline="0" dirty="0">
                <a:latin typeface="Cambria" panose="02040503050406030204" pitchFamily="18" charset="0"/>
                <a:ea typeface="Cambria" panose="02040503050406030204" pitchFamily="18" charset="0"/>
              </a:rPr>
              <a:t> is exfoliated into graphene oxide </a:t>
            </a:r>
            <a:r>
              <a:rPr lang="hr-HR" dirty="0">
                <a:latin typeface="Cambria" panose="02040503050406030204" pitchFamily="18" charset="0"/>
                <a:ea typeface="Cambria" panose="02040503050406030204" pitchFamily="18" charset="0"/>
              </a:rPr>
              <a:t>mostly with ultrasound and</a:t>
            </a:r>
            <a:r>
              <a:rPr lang="en-US" dirty="0"/>
              <a:t> truly exists only in the solution phase where it is completely exfoliated into single-layer sheets. </a:t>
            </a:r>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Here you can see the most fameous methods for gaining GO, but </a:t>
            </a:r>
            <a:r>
              <a:rPr lang="en-US" dirty="0">
                <a:latin typeface="Cambria" panose="02040503050406030204" pitchFamily="18" charset="0"/>
                <a:ea typeface="Cambria" panose="02040503050406030204" pitchFamily="18" charset="0"/>
              </a:rPr>
              <a:t>Conventional chemical synthesis of GO mostly </a:t>
            </a:r>
            <a:r>
              <a:rPr lang="hr-HR" dirty="0">
                <a:latin typeface="Cambria" panose="02040503050406030204" pitchFamily="18" charset="0"/>
                <a:ea typeface="Cambria" panose="02040503050406030204" pitchFamily="18" charset="0"/>
              </a:rPr>
              <a:t>use</a:t>
            </a:r>
            <a:r>
              <a:rPr lang="en-US" dirty="0">
                <a:latin typeface="Cambria" panose="02040503050406030204" pitchFamily="18" charset="0"/>
                <a:ea typeface="Cambria" panose="02040503050406030204" pitchFamily="18" charset="0"/>
              </a:rPr>
              <a:t> Hummers method</a:t>
            </a:r>
            <a:r>
              <a:rPr lang="hr-HR" dirty="0">
                <a:latin typeface="Cambria" panose="02040503050406030204" pitchFamily="18" charset="0"/>
                <a:ea typeface="Cambria" panose="02040503050406030204" pitchFamily="18" charset="0"/>
              </a:rPr>
              <a:t> or its modified version</a:t>
            </a:r>
            <a:r>
              <a:rPr lang="hr-HR" sz="1200" kern="1200" baseline="0" dirty="0">
                <a:solidFill>
                  <a:schemeClr val="tx1"/>
                </a:solidFill>
                <a:effectLst/>
                <a:latin typeface="+mn-lt"/>
                <a:ea typeface="+mn-ea"/>
                <a:cs typeface="+mn-cs"/>
              </a:rPr>
              <a:t> because </a:t>
            </a:r>
            <a:r>
              <a:rPr lang="en-US" dirty="0"/>
              <a:t>Hummers and Offeman</a:t>
            </a:r>
            <a:r>
              <a:rPr lang="en-US" baseline="30000" dirty="0">
                <a:hlinkClick r:id="rId3" tooltip="Hummers, W. S. Jr. &amp; Offeman, R. E. Preparation of graphitic oxide. J. Am. Chem. Soc. 80(6), 1339–1339 (1958)."/>
              </a:rPr>
              <a:t>50</a:t>
            </a:r>
            <a:r>
              <a:rPr lang="en-US" dirty="0"/>
              <a:t> got rid of the requirement for KClO</a:t>
            </a:r>
            <a:r>
              <a:rPr lang="en-US" baseline="-25000" dirty="0"/>
              <a:t>3</a:t>
            </a:r>
            <a:r>
              <a:rPr lang="en-US" dirty="0"/>
              <a:t> and HNO</a:t>
            </a:r>
            <a:r>
              <a:rPr lang="en-US" baseline="-25000" dirty="0"/>
              <a:t>3</a:t>
            </a:r>
            <a:r>
              <a:rPr lang="en-US" dirty="0"/>
              <a:t> </a:t>
            </a:r>
            <a:r>
              <a:rPr lang="hr-HR" dirty="0"/>
              <a:t>but </a:t>
            </a:r>
            <a:r>
              <a:rPr lang="en-US" dirty="0"/>
              <a:t>using potassium permanganate </a:t>
            </a:r>
            <a:r>
              <a:rPr lang="hr-HR" dirty="0"/>
              <a:t> and </a:t>
            </a:r>
            <a:r>
              <a:rPr lang="en-US" dirty="0"/>
              <a:t>sodium nitrate (NaNO</a:t>
            </a:r>
            <a:r>
              <a:rPr lang="en-US" baseline="-25000" dirty="0"/>
              <a:t>3</a:t>
            </a:r>
            <a:r>
              <a:rPr lang="en-US" dirty="0"/>
              <a:t>) in H</a:t>
            </a:r>
            <a:r>
              <a:rPr lang="en-US" baseline="-25000" dirty="0"/>
              <a:t>2</a:t>
            </a:r>
            <a:r>
              <a:rPr lang="en-US" dirty="0"/>
              <a:t>SO</a:t>
            </a:r>
            <a:r>
              <a:rPr lang="en-US" baseline="-25000" dirty="0"/>
              <a:t>4</a:t>
            </a:r>
            <a:r>
              <a:rPr lang="en-US" dirty="0"/>
              <a:t> </a:t>
            </a:r>
            <a:r>
              <a:rPr lang="hr-HR" dirty="0"/>
              <a:t>.</a:t>
            </a:r>
            <a:r>
              <a:rPr lang="en-US" dirty="0"/>
              <a:t> This reduces the explosive nature of the reaction but a major issue remains due to the emission of toxic gases including NO</a:t>
            </a:r>
            <a:r>
              <a:rPr lang="en-US" baseline="-25000" dirty="0"/>
              <a:t>2</a:t>
            </a:r>
            <a:r>
              <a:rPr lang="en-US" dirty="0"/>
              <a:t> and N</a:t>
            </a:r>
            <a:r>
              <a:rPr lang="en-US" baseline="-25000" dirty="0"/>
              <a:t>2</a:t>
            </a:r>
            <a:r>
              <a:rPr lang="en-US" dirty="0"/>
              <a:t>O</a:t>
            </a:r>
            <a:r>
              <a:rPr lang="en-US" baseline="-25000" dirty="0"/>
              <a:t>4</a:t>
            </a:r>
            <a:r>
              <a:rPr lang="en-US" dirty="0"/>
              <a:t>.</a:t>
            </a:r>
            <a:r>
              <a:rPr lang="hr-HR"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latin typeface="Cambria" panose="02040503050406030204" pitchFamily="18" charset="0"/>
                <a:ea typeface="Cambria" panose="02040503050406030204" pitchFamily="18" charset="0"/>
              </a:rPr>
              <a:t>All mentioned methods achieved similar level of oxidation (about 25%) and a little bit about them has change through all these year eventhough market demand for GO and graphene has grown tremendously.</a:t>
            </a:r>
          </a:p>
          <a:p>
            <a:r>
              <a:rPr lang="hr-HR" dirty="0">
                <a:latin typeface="Cambria" panose="02040503050406030204" pitchFamily="18" charset="0"/>
                <a:ea typeface="Cambria" panose="02040503050406030204" pitchFamily="18" charset="0"/>
              </a:rPr>
              <a:t>Importantly, the products of these reactions show strong variance, depending not only on the particuar oxidant used but also on the graphite source and reaction conditions.</a:t>
            </a:r>
          </a:p>
          <a:p>
            <a:r>
              <a:rPr lang="hr-HR" dirty="0">
                <a:latin typeface="Cambria" panose="02040503050406030204" pitchFamily="18" charset="0"/>
                <a:ea typeface="Cambria" panose="02040503050406030204" pitchFamily="18" charset="0"/>
              </a:rPr>
              <a:t>The most common source of graphite used for chemical reactions, including its oxidation, its flake graphite – naturally occuring mineral that is purified to remove heteroatomic contamination.</a:t>
            </a:r>
          </a:p>
          <a:p>
            <a:r>
              <a:rPr lang="en-US" dirty="0"/>
              <a:t> </a:t>
            </a:r>
          </a:p>
        </p:txBody>
      </p:sp>
      <p:sp>
        <p:nvSpPr>
          <p:cNvPr id="4" name="Slide Number Placeholder 3"/>
          <p:cNvSpPr>
            <a:spLocks noGrp="1"/>
          </p:cNvSpPr>
          <p:nvPr>
            <p:ph type="sldNum" sz="quarter" idx="10"/>
          </p:nvPr>
        </p:nvSpPr>
        <p:spPr/>
        <p:txBody>
          <a:bodyPr/>
          <a:lstStyle/>
          <a:p>
            <a:fld id="{BA42CCC8-AD31-4F95-9022-8B29F03F2F8E}" type="slidenum">
              <a:rPr lang="en-US" smtClean="0"/>
              <a:t>4</a:t>
            </a:fld>
            <a:endParaRPr lang="en-US"/>
          </a:p>
        </p:txBody>
      </p:sp>
    </p:spTree>
    <p:extLst>
      <p:ext uri="{BB962C8B-B14F-4D97-AF65-F5344CB8AC3E}">
        <p14:creationId xmlns:p14="http://schemas.microsoft.com/office/powerpoint/2010/main" val="182360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Mechanochemistry</a:t>
            </a:r>
            <a:r>
              <a:rPr lang="en-US" sz="1200" kern="1200" dirty="0">
                <a:solidFill>
                  <a:schemeClr val="tx1"/>
                </a:solidFill>
                <a:effectLst/>
                <a:latin typeface="+mn-lt"/>
                <a:ea typeface="+mn-ea"/>
                <a:cs typeface="+mn-cs"/>
              </a:rPr>
              <a:t> is becoming more widespread as a technique for molecular synthesis with new mechanochemical reactions being discovered at increasing frequency because it can promote reactions between solids quickly and quantitatively, with either no added solvent or only </a:t>
            </a:r>
            <a:r>
              <a:rPr lang="hr-HR" sz="1200" kern="1200" dirty="0">
                <a:solidFill>
                  <a:schemeClr val="tx1"/>
                </a:solidFill>
                <a:effectLst/>
                <a:latin typeface="+mn-lt"/>
                <a:ea typeface="+mn-ea"/>
                <a:cs typeface="+mn-cs"/>
              </a:rPr>
              <a:t>minimal</a:t>
            </a:r>
            <a:r>
              <a:rPr lang="en-US" sz="1200" kern="1200" dirty="0">
                <a:solidFill>
                  <a:schemeClr val="tx1"/>
                </a:solidFill>
                <a:effectLst/>
                <a:latin typeface="+mn-lt"/>
                <a:ea typeface="+mn-ea"/>
                <a:cs typeface="+mn-cs"/>
              </a:rPr>
              <a:t> amounts. </a:t>
            </a:r>
            <a:r>
              <a:rPr lang="hr-HR" dirty="0">
                <a:solidFill>
                  <a:srgbClr val="000000"/>
                </a:solidFill>
                <a:latin typeface="Times New Roman" panose="02020603050405020304" pitchFamily="18" charset="0"/>
              </a:rPr>
              <a:t>M</a:t>
            </a:r>
            <a:r>
              <a:rPr lang="en-US" dirty="0" err="1">
                <a:solidFill>
                  <a:srgbClr val="000000"/>
                </a:solidFill>
                <a:latin typeface="Times New Roman" panose="02020603050405020304" pitchFamily="18" charset="0"/>
              </a:rPr>
              <a:t>echanochemical</a:t>
            </a:r>
            <a:r>
              <a:rPr lang="en-US" dirty="0">
                <a:solidFill>
                  <a:srgbClr val="000000"/>
                </a:solidFill>
                <a:latin typeface="Times New Roman" panose="02020603050405020304" pitchFamily="18" charset="0"/>
              </a:rPr>
              <a:t> reaction </a:t>
            </a:r>
            <a:r>
              <a:rPr lang="hr-HR" dirty="0">
                <a:solidFill>
                  <a:srgbClr val="000000"/>
                </a:solidFill>
                <a:latin typeface="Times New Roman" panose="02020603050405020304" pitchFamily="18" charset="0"/>
              </a:rPr>
              <a:t>usually refers</a:t>
            </a:r>
            <a:r>
              <a:rPr lang="hr-HR" baseline="0" dirty="0">
                <a:solidFill>
                  <a:srgbClr val="000000"/>
                </a:solidFill>
                <a:latin typeface="Times New Roman" panose="02020603050405020304" pitchFamily="18" charset="0"/>
              </a:rPr>
              <a:t> to</a:t>
            </a:r>
            <a:r>
              <a:rPr lang="hr-HR"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 chemical reaction that is induced by the direct absorption of mechanical energy”</a:t>
            </a:r>
            <a:endParaRPr lang="hr-HR" sz="1200" kern="1200" dirty="0">
              <a:solidFill>
                <a:schemeClr val="tx1"/>
              </a:solidFill>
              <a:effectLst/>
              <a:latin typeface="+mn-lt"/>
              <a:ea typeface="+mn-ea"/>
              <a:cs typeface="+mn-cs"/>
            </a:endParaRPr>
          </a:p>
          <a:p>
            <a:endParaRPr lang="hr-HR"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Lately mechanochemcal reactions offers advantages over traditional solvent based chemistry , </a:t>
            </a:r>
            <a:r>
              <a:rPr lang="en-US" sz="1200" kern="1200" dirty="0">
                <a:solidFill>
                  <a:schemeClr val="tx1"/>
                </a:solidFill>
                <a:effectLst/>
                <a:latin typeface="+mn-lt"/>
                <a:ea typeface="+mn-ea"/>
                <a:cs typeface="+mn-cs"/>
              </a:rPr>
              <a:t>reflected in better yields and selectivity,</a:t>
            </a:r>
            <a:r>
              <a:rPr lang="en-US" sz="1200" u="sng" kern="1200" baseline="30000" dirty="0">
                <a:solidFill>
                  <a:schemeClr val="tx1"/>
                </a:solidFill>
                <a:effectLst/>
                <a:latin typeface="+mn-lt"/>
                <a:ea typeface="+mn-ea"/>
                <a:cs typeface="+mn-cs"/>
                <a:hlinkClick r:id="rId3"/>
              </a:rPr>
              <a:t>4,5</a:t>
            </a:r>
            <a:r>
              <a:rPr lang="en-US" sz="1200" kern="1200" dirty="0">
                <a:solidFill>
                  <a:schemeClr val="tx1"/>
                </a:solidFill>
                <a:effectLst/>
                <a:latin typeface="+mn-lt"/>
                <a:ea typeface="+mn-ea"/>
                <a:cs typeface="+mn-cs"/>
              </a:rPr>
              <a:t> better energy- and atom-economy and reduced waste generation.</a:t>
            </a:r>
            <a:r>
              <a:rPr lang="en-US" sz="1200" u="sng" kern="1200" baseline="30000" dirty="0">
                <a:solidFill>
                  <a:schemeClr val="tx1"/>
                </a:solidFill>
                <a:effectLst/>
                <a:latin typeface="+mn-lt"/>
                <a:ea typeface="+mn-ea"/>
                <a:cs typeface="+mn-cs"/>
                <a:hlinkClick r:id="rId3"/>
              </a:rPr>
              <a:t>1</a:t>
            </a:r>
            <a:r>
              <a:rPr lang="en-US" sz="1200" kern="1200" dirty="0">
                <a:solidFill>
                  <a:schemeClr val="tx1"/>
                </a:solidFill>
                <a:effectLst/>
                <a:latin typeface="+mn-lt"/>
                <a:ea typeface="+mn-ea"/>
                <a:cs typeface="+mn-cs"/>
              </a:rPr>
              <a:t> </a:t>
            </a:r>
            <a:endParaRPr lang="hr-H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current dependence on solvents appears increasingly unsustainable, environmentally problematic, hazardous </a:t>
            </a:r>
            <a:r>
              <a:rPr lang="hr-HR" sz="1200" kern="1200" dirty="0">
                <a:solidFill>
                  <a:schemeClr val="tx1"/>
                </a:solidFill>
                <a:effectLst/>
                <a:latin typeface="+mn-lt"/>
                <a:ea typeface="+mn-ea"/>
                <a:cs typeface="+mn-cs"/>
              </a:rPr>
              <a:t>(hazds) </a:t>
            </a:r>
            <a:r>
              <a:rPr lang="en-US" sz="1200" kern="1200" dirty="0">
                <a:solidFill>
                  <a:schemeClr val="tx1"/>
                </a:solidFill>
                <a:effectLst/>
                <a:latin typeface="+mn-lt"/>
                <a:ea typeface="+mn-ea"/>
                <a:cs typeface="+mn-cs"/>
              </a:rPr>
              <a:t>and energy-demanding with regard to solvent production, purification and recycling.</a:t>
            </a:r>
            <a:endParaRPr lang="hr-HR" sz="1200" kern="1200" dirty="0">
              <a:solidFill>
                <a:schemeClr val="tx1"/>
              </a:solidFill>
              <a:effectLst/>
              <a:latin typeface="+mn-lt"/>
              <a:ea typeface="+mn-ea"/>
              <a:cs typeface="+mn-cs"/>
            </a:endParaRPr>
          </a:p>
          <a:p>
            <a:endParaRPr lang="hr-HR"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There exist different</a:t>
            </a:r>
            <a:r>
              <a:rPr lang="hr-HR" sz="1200" kern="1200" baseline="0" dirty="0">
                <a:solidFill>
                  <a:schemeClr val="tx1"/>
                </a:solidFill>
                <a:effectLst/>
                <a:latin typeface="+mn-lt"/>
                <a:ea typeface="+mn-ea"/>
                <a:cs typeface="+mn-cs"/>
              </a:rPr>
              <a:t> ball mills, </a:t>
            </a:r>
            <a:r>
              <a:rPr lang="en-US" sz="1200" kern="1200" dirty="0">
                <a:solidFill>
                  <a:schemeClr val="tx1"/>
                </a:solidFill>
                <a:effectLst/>
                <a:latin typeface="+mn-lt"/>
                <a:ea typeface="+mn-ea"/>
                <a:cs typeface="+mn-cs"/>
              </a:rPr>
              <a:t>Here you can see</a:t>
            </a:r>
            <a:r>
              <a:rPr lang="hr-H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mixer and planetary ball mill, both have different way of milling the sample which has proved to be very important in the synthesis of GO</a:t>
            </a:r>
            <a:r>
              <a:rPr lang="hr-HR" sz="1200" kern="1200" dirty="0">
                <a:solidFill>
                  <a:schemeClr val="tx1"/>
                </a:solidFill>
                <a:effectLst/>
                <a:latin typeface="+mn-lt"/>
                <a:ea typeface="+mn-ea"/>
                <a:cs typeface="+mn-cs"/>
              </a:rPr>
              <a:t>,</a:t>
            </a:r>
            <a:r>
              <a:rPr lang="hr-HR" sz="1200" kern="1200" baseline="0" dirty="0">
                <a:solidFill>
                  <a:schemeClr val="tx1"/>
                </a:solidFill>
                <a:effectLst/>
                <a:latin typeface="+mn-lt"/>
                <a:ea typeface="+mn-ea"/>
                <a:cs typeface="+mn-cs"/>
              </a:rPr>
              <a:t> which can be prepared only with planetary ball milling</a:t>
            </a:r>
            <a:endParaRPr lang="hr-H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42CCC8-AD31-4F95-9022-8B29F03F2F8E}" type="slidenum">
              <a:rPr lang="en-US" smtClean="0"/>
              <a:t>5</a:t>
            </a:fld>
            <a:endParaRPr lang="en-US"/>
          </a:p>
        </p:txBody>
      </p:sp>
    </p:spTree>
    <p:extLst>
      <p:ext uri="{BB962C8B-B14F-4D97-AF65-F5344CB8AC3E}">
        <p14:creationId xmlns:p14="http://schemas.microsoft.com/office/powerpoint/2010/main" val="372528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2CCC8-AD31-4F95-9022-8B29F03F2F8E}" type="slidenum">
              <a:rPr lang="en-US" smtClean="0"/>
              <a:t>6</a:t>
            </a:fld>
            <a:endParaRPr lang="en-US"/>
          </a:p>
        </p:txBody>
      </p:sp>
    </p:spTree>
    <p:extLst>
      <p:ext uri="{BB962C8B-B14F-4D97-AF65-F5344CB8AC3E}">
        <p14:creationId xmlns:p14="http://schemas.microsoft.com/office/powerpoint/2010/main" val="156356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Lora"/>
              </a:rPr>
              <a:t>Initially</a:t>
            </a:r>
            <a:r>
              <a:rPr lang="hr-HR" b="0" i="0" dirty="0">
                <a:solidFill>
                  <a:srgbClr val="222222"/>
                </a:solidFill>
                <a:effectLst/>
                <a:latin typeface="Lora"/>
              </a:rPr>
              <a:t>, for all 4 samples different amout of </a:t>
            </a:r>
            <a:r>
              <a:rPr lang="en-US" b="0" i="0" dirty="0">
                <a:solidFill>
                  <a:srgbClr val="222222"/>
                </a:solidFill>
                <a:effectLst/>
                <a:latin typeface="Lora"/>
              </a:rPr>
              <a:t> graphite flakes</a:t>
            </a:r>
            <a:r>
              <a:rPr lang="hr-HR" b="0" i="0" dirty="0">
                <a:solidFill>
                  <a:srgbClr val="222222"/>
                </a:solidFill>
                <a:effectLst/>
                <a:latin typeface="Lora"/>
              </a:rPr>
              <a:t>,</a:t>
            </a:r>
            <a:r>
              <a:rPr lang="en-US" b="0" i="0" dirty="0">
                <a:solidFill>
                  <a:srgbClr val="222222"/>
                </a:solidFill>
                <a:effectLst/>
                <a:latin typeface="Lora"/>
              </a:rPr>
              <a:t> potassium permanganate</a:t>
            </a:r>
            <a:r>
              <a:rPr lang="hr-HR" b="0" i="0" dirty="0">
                <a:solidFill>
                  <a:srgbClr val="222222"/>
                </a:solidFill>
                <a:effectLst/>
                <a:latin typeface="Lora"/>
              </a:rPr>
              <a:t> and stociometric amount of</a:t>
            </a:r>
            <a:r>
              <a:rPr lang="hr-HR" b="0" i="0" baseline="0" dirty="0">
                <a:solidFill>
                  <a:srgbClr val="222222"/>
                </a:solidFill>
                <a:effectLst/>
                <a:latin typeface="Lora"/>
              </a:rPr>
              <a:t> sulfuric acid </a:t>
            </a:r>
            <a:r>
              <a:rPr lang="hr-HR" b="0" i="0" dirty="0">
                <a:solidFill>
                  <a:srgbClr val="222222"/>
                </a:solidFill>
                <a:effectLst/>
                <a:latin typeface="Lora"/>
              </a:rPr>
              <a:t>were </a:t>
            </a:r>
            <a:r>
              <a:rPr lang="en-US" dirty="0"/>
              <a:t>added</a:t>
            </a:r>
            <a:r>
              <a:rPr lang="hr-HR" b="0" i="0" dirty="0">
                <a:solidFill>
                  <a:srgbClr val="222222"/>
                </a:solidFill>
                <a:effectLst/>
                <a:latin typeface="Lora"/>
              </a:rPr>
              <a:t> and mechanochemically treated using planetary ball mill </a:t>
            </a:r>
            <a:r>
              <a:rPr lang="hr-HR" b="0" i="0" baseline="0" dirty="0">
                <a:solidFill>
                  <a:srgbClr val="222222"/>
                </a:solidFill>
                <a:effectLst/>
                <a:latin typeface="Lora"/>
              </a:rPr>
              <a:t>with ball to powder ratio 20 :1., for </a:t>
            </a:r>
            <a:r>
              <a:rPr lang="hr-HR" b="0" i="0" dirty="0">
                <a:solidFill>
                  <a:srgbClr val="222222"/>
                </a:solidFill>
                <a:effectLst/>
                <a:latin typeface="Lora"/>
              </a:rPr>
              <a:t>3 and 3.5</a:t>
            </a:r>
            <a:r>
              <a:rPr lang="hr-HR" b="0" i="0" baseline="0" dirty="0">
                <a:solidFill>
                  <a:srgbClr val="222222"/>
                </a:solidFill>
                <a:effectLst/>
                <a:latin typeface="Lora"/>
              </a:rPr>
              <a:t> h at a rotation rate of 500 rpm</a:t>
            </a:r>
            <a:r>
              <a:rPr lang="hr-HR" b="0" i="0" dirty="0">
                <a:solidFill>
                  <a:srgbClr val="222222"/>
                </a:solidFill>
                <a:effectLst/>
                <a:latin typeface="Lora"/>
              </a:rPr>
              <a:t>. Furthermore, </a:t>
            </a:r>
            <a:r>
              <a:rPr lang="hr-HR" dirty="0">
                <a:solidFill>
                  <a:schemeClr val="tx1"/>
                </a:solidFill>
                <a:latin typeface="Cambria" panose="02040503050406030204" pitchFamily="18" charset="0"/>
                <a:ea typeface="Cambria" panose="02040503050406030204" pitchFamily="18" charset="0"/>
              </a:rPr>
              <a:t>GO1 was milled 3 times</a:t>
            </a:r>
            <a:r>
              <a:rPr lang="hr-HR" baseline="0" dirty="0">
                <a:solidFill>
                  <a:schemeClr val="tx1"/>
                </a:solidFill>
                <a:latin typeface="Cambria" panose="02040503050406030204" pitchFamily="18" charset="0"/>
                <a:ea typeface="Cambria" panose="02040503050406030204" pitchFamily="18" charset="0"/>
              </a:rPr>
              <a:t> for</a:t>
            </a:r>
            <a:r>
              <a:rPr lang="hr-HR" dirty="0">
                <a:solidFill>
                  <a:schemeClr val="tx1"/>
                </a:solidFill>
                <a:latin typeface="Cambria" panose="02040503050406030204" pitchFamily="18" charset="0"/>
                <a:ea typeface="Cambria" panose="02040503050406030204" pitchFamily="18" charset="0"/>
              </a:rPr>
              <a:t> 1h with 10 min pause in between</a:t>
            </a:r>
            <a:r>
              <a:rPr lang="hr-HR" baseline="0" dirty="0">
                <a:solidFill>
                  <a:schemeClr val="tx1"/>
                </a:solidFill>
                <a:latin typeface="Cambria" panose="02040503050406030204" pitchFamily="18" charset="0"/>
                <a:ea typeface="Cambria" panose="02040503050406030204" pitchFamily="18" charset="0"/>
              </a:rPr>
              <a:t> and </a:t>
            </a:r>
            <a:r>
              <a:rPr lang="hr-HR" dirty="0">
                <a:solidFill>
                  <a:schemeClr val="tx1"/>
                </a:solidFill>
                <a:latin typeface="Cambria" panose="02040503050406030204" pitchFamily="18" charset="0"/>
                <a:ea typeface="Cambria" panose="02040503050406030204" pitchFamily="18" charset="0"/>
              </a:rPr>
              <a:t>GO2, GO3, GO4 were milled 3.5 x 1h with 10 min pause in between.</a:t>
            </a:r>
          </a:p>
          <a:p>
            <a:endParaRPr lang="hr-HR" dirty="0">
              <a:solidFill>
                <a:schemeClr val="tx1"/>
              </a:solidFill>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products of the mechanochemical treatment </a:t>
            </a:r>
            <a:r>
              <a:rPr lang="hr-HR" sz="1200" b="0" i="0" kern="1200" dirty="0">
                <a:solidFill>
                  <a:schemeClr val="tx1"/>
                </a:solidFill>
                <a:effectLst/>
                <a:latin typeface="+mn-lt"/>
                <a:ea typeface="+mn-ea"/>
                <a:cs typeface="+mn-cs"/>
              </a:rPr>
              <a:t>were washed with the </a:t>
            </a:r>
            <a:r>
              <a:rPr lang="hr-HR" baseline="0" dirty="0">
                <a:solidFill>
                  <a:schemeClr val="tx1"/>
                </a:solidFill>
                <a:latin typeface="Cambria" panose="02040503050406030204" pitchFamily="18" charset="0"/>
                <a:ea typeface="Cambria" panose="02040503050406030204" pitchFamily="18" charset="0"/>
              </a:rPr>
              <a:t>HCL (10%), to remove undesirable products of the oxidation reaction and then with deionized water </a:t>
            </a:r>
            <a:r>
              <a:rPr lang="hr-HR" sz="1200" b="0" i="0" kern="1200" dirty="0">
                <a:solidFill>
                  <a:schemeClr val="tx1"/>
                </a:solidFill>
                <a:effectLst/>
                <a:latin typeface="+mn-lt"/>
                <a:ea typeface="+mn-ea"/>
                <a:cs typeface="+mn-cs"/>
              </a:rPr>
              <a:t>until forming a stable</a:t>
            </a:r>
            <a:r>
              <a:rPr lang="hr-HR" sz="1200" b="0" i="0" kern="1200" baseline="0" dirty="0">
                <a:solidFill>
                  <a:schemeClr val="tx1"/>
                </a:solidFill>
                <a:effectLst/>
                <a:latin typeface="+mn-lt"/>
                <a:ea typeface="+mn-ea"/>
                <a:cs typeface="+mn-cs"/>
              </a:rPr>
              <a:t> suspension </a:t>
            </a:r>
            <a:r>
              <a:rPr lang="en-US" sz="1200" b="0" i="0" kern="1200" dirty="0">
                <a:solidFill>
                  <a:schemeClr val="tx1"/>
                </a:solidFill>
                <a:effectLst/>
                <a:latin typeface="+mn-lt"/>
                <a:ea typeface="+mn-ea"/>
                <a:cs typeface="+mn-cs"/>
              </a:rPr>
              <a:t>and treated in an ultrasound washer for 15 min to obtain preliminary aqueous dispersions, which were additionally purified by dialysis</a:t>
            </a:r>
            <a:r>
              <a:rPr lang="hr-HR" sz="1200" b="0" i="0" kern="1200" dirty="0">
                <a:solidFill>
                  <a:schemeClr val="tx1"/>
                </a:solidFill>
                <a:effectLst/>
                <a:latin typeface="+mn-lt"/>
                <a:ea typeface="+mn-ea"/>
                <a:cs typeface="+mn-cs"/>
              </a:rPr>
              <a:t> for 2 days</a:t>
            </a:r>
            <a:r>
              <a:rPr lang="en-US" sz="1200" b="0" i="0" kern="1200" dirty="0">
                <a:solidFill>
                  <a:schemeClr val="tx1"/>
                </a:solidFill>
                <a:effectLst/>
                <a:latin typeface="+mn-lt"/>
                <a:ea typeface="+mn-ea"/>
                <a:cs typeface="+mn-cs"/>
              </a:rPr>
              <a:t> for removal of inorganic ion</a:t>
            </a:r>
            <a:r>
              <a:rPr lang="hr-HR" sz="1200" b="0" i="0" kern="1200" dirty="0">
                <a:solidFill>
                  <a:schemeClr val="tx1"/>
                </a:solidFill>
                <a:effectLst/>
                <a:latin typeface="+mn-lt"/>
                <a:ea typeface="+mn-ea"/>
                <a:cs typeface="+mn-cs"/>
              </a:rPr>
              <a:t>s.</a:t>
            </a:r>
            <a:endParaRPr lang="en-US" sz="1200" b="0" i="0" kern="1200" dirty="0">
              <a:solidFill>
                <a:schemeClr val="tx1"/>
              </a:solidFill>
              <a:effectLst/>
              <a:latin typeface="+mn-lt"/>
              <a:ea typeface="+mn-ea"/>
              <a:cs typeface="+mn-cs"/>
            </a:endParaRPr>
          </a:p>
          <a:p>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0"/>
          </p:nvPr>
        </p:nvSpPr>
        <p:spPr/>
        <p:txBody>
          <a:bodyPr/>
          <a:lstStyle/>
          <a:p>
            <a:fld id="{BA42CCC8-AD31-4F95-9022-8B29F03F2F8E}" type="slidenum">
              <a:rPr lang="en-US" smtClean="0"/>
              <a:t>7</a:t>
            </a:fld>
            <a:endParaRPr lang="en-US"/>
          </a:p>
        </p:txBody>
      </p:sp>
    </p:spTree>
    <p:extLst>
      <p:ext uri="{BB962C8B-B14F-4D97-AF65-F5344CB8AC3E}">
        <p14:creationId xmlns:p14="http://schemas.microsoft.com/office/powerpoint/2010/main" val="320887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Now</a:t>
            </a:r>
            <a:r>
              <a:rPr lang="hr-HR" baseline="0" dirty="0"/>
              <a:t> you can see obtained results.</a:t>
            </a:r>
            <a:endParaRPr lang="hr-HR" dirty="0"/>
          </a:p>
          <a:p>
            <a:r>
              <a:rPr lang="en-US" dirty="0"/>
              <a:t>XRD analysis was used to characterize the crystalline nature and phase purity of the as-synthesized GO with different degrees of oxidation. As a reference, the XRD pattern of the </a:t>
            </a:r>
            <a:r>
              <a:rPr lang="hr-HR" dirty="0"/>
              <a:t>flake</a:t>
            </a:r>
            <a:r>
              <a:rPr lang="en-US" dirty="0"/>
              <a:t> graphite shows a diffraction peak at 26</a:t>
            </a:r>
            <a:r>
              <a:rPr lang="hr-HR" baseline="0" dirty="0"/>
              <a:t> </a:t>
            </a:r>
            <a:r>
              <a:rPr lang="hr-HR" dirty="0"/>
              <a:t>degrees</a:t>
            </a:r>
            <a:r>
              <a:rPr lang="en-US" dirty="0"/>
              <a:t> corresponding to an interlayer spacing of about 3</a:t>
            </a:r>
            <a:r>
              <a:rPr lang="hr-HR" dirty="0"/>
              <a:t>.</a:t>
            </a:r>
            <a:r>
              <a:rPr lang="en-US" dirty="0"/>
              <a:t>4</a:t>
            </a:r>
            <a:r>
              <a:rPr lang="hr-HR" dirty="0"/>
              <a:t>0</a:t>
            </a:r>
            <a:r>
              <a:rPr lang="en-US" dirty="0"/>
              <a:t> </a:t>
            </a:r>
            <a:r>
              <a:rPr lang="hr-HR" dirty="0"/>
              <a:t>A</a:t>
            </a:r>
            <a:r>
              <a:rPr lang="en-US" dirty="0"/>
              <a:t> </a:t>
            </a:r>
            <a:r>
              <a:rPr lang="hr-HR" dirty="0"/>
              <a:t>.</a:t>
            </a:r>
            <a:r>
              <a:rPr lang="hr-HR" baseline="0" dirty="0"/>
              <a:t> </a:t>
            </a:r>
            <a:r>
              <a:rPr lang="hr-HR" dirty="0"/>
              <a:t> </a:t>
            </a:r>
            <a:r>
              <a:rPr lang="en-GB" dirty="0"/>
              <a:t>The interplane distance for the sample is calculated on the basis of the Bragg’s law</a:t>
            </a:r>
            <a:r>
              <a:rPr lang="hr-HR" baseline="0" dirty="0"/>
              <a:t> .</a:t>
            </a:r>
          </a:p>
          <a:p>
            <a:r>
              <a:rPr lang="en-US" dirty="0"/>
              <a:t>The</a:t>
            </a:r>
            <a:r>
              <a:rPr lang="hr-HR" dirty="0"/>
              <a:t>oretically</a:t>
            </a:r>
            <a:r>
              <a:rPr lang="en-US" dirty="0"/>
              <a:t> with increasing oxidation levels, the intensity of the peak at 26 s</a:t>
            </a:r>
            <a:r>
              <a:rPr lang="hr-HR" dirty="0"/>
              <a:t>hould</a:t>
            </a:r>
            <a:r>
              <a:rPr lang="en-US" dirty="0"/>
              <a:t> decrease</a:t>
            </a:r>
            <a:r>
              <a:rPr lang="hr-HR" dirty="0"/>
              <a:t>. </a:t>
            </a:r>
          </a:p>
          <a:p>
            <a:r>
              <a:rPr lang="hr-HR" dirty="0"/>
              <a:t>For samples GO1, 2 and 3 the peak on 26 it can be seen fits to graphitic impurities, and peak on 11degrees which correspond to graphite oxide .</a:t>
            </a:r>
            <a:r>
              <a:rPr lang="en-US" dirty="0"/>
              <a:t>These changes come from the heterogeneous nature of the oxidized </a:t>
            </a:r>
            <a:r>
              <a:rPr lang="en-US" dirty="0" err="1"/>
              <a:t>graphit</a:t>
            </a:r>
            <a:r>
              <a:rPr lang="hr-HR" dirty="0"/>
              <a:t>e</a:t>
            </a:r>
            <a:r>
              <a:rPr lang="en-US" dirty="0"/>
              <a:t>. Up</a:t>
            </a:r>
            <a:r>
              <a:rPr lang="hr-HR" dirty="0"/>
              <a:t> </a:t>
            </a:r>
            <a:r>
              <a:rPr lang="en-US" dirty="0"/>
              <a:t>to this point, the sample possesses graphitic and less oxidized </a:t>
            </a:r>
            <a:r>
              <a:rPr lang="en-US" dirty="0" err="1"/>
              <a:t>domai</a:t>
            </a:r>
            <a:r>
              <a:rPr lang="hr-HR" dirty="0"/>
              <a:t>ns</a:t>
            </a:r>
            <a:r>
              <a:rPr lang="hr-HR" baseline="0" dirty="0"/>
              <a:t> beside graphit oxide</a:t>
            </a:r>
            <a:endParaRPr lang="hr-HR" dirty="0"/>
          </a:p>
          <a:p>
            <a:r>
              <a:rPr lang="en-US" dirty="0"/>
              <a:t>With further increases in the oxidation content, the XRD pattern of </a:t>
            </a:r>
            <a:r>
              <a:rPr lang="hr-HR" dirty="0"/>
              <a:t>sample GO4</a:t>
            </a:r>
            <a:r>
              <a:rPr lang="en-US" dirty="0"/>
              <a:t> contain only the diffraction peaks due to the GO at 1</a:t>
            </a:r>
            <a:r>
              <a:rPr lang="hr-HR" dirty="0"/>
              <a:t>1 degrees respectively</a:t>
            </a:r>
          </a:p>
        </p:txBody>
      </p:sp>
      <p:sp>
        <p:nvSpPr>
          <p:cNvPr id="4" name="Slide Number Placeholder 3"/>
          <p:cNvSpPr>
            <a:spLocks noGrp="1"/>
          </p:cNvSpPr>
          <p:nvPr>
            <p:ph type="sldNum" sz="quarter" idx="10"/>
          </p:nvPr>
        </p:nvSpPr>
        <p:spPr/>
        <p:txBody>
          <a:bodyPr/>
          <a:lstStyle/>
          <a:p>
            <a:fld id="{BA42CCC8-AD31-4F95-9022-8B29F03F2F8E}" type="slidenum">
              <a:rPr lang="en-US" smtClean="0"/>
              <a:t>9</a:t>
            </a:fld>
            <a:endParaRPr lang="en-US"/>
          </a:p>
        </p:txBody>
      </p:sp>
    </p:spTree>
    <p:extLst>
      <p:ext uri="{BB962C8B-B14F-4D97-AF65-F5344CB8AC3E}">
        <p14:creationId xmlns:p14="http://schemas.microsoft.com/office/powerpoint/2010/main" val="234153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thermal stability of GO is a matter of discussion and highly important for commercializing, storing or processing of GO</a:t>
            </a:r>
            <a:r>
              <a:rPr lang="hr-HR" baseline="0" dirty="0"/>
              <a:t> so thermogravimetric analysis were performed </a:t>
            </a:r>
            <a:r>
              <a:rPr lang="hr-HR" dirty="0"/>
              <a:t>with</a:t>
            </a:r>
            <a:r>
              <a:rPr lang="hr-HR" baseline="0" dirty="0"/>
              <a:t> a nitrogen gas in temperature range from 30 till 800 degree to get information about oxigen content in samples. Different oxigen functional groups  decompose on different temperatures</a:t>
            </a:r>
          </a:p>
          <a:p>
            <a:endParaRPr lang="hr-HR" baseline="0" dirty="0"/>
          </a:p>
          <a:p>
            <a:r>
              <a:rPr lang="hr-HR" dirty="0"/>
              <a:t>we can clearly</a:t>
            </a:r>
            <a:r>
              <a:rPr lang="hr-HR" baseline="0" dirty="0"/>
              <a:t> see that </a:t>
            </a:r>
            <a:r>
              <a:rPr lang="hr-HR" dirty="0">
                <a:latin typeface="Cambria" panose="02040503050406030204" pitchFamily="18" charset="0"/>
                <a:ea typeface="Cambria" panose="02040503050406030204" pitchFamily="18" charset="0"/>
              </a:rPr>
              <a:t>Go2 have highest amout of physisorbed water, biggest weight loss on 200C, GO4 unlike other samples, have bigger amount of lactone , phenole and ether groups</a:t>
            </a:r>
            <a:r>
              <a:rPr lang="hr-HR" baseline="0" dirty="0">
                <a:latin typeface="Cambria" panose="02040503050406030204" pitchFamily="18" charset="0"/>
                <a:ea typeface="Cambria" panose="02040503050406030204" pitchFamily="18" charset="0"/>
              </a:rPr>
              <a:t> and</a:t>
            </a:r>
            <a:r>
              <a:rPr lang="hr-HR" dirty="0">
                <a:latin typeface="Cambria" panose="02040503050406030204" pitchFamily="18" charset="0"/>
                <a:ea typeface="Cambria" panose="02040503050406030204" pitchFamily="18" charset="0"/>
              </a:rPr>
              <a:t> have bigest degree of oxidation , </a:t>
            </a:r>
            <a:endParaRPr lang="en-US" dirty="0">
              <a:latin typeface="Cambria" panose="02040503050406030204" pitchFamily="18" charset="0"/>
              <a:ea typeface="Cambria" panose="02040503050406030204" pitchFamily="18" charset="0"/>
            </a:endParaRPr>
          </a:p>
          <a:p>
            <a:r>
              <a:rPr lang="hr-HR" dirty="0"/>
              <a:t>GO1 who was milled for 3</a:t>
            </a:r>
            <a:r>
              <a:rPr lang="hr-HR" baseline="0" dirty="0"/>
              <a:t> times for </a:t>
            </a:r>
            <a:r>
              <a:rPr lang="hr-HR" dirty="0"/>
              <a:t>1h milling and 10 minutes pause the smalest DO,</a:t>
            </a:r>
            <a:r>
              <a:rPr lang="hr-HR" baseline="0" dirty="0"/>
              <a:t> and amounts 30 % (the influence of grinding on DO)! </a:t>
            </a:r>
            <a:endParaRPr lang="hr-HR" dirty="0"/>
          </a:p>
          <a:p>
            <a:r>
              <a:rPr lang="hr-HR" dirty="0"/>
              <a:t>GO2 and GO3 have the same DO, 34%</a:t>
            </a:r>
            <a:r>
              <a:rPr lang="hr-HR" baseline="0" dirty="0"/>
              <a:t> a</a:t>
            </a:r>
            <a:r>
              <a:rPr lang="hr-HR" dirty="0"/>
              <a:t>nd GO4 which has the highest amount of oxidizing agents has DO 62% </a:t>
            </a:r>
            <a:endParaRPr lang="en-US" dirty="0"/>
          </a:p>
          <a:p>
            <a:endParaRPr lang="hr-HR" dirty="0"/>
          </a:p>
        </p:txBody>
      </p:sp>
      <p:sp>
        <p:nvSpPr>
          <p:cNvPr id="4" name="Slide Number Placeholder 3"/>
          <p:cNvSpPr>
            <a:spLocks noGrp="1"/>
          </p:cNvSpPr>
          <p:nvPr>
            <p:ph type="sldNum" sz="quarter" idx="5"/>
          </p:nvPr>
        </p:nvSpPr>
        <p:spPr/>
        <p:txBody>
          <a:bodyPr/>
          <a:lstStyle/>
          <a:p>
            <a:fld id="{BA42CCC8-AD31-4F95-9022-8B29F03F2F8E}" type="slidenum">
              <a:rPr lang="en-US" smtClean="0"/>
              <a:t>10</a:t>
            </a:fld>
            <a:endParaRPr lang="en-US"/>
          </a:p>
        </p:txBody>
      </p:sp>
    </p:spTree>
    <p:extLst>
      <p:ext uri="{BB962C8B-B14F-4D97-AF65-F5344CB8AC3E}">
        <p14:creationId xmlns:p14="http://schemas.microsoft.com/office/powerpoint/2010/main" val="298995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i="0" dirty="0">
                <a:solidFill>
                  <a:srgbClr val="222222"/>
                </a:solidFill>
                <a:effectLst/>
                <a:latin typeface="Lora"/>
              </a:rPr>
              <a:t>-Here you can see </a:t>
            </a:r>
            <a:r>
              <a:rPr lang="en-US" sz="1200" b="0" i="0" dirty="0">
                <a:solidFill>
                  <a:srgbClr val="222222"/>
                </a:solidFill>
                <a:effectLst/>
                <a:latin typeface="Lora"/>
              </a:rPr>
              <a:t>FT</a:t>
            </a:r>
            <a:r>
              <a:rPr lang="hr-HR" sz="1200" b="0" i="0" dirty="0">
                <a:solidFill>
                  <a:srgbClr val="222222"/>
                </a:solidFill>
                <a:effectLst/>
                <a:latin typeface="Lora"/>
              </a:rPr>
              <a:t>-</a:t>
            </a:r>
            <a:r>
              <a:rPr lang="en-US" sz="1200" b="0" i="0" dirty="0">
                <a:solidFill>
                  <a:srgbClr val="222222"/>
                </a:solidFill>
                <a:effectLst/>
                <a:latin typeface="Lora"/>
              </a:rPr>
              <a:t>IR transmittance spectra of the as synthesized GO sample</a:t>
            </a:r>
            <a:r>
              <a:rPr lang="hr-HR" sz="1200" b="0" i="0" dirty="0">
                <a:solidFill>
                  <a:srgbClr val="222222"/>
                </a:solidFill>
                <a:effectLst/>
                <a:latin typeface="Lora"/>
              </a:rPr>
              <a:t> that is capable </a:t>
            </a:r>
            <a:r>
              <a:rPr lang="en-US" sz="1200" b="0" i="0" dirty="0">
                <a:solidFill>
                  <a:srgbClr val="222222"/>
                </a:solidFill>
                <a:effectLst/>
                <a:latin typeface="Lora"/>
              </a:rPr>
              <a:t>of elucidating the nature of various functional groups in the</a:t>
            </a:r>
            <a:r>
              <a:rPr lang="hr-HR" sz="1200" b="0" i="0" baseline="0" dirty="0">
                <a:solidFill>
                  <a:srgbClr val="222222"/>
                </a:solidFill>
                <a:effectLst/>
                <a:latin typeface="Lora"/>
              </a:rPr>
              <a:t> </a:t>
            </a:r>
            <a:r>
              <a:rPr lang="en-US" sz="1200" b="0" i="0" dirty="0">
                <a:solidFill>
                  <a:srgbClr val="222222"/>
                </a:solidFill>
                <a:effectLst/>
                <a:latin typeface="Lora"/>
              </a:rPr>
              <a:t>sample</a:t>
            </a:r>
            <a:r>
              <a:rPr lang="hr-HR" sz="1200" b="0" i="0" dirty="0">
                <a:solidFill>
                  <a:srgbClr val="222222"/>
                </a:solidFill>
                <a:effectLst/>
                <a:latin typeface="Lora"/>
              </a:rPr>
              <a:t> </a:t>
            </a:r>
            <a:r>
              <a:rPr lang="en-US" sz="1200" b="0" i="0" dirty="0">
                <a:solidFill>
                  <a:srgbClr val="222222"/>
                </a:solidFill>
                <a:effectLst/>
                <a:latin typeface="Lora"/>
              </a:rPr>
              <a:t>. The broad peak observed in the wavenumber of 3</a:t>
            </a:r>
            <a:r>
              <a:rPr lang="hr-HR" sz="1200" b="0" i="0" dirty="0">
                <a:solidFill>
                  <a:srgbClr val="222222"/>
                </a:solidFill>
                <a:effectLst/>
                <a:latin typeface="Lora"/>
              </a:rPr>
              <a:t>43</a:t>
            </a:r>
            <a:r>
              <a:rPr lang="en-US" sz="1200" b="0" i="0" dirty="0">
                <a:solidFill>
                  <a:srgbClr val="222222"/>
                </a:solidFill>
                <a:effectLst/>
                <a:latin typeface="Lora"/>
              </a:rPr>
              <a:t>0 cm</a:t>
            </a:r>
            <a:r>
              <a:rPr lang="en-US" sz="1200" b="0" i="0" baseline="30000" dirty="0">
                <a:solidFill>
                  <a:srgbClr val="222222"/>
                </a:solidFill>
                <a:effectLst/>
                <a:latin typeface="Lora"/>
              </a:rPr>
              <a:t>−1</a:t>
            </a:r>
            <a:r>
              <a:rPr lang="en-US" sz="1200" b="0" i="0" dirty="0">
                <a:solidFill>
                  <a:srgbClr val="222222"/>
                </a:solidFill>
                <a:effectLst/>
                <a:latin typeface="Lora"/>
              </a:rPr>
              <a:t> can be attributed to the stretching mode of the </a:t>
            </a:r>
            <a:r>
              <a:rPr lang="en-US" sz="1200" b="0" i="1" dirty="0">
                <a:solidFill>
                  <a:srgbClr val="222222"/>
                </a:solidFill>
                <a:effectLst/>
                <a:latin typeface="Lora"/>
              </a:rPr>
              <a:t>O</a:t>
            </a:r>
            <a:r>
              <a:rPr lang="en-US" sz="1200" b="0" i="0" dirty="0">
                <a:solidFill>
                  <a:srgbClr val="222222"/>
                </a:solidFill>
                <a:effectLst/>
                <a:latin typeface="Lora"/>
              </a:rPr>
              <a:t>-</a:t>
            </a:r>
            <a:r>
              <a:rPr lang="en-US" sz="1200" b="0" i="1" dirty="0">
                <a:solidFill>
                  <a:srgbClr val="222222"/>
                </a:solidFill>
                <a:effectLst/>
                <a:latin typeface="Lora"/>
              </a:rPr>
              <a:t>H</a:t>
            </a:r>
            <a:r>
              <a:rPr lang="hr-HR" sz="1200" b="1" i="1" dirty="0">
                <a:solidFill>
                  <a:srgbClr val="222222"/>
                </a:solidFill>
                <a:effectLst/>
                <a:latin typeface="Lora"/>
              </a:rPr>
              <a:t> </a:t>
            </a:r>
            <a:r>
              <a:rPr lang="en-US" sz="1200" b="0" i="0" dirty="0">
                <a:solidFill>
                  <a:srgbClr val="222222"/>
                </a:solidFill>
                <a:effectLst/>
                <a:latin typeface="Lora"/>
              </a:rPr>
              <a:t>groups. Presence of residual water molecules intercalated between the GO sheets also contributes to the broadening of </a:t>
            </a:r>
            <a:r>
              <a:rPr lang="hr-HR" sz="1200" b="0" i="0" dirty="0">
                <a:solidFill>
                  <a:srgbClr val="222222"/>
                </a:solidFill>
                <a:effectLst/>
                <a:latin typeface="Lora"/>
              </a:rPr>
              <a:t>this</a:t>
            </a:r>
            <a:r>
              <a:rPr lang="en-US" sz="1200" b="0" i="0" dirty="0">
                <a:solidFill>
                  <a:srgbClr val="222222"/>
                </a:solidFill>
                <a:effectLst/>
                <a:latin typeface="Lora"/>
              </a:rPr>
              <a:t> band. </a:t>
            </a:r>
            <a:endParaRPr lang="hr-HR" sz="1200" b="0" i="0" dirty="0">
              <a:solidFill>
                <a:srgbClr val="222222"/>
              </a:solidFill>
              <a:effectLst/>
              <a:latin typeface="Lora"/>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b="0" i="0" dirty="0">
                <a:solidFill>
                  <a:srgbClr val="222222"/>
                </a:solidFill>
                <a:effectLst/>
                <a:latin typeface="Lora"/>
              </a:rPr>
              <a:t>-</a:t>
            </a:r>
            <a:r>
              <a:rPr lang="en-US" sz="1200" b="0" i="0" dirty="0">
                <a:solidFill>
                  <a:srgbClr val="222222"/>
                </a:solidFill>
                <a:effectLst/>
                <a:latin typeface="Lora"/>
              </a:rPr>
              <a:t>The strong band centered at 1725 cm</a:t>
            </a:r>
            <a:r>
              <a:rPr lang="en-US" sz="1200" b="0" i="0" baseline="30000" dirty="0">
                <a:solidFill>
                  <a:srgbClr val="222222"/>
                </a:solidFill>
                <a:effectLst/>
                <a:latin typeface="Lora"/>
              </a:rPr>
              <a:t>−1</a:t>
            </a:r>
            <a:r>
              <a:rPr lang="en-US" sz="1200" b="0" i="0" dirty="0">
                <a:solidFill>
                  <a:srgbClr val="222222"/>
                </a:solidFill>
                <a:effectLst/>
                <a:latin typeface="Lora"/>
              </a:rPr>
              <a:t> can be attributed to the stretching vibration of </a:t>
            </a:r>
            <a:r>
              <a:rPr lang="en-US" sz="1200" b="0" i="1" dirty="0">
                <a:solidFill>
                  <a:srgbClr val="222222"/>
                </a:solidFill>
                <a:effectLst/>
                <a:latin typeface="Lora"/>
              </a:rPr>
              <a:t>C</a:t>
            </a:r>
            <a:r>
              <a:rPr lang="en-US" sz="1200" b="0" i="0" dirty="0">
                <a:solidFill>
                  <a:srgbClr val="222222"/>
                </a:solidFill>
                <a:effectLst/>
                <a:latin typeface="Lora"/>
              </a:rPr>
              <a:t>=</a:t>
            </a:r>
            <a:r>
              <a:rPr lang="en-US" sz="1200" b="0" i="1" dirty="0">
                <a:solidFill>
                  <a:srgbClr val="222222"/>
                </a:solidFill>
                <a:effectLst/>
                <a:latin typeface="Lora"/>
              </a:rPr>
              <a:t>O</a:t>
            </a:r>
            <a:r>
              <a:rPr lang="en-US" sz="1200" b="0" i="0" dirty="0">
                <a:solidFill>
                  <a:srgbClr val="222222"/>
                </a:solidFill>
                <a:effectLst/>
                <a:latin typeface="Lora"/>
              </a:rPr>
              <a:t> bonds in carboxyl/carbonyl groups. </a:t>
            </a:r>
            <a:endParaRPr lang="hr-HR" sz="1200" b="0" i="0" dirty="0">
              <a:solidFill>
                <a:srgbClr val="222222"/>
              </a:solidFill>
              <a:effectLst/>
              <a:latin typeface="Lor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latin typeface="Lora"/>
              </a:rPr>
              <a:t>The band at 161</a:t>
            </a:r>
            <a:r>
              <a:rPr lang="hr-HR" sz="1200" b="0" i="0" dirty="0">
                <a:solidFill>
                  <a:srgbClr val="222222"/>
                </a:solidFill>
                <a:effectLst/>
                <a:latin typeface="Lora"/>
              </a:rPr>
              <a:t>3</a:t>
            </a:r>
            <a:r>
              <a:rPr lang="en-US" sz="1200" b="0" i="0" dirty="0">
                <a:solidFill>
                  <a:srgbClr val="222222"/>
                </a:solidFill>
                <a:effectLst/>
                <a:latin typeface="Lora"/>
              </a:rPr>
              <a:t> cm</a:t>
            </a:r>
            <a:r>
              <a:rPr lang="en-US" sz="1200" b="0" i="0" baseline="30000" dirty="0">
                <a:solidFill>
                  <a:srgbClr val="222222"/>
                </a:solidFill>
                <a:effectLst/>
                <a:latin typeface="Lora"/>
              </a:rPr>
              <a:t>−1</a:t>
            </a:r>
            <a:r>
              <a:rPr lang="en-US" sz="1200" b="0" i="0" dirty="0">
                <a:solidFill>
                  <a:srgbClr val="222222"/>
                </a:solidFill>
                <a:effectLst/>
                <a:latin typeface="Lora"/>
              </a:rPr>
              <a:t> can be attributed to the </a:t>
            </a:r>
            <a:r>
              <a:rPr lang="hr-HR" sz="1200" b="0" i="0" dirty="0">
                <a:solidFill>
                  <a:srgbClr val="222222"/>
                </a:solidFill>
                <a:effectLst/>
                <a:latin typeface="Lora"/>
              </a:rPr>
              <a:t>C=C  stretching </a:t>
            </a:r>
            <a:r>
              <a:rPr lang="en-US" sz="1200" b="0" i="0" dirty="0">
                <a:solidFill>
                  <a:srgbClr val="222222"/>
                </a:solidFill>
                <a:effectLst/>
                <a:latin typeface="Lora"/>
              </a:rPr>
              <a:t>vibration </a:t>
            </a:r>
            <a:endParaRPr lang="hr-HR" sz="1200" b="0" i="0" dirty="0">
              <a:solidFill>
                <a:srgbClr val="222222"/>
              </a:solidFill>
              <a:effectLst/>
              <a:latin typeface="Lor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latin typeface="Lora"/>
              </a:rPr>
              <a:t>band at ≈15</a:t>
            </a:r>
            <a:r>
              <a:rPr lang="hr-HR" sz="1200" b="0" i="0" dirty="0">
                <a:solidFill>
                  <a:srgbClr val="222222"/>
                </a:solidFill>
                <a:effectLst/>
                <a:latin typeface="Lora"/>
              </a:rPr>
              <a:t>85</a:t>
            </a:r>
            <a:r>
              <a:rPr lang="en-US" sz="1200" b="0" i="0" dirty="0">
                <a:solidFill>
                  <a:srgbClr val="222222"/>
                </a:solidFill>
                <a:effectLst/>
                <a:latin typeface="Lora"/>
              </a:rPr>
              <a:t> cm</a:t>
            </a:r>
            <a:r>
              <a:rPr lang="en-US" sz="1200" b="0" i="0" baseline="30000" dirty="0">
                <a:solidFill>
                  <a:srgbClr val="222222"/>
                </a:solidFill>
                <a:effectLst/>
                <a:latin typeface="Lora"/>
              </a:rPr>
              <a:t>−1</a:t>
            </a:r>
            <a:r>
              <a:rPr lang="en-US" sz="1200" b="0" i="0" dirty="0">
                <a:solidFill>
                  <a:srgbClr val="222222"/>
                </a:solidFill>
                <a:effectLst/>
                <a:latin typeface="Lora"/>
              </a:rPr>
              <a:t> corresponding to the stretching vibrations within graphitic domains pointing to a high quality of the as synthesized GO sample</a:t>
            </a:r>
            <a:endParaRPr lang="hr-HR" sz="1200" b="0" i="0" dirty="0">
              <a:solidFill>
                <a:srgbClr val="222222"/>
              </a:solidFill>
              <a:effectLst/>
              <a:latin typeface="Lora"/>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b="0" i="0" dirty="0">
                <a:solidFill>
                  <a:srgbClr val="222222"/>
                </a:solidFill>
                <a:effectLst/>
                <a:latin typeface="Lora"/>
              </a:rPr>
              <a:t>Finally, </a:t>
            </a:r>
            <a:r>
              <a:rPr lang="en-US" sz="1200" b="0" i="0" dirty="0">
                <a:solidFill>
                  <a:srgbClr val="222222"/>
                </a:solidFill>
                <a:effectLst/>
                <a:latin typeface="Lora"/>
              </a:rPr>
              <a:t>the band</a:t>
            </a:r>
            <a:r>
              <a:rPr lang="hr-HR" sz="1200" b="0" i="0" baseline="0" dirty="0">
                <a:solidFill>
                  <a:srgbClr val="222222"/>
                </a:solidFill>
                <a:effectLst/>
                <a:latin typeface="Lora"/>
              </a:rPr>
              <a:t> at </a:t>
            </a:r>
            <a:r>
              <a:rPr lang="en-US" sz="1200" b="0" i="0" dirty="0">
                <a:solidFill>
                  <a:srgbClr val="222222"/>
                </a:solidFill>
                <a:effectLst/>
                <a:latin typeface="Lora"/>
              </a:rPr>
              <a:t>10</a:t>
            </a:r>
            <a:r>
              <a:rPr lang="hr-HR" sz="1200" b="0" i="0" dirty="0">
                <a:solidFill>
                  <a:srgbClr val="222222"/>
                </a:solidFill>
                <a:effectLst/>
                <a:latin typeface="Lora"/>
              </a:rPr>
              <a:t>30</a:t>
            </a:r>
            <a:r>
              <a:rPr lang="en-US" sz="1200" b="0" i="0" dirty="0">
                <a:solidFill>
                  <a:srgbClr val="222222"/>
                </a:solidFill>
                <a:effectLst/>
                <a:latin typeface="Lora"/>
              </a:rPr>
              <a:t> cm</a:t>
            </a:r>
            <a:r>
              <a:rPr lang="en-US" sz="1200" b="0" i="0" baseline="30000" dirty="0">
                <a:solidFill>
                  <a:srgbClr val="222222"/>
                </a:solidFill>
                <a:effectLst/>
                <a:latin typeface="Lora"/>
              </a:rPr>
              <a:t>−1</a:t>
            </a:r>
            <a:r>
              <a:rPr lang="en-US" sz="1200" b="0" i="0" dirty="0">
                <a:solidFill>
                  <a:srgbClr val="222222"/>
                </a:solidFill>
                <a:effectLst/>
                <a:latin typeface="Lora"/>
              </a:rPr>
              <a:t> can be attributed to the stretching vibrations of the </a:t>
            </a:r>
            <a:r>
              <a:rPr lang="en-US" sz="1200" b="1" i="1" dirty="0">
                <a:solidFill>
                  <a:srgbClr val="222222"/>
                </a:solidFill>
                <a:effectLst/>
                <a:latin typeface="Lora"/>
              </a:rPr>
              <a:t>C</a:t>
            </a:r>
            <a:r>
              <a:rPr lang="en-US" sz="1200" b="1" i="0" dirty="0">
                <a:solidFill>
                  <a:srgbClr val="222222"/>
                </a:solidFill>
                <a:effectLst/>
                <a:latin typeface="Lora"/>
              </a:rPr>
              <a:t>–</a:t>
            </a:r>
            <a:r>
              <a:rPr lang="en-US" sz="1200" b="1" i="1" dirty="0">
                <a:solidFill>
                  <a:srgbClr val="222222"/>
                </a:solidFill>
                <a:effectLst/>
                <a:latin typeface="Lora"/>
              </a:rPr>
              <a:t>OH</a:t>
            </a:r>
            <a:r>
              <a:rPr lang="en-US" sz="1200" b="0" i="0" dirty="0">
                <a:solidFill>
                  <a:srgbClr val="222222"/>
                </a:solidFill>
                <a:effectLst/>
                <a:latin typeface="Lora"/>
              </a:rPr>
              <a:t> group and the </a:t>
            </a:r>
            <a:r>
              <a:rPr lang="en-US" sz="1200" b="0" i="1" dirty="0">
                <a:solidFill>
                  <a:srgbClr val="222222"/>
                </a:solidFill>
                <a:effectLst/>
                <a:latin typeface="Lora"/>
              </a:rPr>
              <a:t>C</a:t>
            </a:r>
            <a:r>
              <a:rPr lang="en-US" sz="1200" b="0" i="0" dirty="0">
                <a:solidFill>
                  <a:srgbClr val="222222"/>
                </a:solidFill>
                <a:effectLst/>
                <a:latin typeface="Lora"/>
              </a:rPr>
              <a:t>–</a:t>
            </a:r>
            <a:r>
              <a:rPr lang="en-US" sz="1200" b="0" i="1" dirty="0">
                <a:solidFill>
                  <a:srgbClr val="222222"/>
                </a:solidFill>
                <a:effectLst/>
                <a:latin typeface="Lora"/>
              </a:rPr>
              <a:t>O</a:t>
            </a:r>
            <a:r>
              <a:rPr lang="en-US" sz="1200" b="0" i="0" dirty="0">
                <a:solidFill>
                  <a:srgbClr val="222222"/>
                </a:solidFill>
                <a:effectLst/>
                <a:latin typeface="Lora"/>
              </a:rPr>
              <a:t>(epoxy) group respectively</a:t>
            </a:r>
            <a:endParaRPr lang="hr-HR" sz="1200" b="0" i="0" dirty="0">
              <a:solidFill>
                <a:srgbClr val="222222"/>
              </a:solidFill>
              <a:effectLst/>
              <a:latin typeface="Lor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b="0" i="0" u="none" strike="noStrike" baseline="30000" dirty="0">
              <a:solidFill>
                <a:srgbClr val="006699"/>
              </a:solidFill>
              <a:effectLst/>
              <a:latin typeface="Lora"/>
            </a:endParaRPr>
          </a:p>
          <a:p>
            <a:endParaRPr lang="en-US" dirty="0"/>
          </a:p>
        </p:txBody>
      </p:sp>
      <p:sp>
        <p:nvSpPr>
          <p:cNvPr id="4" name="Slide Number Placeholder 3"/>
          <p:cNvSpPr>
            <a:spLocks noGrp="1"/>
          </p:cNvSpPr>
          <p:nvPr>
            <p:ph type="sldNum" sz="quarter" idx="10"/>
          </p:nvPr>
        </p:nvSpPr>
        <p:spPr/>
        <p:txBody>
          <a:bodyPr/>
          <a:lstStyle/>
          <a:p>
            <a:fld id="{BA42CCC8-AD31-4F95-9022-8B29F03F2F8E}" type="slidenum">
              <a:rPr lang="en-US" smtClean="0"/>
              <a:t>11</a:t>
            </a:fld>
            <a:endParaRPr lang="en-US"/>
          </a:p>
        </p:txBody>
      </p:sp>
    </p:spTree>
    <p:extLst>
      <p:ext uri="{BB962C8B-B14F-4D97-AF65-F5344CB8AC3E}">
        <p14:creationId xmlns:p14="http://schemas.microsoft.com/office/powerpoint/2010/main" val="303713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F500F8-C051-4327-AB0E-56D726C2F23A}"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C3C36-B0ED-412E-9D85-E6CA2B8AE60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167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F500F8-C051-4327-AB0E-56D726C2F23A}"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C3C36-B0ED-412E-9D85-E6CA2B8AE600}" type="slidenum">
              <a:rPr lang="en-US" smtClean="0"/>
              <a:t>‹#›</a:t>
            </a:fld>
            <a:endParaRPr lang="en-US"/>
          </a:p>
        </p:txBody>
      </p:sp>
    </p:spTree>
    <p:extLst>
      <p:ext uri="{BB962C8B-B14F-4D97-AF65-F5344CB8AC3E}">
        <p14:creationId xmlns:p14="http://schemas.microsoft.com/office/powerpoint/2010/main" val="370690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F500F8-C051-4327-AB0E-56D726C2F23A}"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C3C36-B0ED-412E-9D85-E6CA2B8AE600}" type="slidenum">
              <a:rPr lang="en-US" smtClean="0"/>
              <a:t>‹#›</a:t>
            </a:fld>
            <a:endParaRPr lang="en-US"/>
          </a:p>
        </p:txBody>
      </p:sp>
    </p:spTree>
    <p:extLst>
      <p:ext uri="{BB962C8B-B14F-4D97-AF65-F5344CB8AC3E}">
        <p14:creationId xmlns:p14="http://schemas.microsoft.com/office/powerpoint/2010/main" val="148571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F500F8-C051-4327-AB0E-56D726C2F23A}"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C3C36-B0ED-412E-9D85-E6CA2B8AE600}" type="slidenum">
              <a:rPr lang="en-US" smtClean="0"/>
              <a:t>‹#›</a:t>
            </a:fld>
            <a:endParaRPr lang="en-US"/>
          </a:p>
        </p:txBody>
      </p:sp>
    </p:spTree>
    <p:extLst>
      <p:ext uri="{BB962C8B-B14F-4D97-AF65-F5344CB8AC3E}">
        <p14:creationId xmlns:p14="http://schemas.microsoft.com/office/powerpoint/2010/main" val="413365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F500F8-C051-4327-AB0E-56D726C2F23A}"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C3C36-B0ED-412E-9D85-E6CA2B8AE60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10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F500F8-C051-4327-AB0E-56D726C2F23A}"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C3C36-B0ED-412E-9D85-E6CA2B8AE600}" type="slidenum">
              <a:rPr lang="en-US" smtClean="0"/>
              <a:t>‹#›</a:t>
            </a:fld>
            <a:endParaRPr lang="en-US"/>
          </a:p>
        </p:txBody>
      </p:sp>
    </p:spTree>
    <p:extLst>
      <p:ext uri="{BB962C8B-B14F-4D97-AF65-F5344CB8AC3E}">
        <p14:creationId xmlns:p14="http://schemas.microsoft.com/office/powerpoint/2010/main" val="1653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F500F8-C051-4327-AB0E-56D726C2F23A}"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C3C36-B0ED-412E-9D85-E6CA2B8AE600}" type="slidenum">
              <a:rPr lang="en-US" smtClean="0"/>
              <a:t>‹#›</a:t>
            </a:fld>
            <a:endParaRPr lang="en-US"/>
          </a:p>
        </p:txBody>
      </p:sp>
    </p:spTree>
    <p:extLst>
      <p:ext uri="{BB962C8B-B14F-4D97-AF65-F5344CB8AC3E}">
        <p14:creationId xmlns:p14="http://schemas.microsoft.com/office/powerpoint/2010/main" val="359942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F500F8-C051-4327-AB0E-56D726C2F23A}"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C3C36-B0ED-412E-9D85-E6CA2B8AE600}" type="slidenum">
              <a:rPr lang="en-US" smtClean="0"/>
              <a:t>‹#›</a:t>
            </a:fld>
            <a:endParaRPr lang="en-US"/>
          </a:p>
        </p:txBody>
      </p:sp>
    </p:spTree>
    <p:extLst>
      <p:ext uri="{BB962C8B-B14F-4D97-AF65-F5344CB8AC3E}">
        <p14:creationId xmlns:p14="http://schemas.microsoft.com/office/powerpoint/2010/main" val="421007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F500F8-C051-4327-AB0E-56D726C2F23A}" type="datetimeFigureOut">
              <a:rPr lang="en-US" smtClean="0"/>
              <a:t>4/9/2019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68C3C36-B0ED-412E-9D85-E6CA2B8AE600}" type="slidenum">
              <a:rPr lang="en-US" smtClean="0"/>
              <a:t>‹#›</a:t>
            </a:fld>
            <a:endParaRPr lang="en-US"/>
          </a:p>
        </p:txBody>
      </p:sp>
    </p:spTree>
    <p:extLst>
      <p:ext uri="{BB962C8B-B14F-4D97-AF65-F5344CB8AC3E}">
        <p14:creationId xmlns:p14="http://schemas.microsoft.com/office/powerpoint/2010/main" val="159414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9F500F8-C051-4327-AB0E-56D726C2F23A}" type="datetimeFigureOut">
              <a:rPr lang="en-US" smtClean="0"/>
              <a:t>4/9/2019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8C3C36-B0ED-412E-9D85-E6CA2B8AE600}" type="slidenum">
              <a:rPr lang="en-US" smtClean="0"/>
              <a:t>‹#›</a:t>
            </a:fld>
            <a:endParaRPr lang="en-US"/>
          </a:p>
        </p:txBody>
      </p:sp>
    </p:spTree>
    <p:extLst>
      <p:ext uri="{BB962C8B-B14F-4D97-AF65-F5344CB8AC3E}">
        <p14:creationId xmlns:p14="http://schemas.microsoft.com/office/powerpoint/2010/main" val="152861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F500F8-C051-4327-AB0E-56D726C2F23A}"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C3C36-B0ED-412E-9D85-E6CA2B8AE600}" type="slidenum">
              <a:rPr lang="en-US" smtClean="0"/>
              <a:t>‹#›</a:t>
            </a:fld>
            <a:endParaRPr lang="en-US"/>
          </a:p>
        </p:txBody>
      </p:sp>
    </p:spTree>
    <p:extLst>
      <p:ext uri="{BB962C8B-B14F-4D97-AF65-F5344CB8AC3E}">
        <p14:creationId xmlns:p14="http://schemas.microsoft.com/office/powerpoint/2010/main" val="271848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9F500F8-C051-4327-AB0E-56D726C2F23A}" type="datetimeFigureOut">
              <a:rPr lang="en-US" smtClean="0"/>
              <a:t>4/9/2019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68C3C36-B0ED-412E-9D85-E6CA2B8AE60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3412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1.xml"/><Relationship Id="rId7" Type="http://schemas.openxmlformats.org/officeDocument/2006/relationships/image" Target="../media/image21.wmf"/><Relationship Id="rId12"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tiff"/><Relationship Id="rId5" Type="http://schemas.openxmlformats.org/officeDocument/2006/relationships/image" Target="../media/image27.tiff"/><Relationship Id="rId4" Type="http://schemas.openxmlformats.org/officeDocument/2006/relationships/image" Target="../media/image26.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pubs.rsc.org/en/Content/OpenURL/50003832/c7sc05312f/cit1_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insolidotech.com/ist600.html" TargetMode="External"/><Relationship Id="rId5" Type="http://schemas.openxmlformats.org/officeDocument/2006/relationships/hyperlink" Target="https://www.fritsch-international.com/sample-preparation/milling/planetary-mills/details/product/pulverisette-6-classic-line/"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1.w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9517" y="1966544"/>
            <a:ext cx="8011887" cy="1569660"/>
          </a:xfrm>
          <a:prstGeom prst="rect">
            <a:avLst/>
          </a:prstGeom>
        </p:spPr>
        <p:txBody>
          <a:bodyPr wrap="square">
            <a:spAutoFit/>
          </a:bodyPr>
          <a:lstStyle/>
          <a:p>
            <a:pPr algn="ctr">
              <a:spcAft>
                <a:spcPts val="0"/>
              </a:spcAft>
            </a:pPr>
            <a:r>
              <a:rPr lang="en-US" sz="3200" b="1" cap="all" dirty="0">
                <a:latin typeface="Cambria" panose="02040503050406030204" pitchFamily="18" charset="0"/>
                <a:ea typeface="Cambria" panose="02040503050406030204" pitchFamily="18" charset="0"/>
                <a:cs typeface="Arial" panose="020B0604020202020204" pitchFamily="34" charset="0"/>
              </a:rPr>
              <a:t>MECHANOCHEMICAL SYNTHESIS OF GRAPHENE OXIDE WITH VARIABLE DEGREE OF OXIDATION </a:t>
            </a:r>
            <a:endParaRPr lang="en-US" sz="3200" b="1" cap="all" dirty="0">
              <a:latin typeface="Cambria" panose="02040503050406030204" pitchFamily="18" charset="0"/>
              <a:ea typeface="Cambria" panose="02040503050406030204" pitchFamily="18" charset="0"/>
            </a:endParaRPr>
          </a:p>
        </p:txBody>
      </p:sp>
      <p:sp>
        <p:nvSpPr>
          <p:cNvPr id="9" name="Rectangle 8"/>
          <p:cNvSpPr/>
          <p:nvPr/>
        </p:nvSpPr>
        <p:spPr>
          <a:xfrm>
            <a:off x="2928983" y="3570263"/>
            <a:ext cx="6132956" cy="954107"/>
          </a:xfrm>
          <a:prstGeom prst="rect">
            <a:avLst/>
          </a:prstGeom>
        </p:spPr>
        <p:txBody>
          <a:bodyPr wrap="square">
            <a:spAutoFit/>
          </a:bodyPr>
          <a:lstStyle/>
          <a:p>
            <a:pPr algn="ctr">
              <a:spcAft>
                <a:spcPts val="0"/>
              </a:spcAft>
            </a:pPr>
            <a:r>
              <a:rPr lang="hr-HR" sz="1400" u="sng" dirty="0">
                <a:latin typeface="Cambria" panose="02040503050406030204" pitchFamily="18" charset="0"/>
                <a:ea typeface="Cambria" panose="02040503050406030204" pitchFamily="18" charset="0"/>
                <a:cs typeface="Arial" panose="020B0604020202020204" pitchFamily="34" charset="0"/>
              </a:rPr>
              <a:t>Magdalena Kralj,</a:t>
            </a:r>
            <a:r>
              <a:rPr lang="hr-HR" sz="1400" baseline="30000" dirty="0">
                <a:latin typeface="Cambria" panose="02040503050406030204" pitchFamily="18" charset="0"/>
                <a:ea typeface="Cambria" panose="02040503050406030204" pitchFamily="18" charset="0"/>
                <a:cs typeface="Arial" panose="020B0604020202020204" pitchFamily="34" charset="0"/>
              </a:rPr>
              <a:t>1</a:t>
            </a:r>
            <a:r>
              <a:rPr lang="hr-HR" sz="1400" dirty="0">
                <a:latin typeface="Cambria" panose="02040503050406030204" pitchFamily="18" charset="0"/>
                <a:ea typeface="Cambria" panose="02040503050406030204" pitchFamily="18" charset="0"/>
                <a:cs typeface="Arial" panose="020B0604020202020204" pitchFamily="34" charset="0"/>
              </a:rPr>
              <a:t> Irena Sović</a:t>
            </a:r>
            <a:r>
              <a:rPr lang="hr-HR" sz="1400" baseline="30000" dirty="0">
                <a:latin typeface="Cambria" panose="02040503050406030204" pitchFamily="18" charset="0"/>
                <a:ea typeface="Cambria" panose="02040503050406030204" pitchFamily="18" charset="0"/>
                <a:cs typeface="Arial" panose="020B0604020202020204" pitchFamily="34" charset="0"/>
              </a:rPr>
              <a:t>1</a:t>
            </a:r>
            <a:r>
              <a:rPr lang="hr-HR" sz="1400" dirty="0">
                <a:latin typeface="Cambria" panose="02040503050406030204" pitchFamily="18" charset="0"/>
                <a:ea typeface="Cambria" panose="02040503050406030204" pitchFamily="18" charset="0"/>
                <a:cs typeface="Arial" panose="020B0604020202020204" pitchFamily="34" charset="0"/>
              </a:rPr>
              <a:t>, Ivan Halasz</a:t>
            </a:r>
            <a:r>
              <a:rPr lang="hr-HR" sz="1400" baseline="30000" dirty="0">
                <a:latin typeface="Cambria" panose="02040503050406030204" pitchFamily="18" charset="0"/>
                <a:ea typeface="Cambria" panose="02040503050406030204" pitchFamily="18" charset="0"/>
                <a:cs typeface="Arial" panose="020B0604020202020204" pitchFamily="34" charset="0"/>
              </a:rPr>
              <a:t>1</a:t>
            </a:r>
            <a:endParaRPr lang="en-US" sz="1400" dirty="0">
              <a:latin typeface="Cambria" panose="02040503050406030204" pitchFamily="18" charset="0"/>
              <a:ea typeface="Cambria" panose="02040503050406030204" pitchFamily="18" charset="0"/>
            </a:endParaRPr>
          </a:p>
          <a:p>
            <a:pPr algn="ctr">
              <a:spcAft>
                <a:spcPts val="0"/>
              </a:spcAft>
            </a:pPr>
            <a:r>
              <a:rPr lang="hr-HR" sz="1400" baseline="30000" dirty="0">
                <a:latin typeface="Cambria" panose="02040503050406030204" pitchFamily="18" charset="0"/>
                <a:ea typeface="Cambria" panose="02040503050406030204" pitchFamily="18" charset="0"/>
                <a:cs typeface="Arial" panose="020B0604020202020204" pitchFamily="34" charset="0"/>
              </a:rPr>
              <a:t>1</a:t>
            </a:r>
            <a:r>
              <a:rPr lang="hr-HR" sz="1400" i="1" dirty="0">
                <a:latin typeface="Cambria" panose="02040503050406030204" pitchFamily="18" charset="0"/>
                <a:ea typeface="Cambria" panose="02040503050406030204" pitchFamily="18" charset="0"/>
                <a:cs typeface="Arial" panose="020B0604020202020204" pitchFamily="34" charset="0"/>
              </a:rPr>
              <a:t>Ruđer Bošković Institute, Zagreb, Croatia</a:t>
            </a:r>
          </a:p>
          <a:p>
            <a:pPr algn="ctr">
              <a:spcAft>
                <a:spcPts val="0"/>
              </a:spcAft>
            </a:pPr>
            <a:r>
              <a:rPr lang="hr-HR" sz="1400" i="1" dirty="0">
                <a:latin typeface="Cambria" panose="02040503050406030204" pitchFamily="18" charset="0"/>
                <a:ea typeface="Cambria" panose="02040503050406030204" pitchFamily="18" charset="0"/>
                <a:cs typeface="Arial" panose="020B0604020202020204" pitchFamily="34" charset="0"/>
              </a:rPr>
              <a:t>Division of Physical Chemistry</a:t>
            </a:r>
          </a:p>
          <a:p>
            <a:pPr algn="ctr">
              <a:spcAft>
                <a:spcPts val="0"/>
              </a:spcAft>
            </a:pPr>
            <a:r>
              <a:rPr lang="hr-HR" sz="1400" i="1" dirty="0">
                <a:latin typeface="Cambria" panose="02040503050406030204" pitchFamily="18" charset="0"/>
                <a:ea typeface="Cambria" panose="02040503050406030204" pitchFamily="18" charset="0"/>
                <a:cs typeface="Arial" panose="020B0604020202020204" pitchFamily="34" charset="0"/>
              </a:rPr>
              <a:t>Laboratory for Green Synthesis</a:t>
            </a:r>
            <a:endParaRPr lang="en-US" sz="1400" dirty="0">
              <a:latin typeface="Cambria" panose="02040503050406030204" pitchFamily="18" charset="0"/>
              <a:ea typeface="Cambria" panose="02040503050406030204" pitchFamily="18" charset="0"/>
            </a:endParaRPr>
          </a:p>
        </p:txBody>
      </p:sp>
      <p:sp>
        <p:nvSpPr>
          <p:cNvPr id="10" name="Rectangle 9"/>
          <p:cNvSpPr/>
          <p:nvPr/>
        </p:nvSpPr>
        <p:spPr>
          <a:xfrm>
            <a:off x="843573" y="4827155"/>
            <a:ext cx="10721521" cy="1415772"/>
          </a:xfrm>
          <a:prstGeom prst="rect">
            <a:avLst/>
          </a:prstGeom>
        </p:spPr>
        <p:txBody>
          <a:bodyPr wrap="square">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latin typeface="Cambria" panose="02040503050406030204" pitchFamily="18" charset="0"/>
                <a:ea typeface="Cambria" panose="02040503050406030204" pitchFamily="18" charset="0"/>
              </a:rPr>
              <a:t>Acknowledgements</a:t>
            </a:r>
          </a:p>
          <a:p>
            <a:pPr algn="just">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hr-HR" sz="1400" dirty="0">
              <a:latin typeface="Cambria" panose="02040503050406030204" pitchFamily="18" charset="0"/>
              <a:ea typeface="Cambria" panose="02040503050406030204" pitchFamily="18" charset="0"/>
              <a:cs typeface="Arial" panose="020B0604020202020204" pitchFamily="34" charset="0"/>
            </a:endParaRPr>
          </a:p>
          <a:p>
            <a:pPr algn="just">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latin typeface="Cambria" panose="02040503050406030204" pitchFamily="18" charset="0"/>
                <a:ea typeface="Cambria" panose="02040503050406030204" pitchFamily="18" charset="0"/>
                <a:cs typeface="Arial" panose="020B0604020202020204" pitchFamily="34" charset="0"/>
              </a:rPr>
              <a:t>This work was supported by the Ministry of Environment and Energy, the Ministry of Science and Education, the Environmental Protection and Energy Efficiency Fund and the Croatian Science Foundation under the project “New Materials for Energy Storage”, in the total amount of 1,962,100 HRK and by the Centre of Excellence for Advanced Materials and Sensing Devices, a project financed by the European Union through the European Regional Development Fund - the Competitiveness and Cohesion Operational </a:t>
            </a:r>
            <a:r>
              <a:rPr lang="en-US" sz="1400" dirty="0" err="1">
                <a:latin typeface="Cambria" panose="02040503050406030204" pitchFamily="18" charset="0"/>
                <a:ea typeface="Cambria" panose="02040503050406030204" pitchFamily="18" charset="0"/>
                <a:cs typeface="Arial" panose="020B0604020202020204" pitchFamily="34" charset="0"/>
              </a:rPr>
              <a:t>Programme</a:t>
            </a:r>
            <a:r>
              <a:rPr lang="en-US" sz="1400" dirty="0">
                <a:latin typeface="Cambria" panose="02040503050406030204" pitchFamily="18" charset="0"/>
                <a:ea typeface="Cambria" panose="02040503050406030204" pitchFamily="18" charset="0"/>
                <a:cs typeface="Arial" panose="020B0604020202020204" pitchFamily="34" charset="0"/>
              </a:rPr>
              <a:t> (KK.01.1.1.01.0001)</a:t>
            </a:r>
            <a:endParaRPr lang="en-US" sz="2400" dirty="0">
              <a:effectLst/>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13" y="138102"/>
            <a:ext cx="2197625" cy="142978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554" y="138102"/>
            <a:ext cx="2768432" cy="1359000"/>
          </a:xfrm>
          <a:prstGeom prst="rect">
            <a:avLst/>
          </a:prstGeom>
        </p:spPr>
      </p:pic>
      <p:pic>
        <p:nvPicPr>
          <p:cNvPr id="15" name="Picture 14"/>
          <p:cNvPicPr>
            <a:picLocks noChangeAspect="1"/>
          </p:cNvPicPr>
          <p:nvPr/>
        </p:nvPicPr>
        <p:blipFill>
          <a:blip r:embed="rId5"/>
          <a:stretch>
            <a:fillRect/>
          </a:stretch>
        </p:blipFill>
        <p:spPr>
          <a:xfrm>
            <a:off x="5101808" y="135352"/>
            <a:ext cx="1474839" cy="1330682"/>
          </a:xfrm>
          <a:prstGeom prst="rect">
            <a:avLst/>
          </a:prstGeom>
        </p:spPr>
      </p:pic>
      <p:sp>
        <p:nvSpPr>
          <p:cNvPr id="3" name="Rectangle 2"/>
          <p:cNvSpPr/>
          <p:nvPr/>
        </p:nvSpPr>
        <p:spPr>
          <a:xfrm>
            <a:off x="137931" y="117321"/>
            <a:ext cx="2239189" cy="1471344"/>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01808" y="117321"/>
            <a:ext cx="1474839" cy="1351463"/>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212554" y="117321"/>
            <a:ext cx="2768432" cy="1379781"/>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12554" y="103595"/>
            <a:ext cx="2768432" cy="1393507"/>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27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96767317"/>
              </p:ext>
            </p:extLst>
          </p:nvPr>
        </p:nvGraphicFramePr>
        <p:xfrm>
          <a:off x="609993" y="909224"/>
          <a:ext cx="5037124" cy="3854318"/>
        </p:xfrm>
        <a:graphic>
          <a:graphicData uri="http://schemas.openxmlformats.org/presentationml/2006/ole">
            <mc:AlternateContent xmlns:mc="http://schemas.openxmlformats.org/markup-compatibility/2006">
              <mc:Choice xmlns:v="urn:schemas-microsoft-com:vml" Requires="v">
                <p:oleObj spid="_x0000_s3200" name="Graph" r:id="rId4" imgW="3920760" imgH="3000960" progId="Origin50.Graph">
                  <p:embed/>
                </p:oleObj>
              </mc:Choice>
              <mc:Fallback>
                <p:oleObj name="Graph" r:id="rId4" imgW="3920760" imgH="3000960" progId="Origin50.Graph">
                  <p:embed/>
                  <p:pic>
                    <p:nvPicPr>
                      <p:cNvPr id="0" name=""/>
                      <p:cNvPicPr/>
                      <p:nvPr/>
                    </p:nvPicPr>
                    <p:blipFill>
                      <a:blip r:embed="rId5"/>
                      <a:stretch>
                        <a:fillRect/>
                      </a:stretch>
                    </p:blipFill>
                    <p:spPr>
                      <a:xfrm>
                        <a:off x="609993" y="909224"/>
                        <a:ext cx="5037124" cy="3854318"/>
                      </a:xfrm>
                      <a:prstGeom prst="rect">
                        <a:avLst/>
                      </a:prstGeom>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68844460"/>
              </p:ext>
            </p:extLst>
          </p:nvPr>
        </p:nvGraphicFramePr>
        <p:xfrm>
          <a:off x="7411696" y="1025083"/>
          <a:ext cx="3529158" cy="4961836"/>
        </p:xfrm>
        <a:graphic>
          <a:graphicData uri="http://schemas.openxmlformats.org/drawingml/2006/table">
            <a:tbl>
              <a:tblPr/>
              <a:tblGrid>
                <a:gridCol w="780643">
                  <a:extLst>
                    <a:ext uri="{9D8B030D-6E8A-4147-A177-3AD203B41FA5}">
                      <a16:colId xmlns:a16="http://schemas.microsoft.com/office/drawing/2014/main" val="3984062042"/>
                    </a:ext>
                  </a:extLst>
                </a:gridCol>
                <a:gridCol w="780643">
                  <a:extLst>
                    <a:ext uri="{9D8B030D-6E8A-4147-A177-3AD203B41FA5}">
                      <a16:colId xmlns:a16="http://schemas.microsoft.com/office/drawing/2014/main" val="2125957683"/>
                    </a:ext>
                  </a:extLst>
                </a:gridCol>
                <a:gridCol w="780643">
                  <a:extLst>
                    <a:ext uri="{9D8B030D-6E8A-4147-A177-3AD203B41FA5}">
                      <a16:colId xmlns:a16="http://schemas.microsoft.com/office/drawing/2014/main" val="4049495194"/>
                    </a:ext>
                  </a:extLst>
                </a:gridCol>
                <a:gridCol w="1187229">
                  <a:extLst>
                    <a:ext uri="{9D8B030D-6E8A-4147-A177-3AD203B41FA5}">
                      <a16:colId xmlns:a16="http://schemas.microsoft.com/office/drawing/2014/main" val="1476969832"/>
                    </a:ext>
                  </a:extLst>
                </a:gridCol>
              </a:tblGrid>
              <a:tr h="254956">
                <a:tc>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Sample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T/ °C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1" u="none" strike="noStrike" dirty="0">
                          <a:solidFill>
                            <a:srgbClr val="000000"/>
                          </a:solidFill>
                          <a:effectLst/>
                          <a:latin typeface="Cambria" panose="02040503050406030204" pitchFamily="18" charset="0"/>
                          <a:ea typeface="Cambria" panose="02040503050406030204" pitchFamily="18" charset="0"/>
                        </a:rPr>
                        <a:t>m</a:t>
                      </a:r>
                      <a:r>
                        <a:rPr lang="en-US" sz="900" b="1" i="0" u="none" strike="noStrike" dirty="0">
                          <a:solidFill>
                            <a:srgbClr val="000000"/>
                          </a:solidFill>
                          <a:effectLst/>
                          <a:latin typeface="Cambria" panose="02040503050406030204" pitchFamily="18" charset="0"/>
                          <a:ea typeface="Cambria" panose="020405030504060302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weight loss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95511923"/>
                  </a:ext>
                </a:extLst>
              </a:tr>
              <a:tr h="196120">
                <a:tc rowSpan="5">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GO1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661285229"/>
                  </a:ext>
                </a:extLst>
              </a:tr>
              <a:tr h="196120">
                <a:tc vMerge="1">
                  <a:txBody>
                    <a:bodyPr/>
                    <a:lstStyle/>
                    <a:p>
                      <a:endParaRPr lang="en-US"/>
                    </a:p>
                  </a:txBody>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73757560"/>
                  </a:ext>
                </a:extLst>
              </a:tr>
              <a:tr h="196120">
                <a:tc vMerge="1">
                  <a:txBody>
                    <a:bodyPr/>
                    <a:lstStyle/>
                    <a:p>
                      <a:endParaRPr lang="en-US"/>
                    </a:p>
                  </a:txBody>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50390901"/>
                  </a:ext>
                </a:extLst>
              </a:tr>
              <a:tr h="196120">
                <a:tc vMerge="1">
                  <a:txBody>
                    <a:bodyPr/>
                    <a:lstStyle/>
                    <a:p>
                      <a:endParaRPr lang="en-US"/>
                    </a:p>
                  </a:txBody>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64349376"/>
                  </a:ext>
                </a:extLst>
              </a:tr>
              <a:tr h="196120">
                <a:tc vMerge="1">
                  <a:txBody>
                    <a:bodyPr/>
                    <a:lstStyle/>
                    <a:p>
                      <a:endParaRPr lang="en-US"/>
                    </a:p>
                  </a:txBody>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151741208"/>
                  </a:ext>
                </a:extLst>
              </a:tr>
              <a:tr h="196120">
                <a:tc gridSpan="2">
                  <a:txBody>
                    <a:bodyPr/>
                    <a:lstStyle/>
                    <a:p>
                      <a:pPr algn="ctr" fontAlgn="ctr"/>
                      <a:r>
                        <a:rPr lang="en-US" sz="900" b="1" i="0" u="none" strike="noStrike">
                          <a:solidFill>
                            <a:srgbClr val="000000"/>
                          </a:solidFill>
                          <a:effectLst/>
                          <a:latin typeface="Cambria" panose="02040503050406030204" pitchFamily="18" charset="0"/>
                          <a:ea typeface="Cambria" panose="02040503050406030204" pitchFamily="18" charset="0"/>
                        </a:rPr>
                        <a:t>degree of oxidation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88232395"/>
                  </a:ext>
                </a:extLst>
              </a:tr>
              <a:tr h="196120">
                <a:tc rowSpan="5">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GO2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12513040"/>
                  </a:ext>
                </a:extLst>
              </a:tr>
              <a:tr h="196120">
                <a:tc vMerge="1">
                  <a:txBody>
                    <a:bodyPr/>
                    <a:lstStyle/>
                    <a:p>
                      <a:endParaRPr lang="en-US"/>
                    </a:p>
                  </a:txBody>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081606244"/>
                  </a:ext>
                </a:extLst>
              </a:tr>
              <a:tr h="196120">
                <a:tc vMerge="1">
                  <a:txBody>
                    <a:bodyPr/>
                    <a:lstStyle/>
                    <a:p>
                      <a:endParaRPr lang="en-US"/>
                    </a:p>
                  </a:txBody>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966488173"/>
                  </a:ext>
                </a:extLst>
              </a:tr>
              <a:tr h="196120">
                <a:tc vMerge="1">
                  <a:txBody>
                    <a:bodyPr/>
                    <a:lstStyle/>
                    <a:p>
                      <a:endParaRPr lang="en-US"/>
                    </a:p>
                  </a:txBody>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32546777"/>
                  </a:ext>
                </a:extLst>
              </a:tr>
              <a:tr h="196120">
                <a:tc vMerge="1">
                  <a:txBody>
                    <a:bodyPr/>
                    <a:lstStyle/>
                    <a:p>
                      <a:endParaRPr lang="en-US"/>
                    </a:p>
                  </a:txBody>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193840486"/>
                  </a:ext>
                </a:extLst>
              </a:tr>
              <a:tr h="196120">
                <a:tc gridSpan="2">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degree of oxidation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75804279"/>
                  </a:ext>
                </a:extLst>
              </a:tr>
              <a:tr h="196120">
                <a:tc rowSpan="5">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GO3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59845001"/>
                  </a:ext>
                </a:extLst>
              </a:tr>
              <a:tr h="196120">
                <a:tc vMerge="1">
                  <a:txBody>
                    <a:bodyPr/>
                    <a:lstStyle/>
                    <a:p>
                      <a:endParaRPr lang="en-US"/>
                    </a:p>
                  </a:txBody>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247064133"/>
                  </a:ext>
                </a:extLst>
              </a:tr>
              <a:tr h="196120">
                <a:tc vMerge="1">
                  <a:txBody>
                    <a:bodyPr/>
                    <a:lstStyle/>
                    <a:p>
                      <a:endParaRPr lang="en-US"/>
                    </a:p>
                  </a:txBody>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652832408"/>
                  </a:ext>
                </a:extLst>
              </a:tr>
              <a:tr h="196120">
                <a:tc vMerge="1">
                  <a:txBody>
                    <a:bodyPr/>
                    <a:lstStyle/>
                    <a:p>
                      <a:endParaRPr lang="en-US"/>
                    </a:p>
                  </a:txBody>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099905332"/>
                  </a:ext>
                </a:extLst>
              </a:tr>
              <a:tr h="196120">
                <a:tc vMerge="1">
                  <a:txBody>
                    <a:bodyPr/>
                    <a:lstStyle/>
                    <a:p>
                      <a:endParaRPr lang="en-US"/>
                    </a:p>
                  </a:txBody>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351953904"/>
                  </a:ext>
                </a:extLst>
              </a:tr>
              <a:tr h="196120">
                <a:tc gridSpan="2">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degree of oxidation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41800853"/>
                  </a:ext>
                </a:extLst>
              </a:tr>
              <a:tr h="196120">
                <a:tc rowSpan="5">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GO4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98621737"/>
                  </a:ext>
                </a:extLst>
              </a:tr>
              <a:tr h="196120">
                <a:tc vMerge="1">
                  <a:txBody>
                    <a:bodyPr/>
                    <a:lstStyle/>
                    <a:p>
                      <a:endParaRPr lang="en-US"/>
                    </a:p>
                  </a:txBody>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55864987"/>
                  </a:ext>
                </a:extLst>
              </a:tr>
              <a:tr h="196120">
                <a:tc vMerge="1">
                  <a:txBody>
                    <a:bodyPr/>
                    <a:lstStyle/>
                    <a:p>
                      <a:endParaRPr lang="en-US"/>
                    </a:p>
                  </a:txBody>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165295037"/>
                  </a:ext>
                </a:extLst>
              </a:tr>
              <a:tr h="196120">
                <a:tc vMerge="1">
                  <a:txBody>
                    <a:bodyPr/>
                    <a:lstStyle/>
                    <a:p>
                      <a:endParaRPr lang="en-US"/>
                    </a:p>
                  </a:txBody>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341034219"/>
                  </a:ext>
                </a:extLst>
              </a:tr>
              <a:tr h="196120">
                <a:tc vMerge="1">
                  <a:txBody>
                    <a:bodyPr/>
                    <a:lstStyle/>
                    <a:p>
                      <a:endParaRPr lang="en-US"/>
                    </a:p>
                  </a:txBody>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900" b="0" i="0" u="none" strike="noStrike" dirty="0">
                          <a:solidFill>
                            <a:srgbClr val="000000"/>
                          </a:solidFill>
                          <a:effectLst/>
                          <a:latin typeface="Cambria" panose="02040503050406030204" pitchFamily="18" charset="0"/>
                          <a:ea typeface="Cambria" panose="020405030504060302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532260129"/>
                  </a:ext>
                </a:extLst>
              </a:tr>
              <a:tr h="196120">
                <a:tc gridSpan="2">
                  <a:txBody>
                    <a:bodyPr/>
                    <a:lstStyle/>
                    <a:p>
                      <a:pPr algn="ctr" fontAlgn="ctr"/>
                      <a:r>
                        <a:rPr lang="en-US" sz="900" b="1" i="0" u="none" strike="noStrike">
                          <a:solidFill>
                            <a:srgbClr val="000000"/>
                          </a:solidFill>
                          <a:effectLst/>
                          <a:latin typeface="Cambria" panose="02040503050406030204" pitchFamily="18" charset="0"/>
                          <a:ea typeface="Cambria" panose="02040503050406030204" pitchFamily="18" charset="0"/>
                        </a:rPr>
                        <a:t>degree of oxidation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a:txBody>
                    <a:bodyPr/>
                    <a:lstStyle/>
                    <a:p>
                      <a:pPr algn="ctr" fontAlgn="ctr"/>
                      <a:r>
                        <a:rPr lang="en-US" sz="900" b="0" i="0" u="none" strike="noStrike">
                          <a:solidFill>
                            <a:srgbClr val="000000"/>
                          </a:solidFill>
                          <a:effectLst/>
                          <a:latin typeface="Cambria" panose="02040503050406030204" pitchFamily="18" charset="0"/>
                          <a:ea typeface="Cambria" panose="020405030504060302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1" i="0" u="none" strike="noStrike" dirty="0">
                          <a:solidFill>
                            <a:srgbClr val="000000"/>
                          </a:solidFill>
                          <a:effectLst/>
                          <a:latin typeface="Cambria" panose="02040503050406030204" pitchFamily="18" charset="0"/>
                          <a:ea typeface="Cambria" panose="02040503050406030204" pitchFamily="18"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95407833"/>
                  </a:ext>
                </a:extLst>
              </a:tr>
            </a:tbl>
          </a:graphicData>
        </a:graphic>
      </p:graphicFrame>
      <p:sp>
        <p:nvSpPr>
          <p:cNvPr id="6" name="Rectangle 5"/>
          <p:cNvSpPr/>
          <p:nvPr/>
        </p:nvSpPr>
        <p:spPr>
          <a:xfrm>
            <a:off x="283293" y="4930201"/>
            <a:ext cx="8268039" cy="1200329"/>
          </a:xfrm>
          <a:prstGeom prst="rect">
            <a:avLst/>
          </a:prstGeom>
        </p:spPr>
        <p:txBody>
          <a:bodyPr wrap="square">
            <a:spAutoFit/>
          </a:bodyPr>
          <a:lstStyle/>
          <a:p>
            <a:r>
              <a:rPr lang="hr-HR" dirty="0">
                <a:latin typeface="Cambria" panose="02040503050406030204" pitchFamily="18" charset="0"/>
                <a:ea typeface="Cambria" panose="02040503050406030204" pitchFamily="18" charset="0"/>
              </a:rPr>
              <a:t>150 ⁰C – loss of physisorbed water</a:t>
            </a:r>
          </a:p>
          <a:p>
            <a:r>
              <a:rPr lang="hr-HR" dirty="0">
                <a:latin typeface="Cambria" panose="02040503050406030204" pitchFamily="18" charset="0"/>
                <a:ea typeface="Cambria" panose="02040503050406030204" pitchFamily="18" charset="0"/>
              </a:rPr>
              <a:t>200 ⁰C – main weight loss is due to the loss of carboxyl </a:t>
            </a:r>
          </a:p>
          <a:p>
            <a:r>
              <a:rPr lang="hr-HR" dirty="0">
                <a:latin typeface="Cambria" panose="02040503050406030204" pitchFamily="18" charset="0"/>
                <a:ea typeface="Cambria" panose="02040503050406030204" pitchFamily="18" charset="0"/>
              </a:rPr>
              <a:t>                 and epoxy func. groups  </a:t>
            </a:r>
          </a:p>
          <a:p>
            <a:r>
              <a:rPr lang="hr-HR" dirty="0">
                <a:latin typeface="Cambria" panose="02040503050406030204" pitchFamily="18" charset="0"/>
                <a:ea typeface="Cambria" panose="02040503050406030204" pitchFamily="18" charset="0"/>
              </a:rPr>
              <a:t>600 – 800 ⁰C  – lactone, phenol, ether func. groups</a:t>
            </a:r>
          </a:p>
        </p:txBody>
      </p:sp>
      <p:sp>
        <p:nvSpPr>
          <p:cNvPr id="7" name="TextBox 6"/>
          <p:cNvSpPr txBox="1"/>
          <p:nvPr/>
        </p:nvSpPr>
        <p:spPr>
          <a:xfrm>
            <a:off x="3556984" y="284826"/>
            <a:ext cx="4769896" cy="538609"/>
          </a:xfrm>
          <a:prstGeom prst="rect">
            <a:avLst/>
          </a:prstGeom>
          <a:noFill/>
        </p:spPr>
        <p:txBody>
          <a:bodyPr wrap="none" rtlCol="0">
            <a:spAutoFit/>
          </a:bodyPr>
          <a:lstStyle/>
          <a:p>
            <a:r>
              <a:rPr lang="hr-HR" sz="2900" dirty="0">
                <a:latin typeface="Cambria" panose="02040503050406030204" pitchFamily="18" charset="0"/>
                <a:ea typeface="Cambria" panose="02040503050406030204" pitchFamily="18" charset="0"/>
              </a:rPr>
              <a:t>Thermogravimetric  Analysis</a:t>
            </a:r>
            <a:endParaRPr lang="en-US" sz="2900" dirty="0">
              <a:latin typeface="Cambria" panose="02040503050406030204" pitchFamily="18" charset="0"/>
              <a:ea typeface="Cambria" panose="02040503050406030204" pitchFamily="18" charset="0"/>
            </a:endParaRPr>
          </a:p>
        </p:txBody>
      </p:sp>
      <p:sp>
        <p:nvSpPr>
          <p:cNvPr id="8" name="Oval 7"/>
          <p:cNvSpPr/>
          <p:nvPr/>
        </p:nvSpPr>
        <p:spPr>
          <a:xfrm>
            <a:off x="10248209" y="2648975"/>
            <a:ext cx="224788" cy="201648"/>
          </a:xfrm>
          <a:prstGeom prst="ellipse">
            <a:avLst/>
          </a:prstGeom>
          <a:noFill/>
          <a:ln w="19050">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Oval 8"/>
          <p:cNvSpPr/>
          <p:nvPr/>
        </p:nvSpPr>
        <p:spPr>
          <a:xfrm>
            <a:off x="10221385" y="5407913"/>
            <a:ext cx="249215" cy="367283"/>
          </a:xfrm>
          <a:prstGeom prst="ellipse">
            <a:avLst/>
          </a:prstGeom>
          <a:noFill/>
          <a:ln w="19050">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661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2599" y="1951110"/>
            <a:ext cx="7452468" cy="3031599"/>
          </a:xfrm>
          <a:prstGeom prst="rect">
            <a:avLst/>
          </a:prstGeom>
        </p:spPr>
        <p:txBody>
          <a:bodyPr wrap="square">
            <a:spAutoFit/>
          </a:bodyPr>
          <a:lstStyle/>
          <a:p>
            <a:r>
              <a:rPr lang="hr-HR" dirty="0">
                <a:latin typeface="Cambria" panose="02040503050406030204" pitchFamily="18" charset="0"/>
                <a:ea typeface="Cambria" panose="02040503050406030204" pitchFamily="18" charset="0"/>
              </a:rPr>
              <a:t>3430 cm</a:t>
            </a:r>
            <a:r>
              <a:rPr lang="hr-HR" baseline="30000" dirty="0">
                <a:latin typeface="Cambria" panose="02040503050406030204" pitchFamily="18" charset="0"/>
                <a:ea typeface="Cambria" panose="02040503050406030204" pitchFamily="18" charset="0"/>
              </a:rPr>
              <a:t>-1</a:t>
            </a:r>
            <a:r>
              <a:rPr lang="hr-HR" dirty="0">
                <a:latin typeface="Cambria" panose="02040503050406030204" pitchFamily="18" charset="0"/>
                <a:ea typeface="Cambria" panose="02040503050406030204" pitchFamily="18" charset="0"/>
              </a:rPr>
              <a:t>                     stretching vibrations –OH group</a:t>
            </a:r>
          </a:p>
          <a:p>
            <a:endParaRPr lang="hr-HR" dirty="0">
              <a:latin typeface="Cambria" panose="02040503050406030204" pitchFamily="18" charset="0"/>
              <a:ea typeface="Cambria" panose="02040503050406030204" pitchFamily="18" charset="0"/>
            </a:endParaRPr>
          </a:p>
          <a:p>
            <a:endParaRPr lang="hr-HR" sz="1100" dirty="0">
              <a:latin typeface="Cambria" panose="02040503050406030204" pitchFamily="18" charset="0"/>
              <a:ea typeface="Cambria" panose="02040503050406030204" pitchFamily="18" charset="0"/>
            </a:endParaRPr>
          </a:p>
          <a:p>
            <a:r>
              <a:rPr lang="hr-HR" dirty="0">
                <a:latin typeface="Cambria" panose="02040503050406030204" pitchFamily="18" charset="0"/>
                <a:ea typeface="Cambria" panose="02040503050406030204" pitchFamily="18" charset="0"/>
              </a:rPr>
              <a:t>1724 cm</a:t>
            </a:r>
            <a:r>
              <a:rPr lang="hr-HR" baseline="30000" dirty="0">
                <a:latin typeface="Cambria" panose="02040503050406030204" pitchFamily="18" charset="0"/>
                <a:ea typeface="Cambria" panose="02040503050406030204" pitchFamily="18" charset="0"/>
              </a:rPr>
              <a:t>-1</a:t>
            </a:r>
            <a:r>
              <a:rPr lang="hr-HR" dirty="0">
                <a:latin typeface="Cambria" panose="02040503050406030204" pitchFamily="18" charset="0"/>
                <a:ea typeface="Cambria" panose="02040503050406030204" pitchFamily="18" charset="0"/>
              </a:rPr>
              <a:t>                     stretching vibrations of </a:t>
            </a:r>
            <a:r>
              <a:rPr lang="en-US" dirty="0">
                <a:solidFill>
                  <a:srgbClr val="222222"/>
                </a:solidFill>
                <a:latin typeface="Lora"/>
              </a:rPr>
              <a:t> </a:t>
            </a:r>
            <a:r>
              <a:rPr lang="en-US" dirty="0">
                <a:latin typeface="Cambria" panose="02040503050406030204" pitchFamily="18" charset="0"/>
                <a:ea typeface="Cambria" panose="02040503050406030204" pitchFamily="18" charset="0"/>
              </a:rPr>
              <a:t>C=O bonds in carboxyl/carbonyl groups</a:t>
            </a:r>
            <a:endParaRPr lang="hr-HR" dirty="0">
              <a:latin typeface="Cambria" panose="02040503050406030204" pitchFamily="18" charset="0"/>
              <a:ea typeface="Cambria" panose="02040503050406030204" pitchFamily="18" charset="0"/>
            </a:endParaRPr>
          </a:p>
          <a:p>
            <a:endParaRPr lang="hr-HR" dirty="0">
              <a:latin typeface="Cambria" panose="02040503050406030204" pitchFamily="18" charset="0"/>
              <a:ea typeface="Cambria" panose="02040503050406030204" pitchFamily="18" charset="0"/>
            </a:endParaRPr>
          </a:p>
          <a:p>
            <a:r>
              <a:rPr lang="hr-HR" dirty="0">
                <a:latin typeface="Cambria" panose="02040503050406030204" pitchFamily="18" charset="0"/>
                <a:ea typeface="Cambria" panose="02040503050406030204" pitchFamily="18" charset="0"/>
              </a:rPr>
              <a:t>1613 cm</a:t>
            </a:r>
            <a:r>
              <a:rPr lang="hr-HR" baseline="30000" dirty="0">
                <a:latin typeface="Cambria" panose="02040503050406030204" pitchFamily="18" charset="0"/>
                <a:ea typeface="Cambria" panose="02040503050406030204" pitchFamily="18" charset="0"/>
              </a:rPr>
              <a:t>-1</a:t>
            </a:r>
            <a:r>
              <a:rPr lang="hr-HR" dirty="0">
                <a:latin typeface="Cambria" panose="02040503050406030204" pitchFamily="18" charset="0"/>
                <a:ea typeface="Cambria" panose="02040503050406030204" pitchFamily="18" charset="0"/>
              </a:rPr>
              <a:t>                     C=C stretching vibrations </a:t>
            </a:r>
          </a:p>
          <a:p>
            <a:endParaRPr lang="hr-HR" dirty="0">
              <a:latin typeface="Cambria" panose="02040503050406030204" pitchFamily="18" charset="0"/>
              <a:ea typeface="Cambria" panose="02040503050406030204" pitchFamily="18" charset="0"/>
            </a:endParaRPr>
          </a:p>
          <a:p>
            <a:r>
              <a:rPr lang="hr-HR" dirty="0">
                <a:latin typeface="Cambria" panose="02040503050406030204" pitchFamily="18" charset="0"/>
                <a:ea typeface="Cambria" panose="02040503050406030204" pitchFamily="18" charset="0"/>
              </a:rPr>
              <a:t>1585 cm</a:t>
            </a:r>
            <a:r>
              <a:rPr lang="hr-HR" baseline="30000" dirty="0">
                <a:latin typeface="Cambria" panose="02040503050406030204" pitchFamily="18" charset="0"/>
                <a:ea typeface="Cambria" panose="02040503050406030204" pitchFamily="18" charset="0"/>
              </a:rPr>
              <a:t>-1                                  </a:t>
            </a:r>
            <a:r>
              <a:rPr lang="en-US" dirty="0">
                <a:latin typeface="Cambria" panose="02040503050406030204" pitchFamily="18" charset="0"/>
                <a:ea typeface="Cambria" panose="02040503050406030204" pitchFamily="18" charset="0"/>
              </a:rPr>
              <a:t>stretching vibrations within graphitic domains</a:t>
            </a:r>
            <a:endParaRPr lang="hr-HR" dirty="0">
              <a:latin typeface="Cambria" panose="02040503050406030204" pitchFamily="18" charset="0"/>
              <a:ea typeface="Cambria" panose="02040503050406030204" pitchFamily="18" charset="0"/>
            </a:endParaRPr>
          </a:p>
          <a:p>
            <a:endParaRPr lang="hr-HR" dirty="0">
              <a:latin typeface="Cambria" panose="02040503050406030204" pitchFamily="18" charset="0"/>
              <a:ea typeface="Cambria" panose="02040503050406030204" pitchFamily="18" charset="0"/>
            </a:endParaRPr>
          </a:p>
          <a:p>
            <a:r>
              <a:rPr lang="hr-HR" dirty="0">
                <a:latin typeface="Cambria" panose="02040503050406030204" pitchFamily="18" charset="0"/>
                <a:ea typeface="Cambria" panose="02040503050406030204" pitchFamily="18" charset="0"/>
              </a:rPr>
              <a:t>970-1260 cm</a:t>
            </a:r>
            <a:r>
              <a:rPr lang="hr-HR" baseline="30000" dirty="0">
                <a:latin typeface="Cambria" panose="02040503050406030204" pitchFamily="18" charset="0"/>
                <a:ea typeface="Cambria" panose="02040503050406030204" pitchFamily="18" charset="0"/>
              </a:rPr>
              <a:t>-1</a:t>
            </a:r>
            <a:r>
              <a:rPr lang="hr-HR" dirty="0">
                <a:latin typeface="Cambria" panose="02040503050406030204" pitchFamily="18" charset="0"/>
                <a:ea typeface="Cambria" panose="02040503050406030204" pitchFamily="18" charset="0"/>
              </a:rPr>
              <a:t>                    stretching vibrations C-OH and C-O bond</a:t>
            </a:r>
          </a:p>
        </p:txBody>
      </p:sp>
      <p:sp>
        <p:nvSpPr>
          <p:cNvPr id="7" name="Right Arrow 6"/>
          <p:cNvSpPr/>
          <p:nvPr/>
        </p:nvSpPr>
        <p:spPr>
          <a:xfrm>
            <a:off x="6563626" y="2747579"/>
            <a:ext cx="890437" cy="186975"/>
          </a:xfrm>
          <a:prstGeom prst="rightArrow">
            <a:avLst/>
          </a:prstGeom>
          <a:solidFill>
            <a:schemeClr val="bg2">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xtBox 4"/>
          <p:cNvSpPr txBox="1"/>
          <p:nvPr/>
        </p:nvSpPr>
        <p:spPr>
          <a:xfrm>
            <a:off x="410332" y="5464679"/>
            <a:ext cx="4577022" cy="369332"/>
          </a:xfrm>
          <a:prstGeom prst="rect">
            <a:avLst/>
          </a:prstGeom>
          <a:noFill/>
        </p:spPr>
        <p:txBody>
          <a:bodyPr wrap="none" rtlCol="0">
            <a:spAutoFit/>
          </a:bodyPr>
          <a:lstStyle/>
          <a:p>
            <a:r>
              <a:rPr lang="hr-HR" dirty="0">
                <a:latin typeface="Cambria" panose="02040503050406030204" pitchFamily="18" charset="0"/>
                <a:ea typeface="Cambria" panose="02040503050406030204" pitchFamily="18" charset="0"/>
              </a:rPr>
              <a:t>FT-IR Spectometer – PerkinElmer UATR Two</a:t>
            </a:r>
            <a:endParaRPr lang="en-US" dirty="0">
              <a:latin typeface="Cambria" panose="02040503050406030204" pitchFamily="18" charset="0"/>
              <a:ea typeface="Cambria" panose="02040503050406030204" pitchFamily="18" charset="0"/>
            </a:endParaRPr>
          </a:p>
        </p:txBody>
      </p:sp>
      <p:sp>
        <p:nvSpPr>
          <p:cNvPr id="13" name="TextBox 12"/>
          <p:cNvSpPr txBox="1"/>
          <p:nvPr/>
        </p:nvSpPr>
        <p:spPr>
          <a:xfrm>
            <a:off x="2944237" y="301556"/>
            <a:ext cx="6542240" cy="538609"/>
          </a:xfrm>
          <a:prstGeom prst="rect">
            <a:avLst/>
          </a:prstGeom>
          <a:noFill/>
        </p:spPr>
        <p:txBody>
          <a:bodyPr wrap="none" rtlCol="0">
            <a:spAutoFit/>
          </a:bodyPr>
          <a:lstStyle/>
          <a:p>
            <a:r>
              <a:rPr lang="hr-HR" sz="2900" dirty="0">
                <a:latin typeface="Cambria" panose="02040503050406030204" pitchFamily="18" charset="0"/>
                <a:ea typeface="Cambria" panose="02040503050406030204" pitchFamily="18" charset="0"/>
              </a:rPr>
              <a:t>Fourier Tranform Infrared Spectroscopy</a:t>
            </a:r>
            <a:endParaRPr lang="en-US" sz="2900" dirty="0">
              <a:latin typeface="Cambria" panose="02040503050406030204" pitchFamily="18" charset="0"/>
              <a:ea typeface="Cambria" panose="02040503050406030204" pitchFamily="18" charset="0"/>
            </a:endParaRPr>
          </a:p>
        </p:txBody>
      </p:sp>
      <p:sp>
        <p:nvSpPr>
          <p:cNvPr id="15" name="Right Arrow 14"/>
          <p:cNvSpPr/>
          <p:nvPr/>
        </p:nvSpPr>
        <p:spPr>
          <a:xfrm>
            <a:off x="6514133" y="2058018"/>
            <a:ext cx="890437" cy="186975"/>
          </a:xfrm>
          <a:prstGeom prst="rightArrow">
            <a:avLst/>
          </a:prstGeom>
          <a:solidFill>
            <a:schemeClr val="bg2">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Right Arrow 15"/>
          <p:cNvSpPr/>
          <p:nvPr/>
        </p:nvSpPr>
        <p:spPr>
          <a:xfrm>
            <a:off x="6563626" y="3610767"/>
            <a:ext cx="890437" cy="186975"/>
          </a:xfrm>
          <a:prstGeom prst="rightArrow">
            <a:avLst/>
          </a:prstGeom>
          <a:solidFill>
            <a:schemeClr val="bg2">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Right Arrow 16"/>
          <p:cNvSpPr/>
          <p:nvPr/>
        </p:nvSpPr>
        <p:spPr>
          <a:xfrm>
            <a:off x="6563625" y="4148522"/>
            <a:ext cx="890437" cy="186975"/>
          </a:xfrm>
          <a:prstGeom prst="rightArrow">
            <a:avLst/>
          </a:prstGeom>
          <a:solidFill>
            <a:schemeClr val="bg2">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Right Arrow 17"/>
          <p:cNvSpPr/>
          <p:nvPr/>
        </p:nvSpPr>
        <p:spPr>
          <a:xfrm>
            <a:off x="6986959" y="4719249"/>
            <a:ext cx="890437" cy="186975"/>
          </a:xfrm>
          <a:prstGeom prst="rightArrow">
            <a:avLst/>
          </a:prstGeom>
          <a:solidFill>
            <a:schemeClr val="bg2">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4" name="Object 3"/>
          <p:cNvGraphicFramePr>
            <a:graphicFrameLocks noChangeAspect="1"/>
          </p:cNvGraphicFramePr>
          <p:nvPr>
            <p:extLst>
              <p:ext uri="{D42A27DB-BD31-4B8C-83A1-F6EECF244321}">
                <p14:modId xmlns:p14="http://schemas.microsoft.com/office/powerpoint/2010/main" val="1946205103"/>
              </p:ext>
            </p:extLst>
          </p:nvPr>
        </p:nvGraphicFramePr>
        <p:xfrm>
          <a:off x="96130" y="1639111"/>
          <a:ext cx="5205426" cy="3655596"/>
        </p:xfrm>
        <a:graphic>
          <a:graphicData uri="http://schemas.openxmlformats.org/presentationml/2006/ole">
            <mc:AlternateContent xmlns:mc="http://schemas.openxmlformats.org/markup-compatibility/2006">
              <mc:Choice xmlns:v="urn:schemas-microsoft-com:vml" Requires="v">
                <p:oleObj spid="_x0000_s4215" name="Graph" r:id="rId4" imgW="4132440" imgH="2901600" progId="Origin50.Graph">
                  <p:embed/>
                </p:oleObj>
              </mc:Choice>
              <mc:Fallback>
                <p:oleObj name="Graph" r:id="rId4" imgW="4132440" imgH="2901600" progId="Origin50.Graph">
                  <p:embed/>
                  <p:pic>
                    <p:nvPicPr>
                      <p:cNvPr id="0" name=""/>
                      <p:cNvPicPr/>
                      <p:nvPr/>
                    </p:nvPicPr>
                    <p:blipFill>
                      <a:blip r:embed="rId5"/>
                      <a:stretch>
                        <a:fillRect/>
                      </a:stretch>
                    </p:blipFill>
                    <p:spPr>
                      <a:xfrm>
                        <a:off x="96130" y="1639111"/>
                        <a:ext cx="5205426" cy="3655596"/>
                      </a:xfrm>
                      <a:prstGeom prst="rect">
                        <a:avLst/>
                      </a:prstGeom>
                    </p:spPr>
                  </p:pic>
                </p:oleObj>
              </mc:Fallback>
            </mc:AlternateContent>
          </a:graphicData>
        </a:graphic>
      </p:graphicFrame>
    </p:spTree>
    <p:extLst>
      <p:ext uri="{BB962C8B-B14F-4D97-AF65-F5344CB8AC3E}">
        <p14:creationId xmlns:p14="http://schemas.microsoft.com/office/powerpoint/2010/main" val="94522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1359928"/>
              </p:ext>
            </p:extLst>
          </p:nvPr>
        </p:nvGraphicFramePr>
        <p:xfrm>
          <a:off x="9505604" y="1184394"/>
          <a:ext cx="1632296" cy="1317506"/>
        </p:xfrm>
        <a:graphic>
          <a:graphicData uri="http://schemas.openxmlformats.org/drawingml/2006/table">
            <a:tbl>
              <a:tblPr>
                <a:tableStyleId>{5C22544A-7EE6-4342-B048-85BDC9FD1C3A}</a:tableStyleId>
              </a:tblPr>
              <a:tblGrid>
                <a:gridCol w="816148">
                  <a:extLst>
                    <a:ext uri="{9D8B030D-6E8A-4147-A177-3AD203B41FA5}">
                      <a16:colId xmlns:a16="http://schemas.microsoft.com/office/drawing/2014/main" val="976436620"/>
                    </a:ext>
                  </a:extLst>
                </a:gridCol>
                <a:gridCol w="816148">
                  <a:extLst>
                    <a:ext uri="{9D8B030D-6E8A-4147-A177-3AD203B41FA5}">
                      <a16:colId xmlns:a16="http://schemas.microsoft.com/office/drawing/2014/main" val="2800129040"/>
                    </a:ext>
                  </a:extLst>
                </a:gridCol>
              </a:tblGrid>
              <a:tr h="278346">
                <a:tc>
                  <a:txBody>
                    <a:bodyPr/>
                    <a:lstStyle/>
                    <a:p>
                      <a:pPr algn="ctr" rtl="0" fontAlgn="ctr"/>
                      <a:r>
                        <a:rPr lang="en-US" sz="1400" u="none" strike="noStrike" dirty="0">
                          <a:effectLst/>
                          <a:latin typeface="Cambria" panose="02040503050406030204" pitchFamily="18" charset="0"/>
                          <a:ea typeface="Cambria" panose="02040503050406030204" pitchFamily="18" charset="0"/>
                        </a:rPr>
                        <a:t>Sample</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r>
                        <a:rPr lang="en-US" sz="1400" u="none" strike="noStrike" dirty="0">
                          <a:effectLst/>
                          <a:latin typeface="Cambria" panose="02040503050406030204" pitchFamily="18" charset="0"/>
                          <a:ea typeface="Cambria" panose="02040503050406030204" pitchFamily="18" charset="0"/>
                        </a:rPr>
                        <a:t>I</a:t>
                      </a:r>
                      <a:r>
                        <a:rPr lang="en-US" sz="1400" u="none" strike="noStrike" baseline="-25000" dirty="0">
                          <a:effectLst/>
                          <a:latin typeface="Cambria" panose="02040503050406030204" pitchFamily="18" charset="0"/>
                          <a:ea typeface="Cambria" panose="02040503050406030204" pitchFamily="18" charset="0"/>
                        </a:rPr>
                        <a:t>D</a:t>
                      </a:r>
                      <a:r>
                        <a:rPr lang="en-US" sz="1400" u="none" strike="noStrike" dirty="0">
                          <a:effectLst/>
                          <a:latin typeface="Cambria" panose="02040503050406030204" pitchFamily="18" charset="0"/>
                          <a:ea typeface="Cambria" panose="02040503050406030204" pitchFamily="18" charset="0"/>
                        </a:rPr>
                        <a:t>/I</a:t>
                      </a:r>
                      <a:r>
                        <a:rPr lang="en-US" sz="1400" u="none" strike="noStrike" baseline="-25000" dirty="0">
                          <a:effectLst/>
                          <a:latin typeface="Cambria" panose="02040503050406030204" pitchFamily="18" charset="0"/>
                          <a:ea typeface="Cambria" panose="02040503050406030204" pitchFamily="18" charset="0"/>
                        </a:rPr>
                        <a:t>G</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31599996"/>
                  </a:ext>
                </a:extLst>
              </a:tr>
              <a:tr h="259790">
                <a:tc>
                  <a:txBody>
                    <a:bodyPr/>
                    <a:lstStyle/>
                    <a:p>
                      <a:pPr algn="ctr" rtl="0" fontAlgn="ctr"/>
                      <a:r>
                        <a:rPr lang="en-US" sz="1400" u="none" strike="noStrike" dirty="0">
                          <a:effectLst/>
                          <a:latin typeface="Cambria" panose="02040503050406030204" pitchFamily="18" charset="0"/>
                          <a:ea typeface="Cambria" panose="02040503050406030204" pitchFamily="18" charset="0"/>
                        </a:rPr>
                        <a:t>GO1</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en-US" sz="1400" u="none" strike="noStrike" dirty="0">
                          <a:effectLst/>
                          <a:latin typeface="Cambria" panose="02040503050406030204" pitchFamily="18" charset="0"/>
                          <a:ea typeface="Cambria" panose="02040503050406030204" pitchFamily="18" charset="0"/>
                        </a:rPr>
                        <a:t>1.847</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087406827"/>
                  </a:ext>
                </a:extLst>
              </a:tr>
              <a:tr h="259790">
                <a:tc>
                  <a:txBody>
                    <a:bodyPr/>
                    <a:lstStyle/>
                    <a:p>
                      <a:pPr algn="ctr" rtl="0" fontAlgn="ctr"/>
                      <a:r>
                        <a:rPr lang="en-US" sz="1400" u="none" strike="noStrike" dirty="0">
                          <a:effectLst/>
                          <a:latin typeface="Cambria" panose="02040503050406030204" pitchFamily="18" charset="0"/>
                          <a:ea typeface="Cambria" panose="02040503050406030204" pitchFamily="18" charset="0"/>
                        </a:rPr>
                        <a:t>GO2</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r>
                        <a:rPr lang="en-US" sz="1400" u="none" strike="noStrike" dirty="0">
                          <a:effectLst/>
                          <a:latin typeface="Cambria" panose="02040503050406030204" pitchFamily="18" charset="0"/>
                          <a:ea typeface="Cambria" panose="02040503050406030204" pitchFamily="18" charset="0"/>
                        </a:rPr>
                        <a:t>1.696</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220188432"/>
                  </a:ext>
                </a:extLst>
              </a:tr>
              <a:tr h="259790">
                <a:tc>
                  <a:txBody>
                    <a:bodyPr/>
                    <a:lstStyle/>
                    <a:p>
                      <a:pPr algn="ctr" rtl="0" fontAlgn="ctr"/>
                      <a:r>
                        <a:rPr lang="en-US" sz="1400" u="none" strike="noStrike" dirty="0">
                          <a:effectLst/>
                          <a:latin typeface="Cambria" panose="02040503050406030204" pitchFamily="18" charset="0"/>
                          <a:ea typeface="Cambria" panose="02040503050406030204" pitchFamily="18" charset="0"/>
                        </a:rPr>
                        <a:t>GO3</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en-US" sz="1400" u="none" strike="noStrike" dirty="0">
                          <a:effectLst/>
                          <a:latin typeface="Cambria" panose="02040503050406030204" pitchFamily="18" charset="0"/>
                          <a:ea typeface="Cambria" panose="02040503050406030204" pitchFamily="18" charset="0"/>
                        </a:rPr>
                        <a:t>1.542</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85994569"/>
                  </a:ext>
                </a:extLst>
              </a:tr>
              <a:tr h="259790">
                <a:tc>
                  <a:txBody>
                    <a:bodyPr/>
                    <a:lstStyle/>
                    <a:p>
                      <a:pPr algn="ctr" rtl="0" fontAlgn="ctr"/>
                      <a:r>
                        <a:rPr lang="en-US" sz="1400" u="none" strike="noStrike" dirty="0">
                          <a:effectLst/>
                          <a:latin typeface="Cambria" panose="02040503050406030204" pitchFamily="18" charset="0"/>
                          <a:ea typeface="Cambria" panose="02040503050406030204" pitchFamily="18" charset="0"/>
                        </a:rPr>
                        <a:t>GO4</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r>
                        <a:rPr lang="en-US" sz="1400" u="none" strike="noStrike" dirty="0">
                          <a:effectLst/>
                          <a:latin typeface="Cambria" panose="02040503050406030204" pitchFamily="18" charset="0"/>
                          <a:ea typeface="Cambria" panose="02040503050406030204" pitchFamily="18" charset="0"/>
                        </a:rPr>
                        <a:t>1.588</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31372905"/>
                  </a:ext>
                </a:extLst>
              </a:tr>
            </a:tbl>
          </a:graphicData>
        </a:graphic>
      </p:graphicFrame>
      <p:pic>
        <p:nvPicPr>
          <p:cNvPr id="8" name="Picture 7"/>
          <p:cNvPicPr>
            <a:picLocks noChangeAspect="1"/>
          </p:cNvPicPr>
          <p:nvPr/>
        </p:nvPicPr>
        <p:blipFill>
          <a:blip r:embed="rId3"/>
          <a:stretch>
            <a:fillRect/>
          </a:stretch>
        </p:blipFill>
        <p:spPr>
          <a:xfrm>
            <a:off x="4131726" y="3511949"/>
            <a:ext cx="4015480" cy="2416423"/>
          </a:xfrm>
          <a:prstGeom prst="rect">
            <a:avLst/>
          </a:prstGeom>
        </p:spPr>
      </p:pic>
      <p:pic>
        <p:nvPicPr>
          <p:cNvPr id="9" name="Picture 8"/>
          <p:cNvPicPr>
            <a:picLocks noChangeAspect="1"/>
          </p:cNvPicPr>
          <p:nvPr/>
        </p:nvPicPr>
        <p:blipFill>
          <a:blip r:embed="rId4"/>
          <a:stretch>
            <a:fillRect/>
          </a:stretch>
        </p:blipFill>
        <p:spPr>
          <a:xfrm>
            <a:off x="116246" y="1095661"/>
            <a:ext cx="4015480" cy="2423035"/>
          </a:xfrm>
          <a:prstGeom prst="rect">
            <a:avLst/>
          </a:prstGeom>
        </p:spPr>
      </p:pic>
      <p:pic>
        <p:nvPicPr>
          <p:cNvPr id="11" name="Picture 10"/>
          <p:cNvPicPr>
            <a:picLocks noChangeAspect="1"/>
          </p:cNvPicPr>
          <p:nvPr/>
        </p:nvPicPr>
        <p:blipFill>
          <a:blip r:embed="rId5"/>
          <a:stretch>
            <a:fillRect/>
          </a:stretch>
        </p:blipFill>
        <p:spPr>
          <a:xfrm>
            <a:off x="4131726" y="1095661"/>
            <a:ext cx="4015481" cy="2416288"/>
          </a:xfrm>
          <a:prstGeom prst="rect">
            <a:avLst/>
          </a:prstGeom>
        </p:spPr>
      </p:pic>
      <p:sp>
        <p:nvSpPr>
          <p:cNvPr id="2" name="Rectangle 1">
            <a:extLst>
              <a:ext uri="{FF2B5EF4-FFF2-40B4-BE49-F238E27FC236}">
                <a16:creationId xmlns:a16="http://schemas.microsoft.com/office/drawing/2014/main" id="{84A1EB7F-7307-45BE-B1BA-2515E84777DC}"/>
              </a:ext>
            </a:extLst>
          </p:cNvPr>
          <p:cNvSpPr/>
          <p:nvPr/>
        </p:nvSpPr>
        <p:spPr>
          <a:xfrm>
            <a:off x="4603643" y="120854"/>
            <a:ext cx="3466655" cy="538609"/>
          </a:xfrm>
          <a:prstGeom prst="rect">
            <a:avLst/>
          </a:prstGeom>
        </p:spPr>
        <p:txBody>
          <a:bodyPr wrap="none">
            <a:spAutoFit/>
          </a:bodyPr>
          <a:lstStyle/>
          <a:p>
            <a:r>
              <a:rPr lang="hr-HR" sz="2900" dirty="0">
                <a:latin typeface="Cambria" panose="02040503050406030204" pitchFamily="18" charset="0"/>
                <a:ea typeface="Cambria" panose="02040503050406030204" pitchFamily="18" charset="0"/>
              </a:rPr>
              <a:t>Raman spectroscopy</a:t>
            </a:r>
            <a:endParaRPr lang="en-US" sz="2900" dirty="0"/>
          </a:p>
        </p:txBody>
      </p:sp>
      <p:sp>
        <p:nvSpPr>
          <p:cNvPr id="7" name="Rectangle 6">
            <a:extLst>
              <a:ext uri="{FF2B5EF4-FFF2-40B4-BE49-F238E27FC236}">
                <a16:creationId xmlns:a16="http://schemas.microsoft.com/office/drawing/2014/main" id="{0F5AEB0D-6531-4D06-9AA0-7C425416EF2A}"/>
              </a:ext>
            </a:extLst>
          </p:cNvPr>
          <p:cNvSpPr/>
          <p:nvPr/>
        </p:nvSpPr>
        <p:spPr>
          <a:xfrm>
            <a:off x="8524286" y="4683828"/>
            <a:ext cx="3346474" cy="721864"/>
          </a:xfrm>
          <a:prstGeom prst="rect">
            <a:avLst/>
          </a:prstGeom>
        </p:spPr>
        <p:txBody>
          <a:bodyPr wrap="square">
            <a:spAutoFit/>
          </a:bodyPr>
          <a:lstStyle/>
          <a:p>
            <a:pPr algn="just">
              <a:lnSpc>
                <a:spcPct val="107000"/>
              </a:lnSpc>
              <a:spcAft>
                <a:spcPts val="800"/>
              </a:spcAft>
            </a:pPr>
            <a:r>
              <a:rPr lang="hr-HR" sz="1600" dirty="0">
                <a:latin typeface="Cambria" panose="02040503050406030204" pitchFamily="18" charset="0"/>
                <a:ea typeface="Cambria" panose="02040503050406030204" pitchFamily="18" charset="0"/>
              </a:rPr>
              <a:t>structural defect                I</a:t>
            </a:r>
            <a:r>
              <a:rPr lang="hr-HR" sz="1600" baseline="-25000" dirty="0">
                <a:latin typeface="Cambria" panose="02040503050406030204" pitchFamily="18" charset="0"/>
                <a:ea typeface="Cambria" panose="02040503050406030204" pitchFamily="18" charset="0"/>
              </a:rPr>
              <a:t>D</a:t>
            </a:r>
            <a:r>
              <a:rPr lang="hr-HR" sz="1600" dirty="0">
                <a:latin typeface="Cambria" panose="02040503050406030204" pitchFamily="18" charset="0"/>
                <a:ea typeface="Cambria" panose="02040503050406030204" pitchFamily="18" charset="0"/>
              </a:rPr>
              <a:t> / I</a:t>
            </a:r>
            <a:r>
              <a:rPr lang="hr-HR" sz="1600" baseline="-25000" dirty="0">
                <a:latin typeface="Cambria" panose="02040503050406030204" pitchFamily="18" charset="0"/>
                <a:ea typeface="Cambria" panose="02040503050406030204" pitchFamily="18" charset="0"/>
              </a:rPr>
              <a:t>G </a:t>
            </a:r>
          </a:p>
          <a:p>
            <a:pPr algn="just">
              <a:lnSpc>
                <a:spcPct val="107000"/>
              </a:lnSpc>
              <a:spcAft>
                <a:spcPts val="800"/>
              </a:spcAft>
            </a:pPr>
            <a:endParaRPr lang="hr-HR" sz="1600" b="1" dirty="0">
              <a:effectLst/>
              <a:latin typeface="Cambria" panose="02040503050406030204" pitchFamily="18" charset="0"/>
              <a:ea typeface="Cambria" panose="02040503050406030204" pitchFamily="18"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7D3ADDA4-D525-4C2F-8B5D-5B0D063152B7}"/>
              </a:ext>
            </a:extLst>
          </p:cNvPr>
          <p:cNvCxnSpPr/>
          <p:nvPr/>
        </p:nvCxnSpPr>
        <p:spPr>
          <a:xfrm flipV="1">
            <a:off x="11363122" y="4765646"/>
            <a:ext cx="130629" cy="2092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7F80EEF-E911-46BF-AA7C-6349989C1C58}"/>
              </a:ext>
            </a:extLst>
          </p:cNvPr>
          <p:cNvCxnSpPr/>
          <p:nvPr/>
        </p:nvCxnSpPr>
        <p:spPr>
          <a:xfrm>
            <a:off x="10107570" y="4765647"/>
            <a:ext cx="89952" cy="2092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2FE2318-3313-418B-A93B-EB88E10E41D6}"/>
              </a:ext>
            </a:extLst>
          </p:cNvPr>
          <p:cNvSpPr/>
          <p:nvPr/>
        </p:nvSpPr>
        <p:spPr>
          <a:xfrm>
            <a:off x="8312866" y="2669544"/>
            <a:ext cx="3968266" cy="369332"/>
          </a:xfrm>
          <a:prstGeom prst="rect">
            <a:avLst/>
          </a:prstGeom>
        </p:spPr>
        <p:txBody>
          <a:bodyPr wrap="none">
            <a:spAutoFit/>
          </a:bodyPr>
          <a:lstStyle/>
          <a:p>
            <a:r>
              <a:rPr lang="hr-HR" dirty="0">
                <a:latin typeface="Cambria" panose="02040503050406030204" pitchFamily="18" charset="0"/>
                <a:ea typeface="Cambria" panose="02040503050406030204" pitchFamily="18" charset="0"/>
              </a:rPr>
              <a:t>I</a:t>
            </a:r>
            <a:r>
              <a:rPr lang="hr-HR" baseline="-25000" dirty="0">
                <a:latin typeface="Cambria" panose="02040503050406030204" pitchFamily="18" charset="0"/>
                <a:ea typeface="Cambria" panose="02040503050406030204" pitchFamily="18" charset="0"/>
              </a:rPr>
              <a:t>D</a:t>
            </a:r>
            <a:r>
              <a:rPr lang="hr-HR" dirty="0">
                <a:latin typeface="Cambria" panose="02040503050406030204" pitchFamily="18" charset="0"/>
                <a:ea typeface="Cambria" panose="02040503050406030204" pitchFamily="18" charset="0"/>
              </a:rPr>
              <a:t> / I</a:t>
            </a:r>
            <a:r>
              <a:rPr lang="hr-HR" baseline="-25000" dirty="0">
                <a:latin typeface="Cambria" panose="02040503050406030204" pitchFamily="18" charset="0"/>
                <a:ea typeface="Cambria" panose="02040503050406030204" pitchFamily="18" charset="0"/>
              </a:rPr>
              <a:t>G </a:t>
            </a:r>
            <a:r>
              <a:rPr lang="hr-HR" dirty="0">
                <a:latin typeface="Cambria" panose="02040503050406030204" pitchFamily="18" charset="0"/>
                <a:ea typeface="Cambria" panose="02040503050406030204" pitchFamily="18" charset="0"/>
              </a:rPr>
              <a:t> - </a:t>
            </a:r>
            <a:r>
              <a:rPr lang="en-US" dirty="0">
                <a:latin typeface="Cambria" panose="02040503050406030204" pitchFamily="18" charset="0"/>
                <a:ea typeface="Cambria" panose="02040503050406030204" pitchFamily="18" charset="0"/>
              </a:rPr>
              <a:t>relative measure of the defects</a:t>
            </a:r>
            <a:endParaRPr lang="hr-HR" dirty="0">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6C7690B6-DC55-407B-A22C-DC89C55ACBB9}"/>
              </a:ext>
            </a:extLst>
          </p:cNvPr>
          <p:cNvSpPr/>
          <p:nvPr/>
        </p:nvSpPr>
        <p:spPr>
          <a:xfrm>
            <a:off x="8409986" y="3371749"/>
            <a:ext cx="3781803" cy="923330"/>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contrary to the standard sp</a:t>
            </a:r>
            <a:r>
              <a:rPr lang="en-US" baseline="30000" dirty="0">
                <a:latin typeface="Cambria" panose="02040503050406030204" pitchFamily="18" charset="0"/>
                <a:ea typeface="Cambria" panose="02040503050406030204" pitchFamily="18" charset="0"/>
              </a:rPr>
              <a:t>2</a:t>
            </a:r>
            <a:r>
              <a:rPr lang="en-US" dirty="0">
                <a:latin typeface="Cambria" panose="02040503050406030204" pitchFamily="18" charset="0"/>
                <a:ea typeface="Cambria" panose="02040503050406030204" pitchFamily="18" charset="0"/>
              </a:rPr>
              <a:t> materials</a:t>
            </a:r>
            <a:r>
              <a:rPr lang="hr-HR" dirty="0">
                <a:latin typeface="Cambria" panose="02040503050406030204" pitchFamily="18" charset="0"/>
                <a:ea typeface="Cambria" panose="02040503050406030204" pitchFamily="18" charset="0"/>
              </a:rPr>
              <a:t> for GO the following is true: </a:t>
            </a:r>
          </a:p>
        </p:txBody>
      </p:sp>
      <p:sp>
        <p:nvSpPr>
          <p:cNvPr id="16" name="Oval 15"/>
          <p:cNvSpPr/>
          <p:nvPr/>
        </p:nvSpPr>
        <p:spPr>
          <a:xfrm>
            <a:off x="10445869" y="1999656"/>
            <a:ext cx="537554" cy="208779"/>
          </a:xfrm>
          <a:prstGeom prst="ellipse">
            <a:avLst/>
          </a:prstGeom>
          <a:noFill/>
          <a:ln w="19050">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 name="Oval 16"/>
          <p:cNvSpPr/>
          <p:nvPr/>
        </p:nvSpPr>
        <p:spPr>
          <a:xfrm>
            <a:off x="10458569" y="1474936"/>
            <a:ext cx="537554" cy="208779"/>
          </a:xfrm>
          <a:prstGeom prst="ellipse">
            <a:avLst/>
          </a:prstGeom>
          <a:noFill/>
          <a:ln w="19050">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114289" y="1095661"/>
            <a:ext cx="4017436" cy="2416288"/>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21713" y="1092197"/>
            <a:ext cx="4017436" cy="2416288"/>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0823" y="3502889"/>
            <a:ext cx="4017436" cy="2416288"/>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32106" y="3502894"/>
            <a:ext cx="4017436" cy="2416288"/>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132922" y="3512658"/>
            <a:ext cx="4002832" cy="2403055"/>
          </a:xfrm>
          <a:prstGeom prst="rect">
            <a:avLst/>
          </a:prstGeom>
        </p:spPr>
      </p:pic>
    </p:spTree>
    <p:extLst>
      <p:ext uri="{BB962C8B-B14F-4D97-AF65-F5344CB8AC3E}">
        <p14:creationId xmlns:p14="http://schemas.microsoft.com/office/powerpoint/2010/main" val="28592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976569218"/>
              </p:ext>
            </p:extLst>
          </p:nvPr>
        </p:nvGraphicFramePr>
        <p:xfrm>
          <a:off x="240788" y="676769"/>
          <a:ext cx="3921125" cy="3000375"/>
        </p:xfrm>
        <a:graphic>
          <a:graphicData uri="http://schemas.openxmlformats.org/presentationml/2006/ole">
            <mc:AlternateContent xmlns:mc="http://schemas.openxmlformats.org/markup-compatibility/2006">
              <mc:Choice xmlns:v="urn:schemas-microsoft-com:vml" Requires="v">
                <p:oleObj spid="_x0000_s6545" name="Graph" r:id="rId4" imgW="3920760" imgH="3000960" progId="Origin50.Graph">
                  <p:embed/>
                </p:oleObj>
              </mc:Choice>
              <mc:Fallback>
                <p:oleObj name="Graph" r:id="rId4" imgW="3920760" imgH="3000960" progId="Origin50.Graph">
                  <p:embed/>
                  <p:pic>
                    <p:nvPicPr>
                      <p:cNvPr id="0" name=""/>
                      <p:cNvPicPr/>
                      <p:nvPr/>
                    </p:nvPicPr>
                    <p:blipFill>
                      <a:blip r:embed="rId5"/>
                      <a:stretch>
                        <a:fillRect/>
                      </a:stretch>
                    </p:blipFill>
                    <p:spPr>
                      <a:xfrm>
                        <a:off x="240788" y="676769"/>
                        <a:ext cx="3921125" cy="30003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360640523"/>
              </p:ext>
            </p:extLst>
          </p:nvPr>
        </p:nvGraphicFramePr>
        <p:xfrm>
          <a:off x="8013621" y="626569"/>
          <a:ext cx="3921125" cy="3000375"/>
        </p:xfrm>
        <a:graphic>
          <a:graphicData uri="http://schemas.openxmlformats.org/presentationml/2006/ole">
            <mc:AlternateContent xmlns:mc="http://schemas.openxmlformats.org/markup-compatibility/2006">
              <mc:Choice xmlns:v="urn:schemas-microsoft-com:vml" Requires="v">
                <p:oleObj spid="_x0000_s6546" name="Graph" r:id="rId6" imgW="3920760" imgH="3000960" progId="Origin50.Graph">
                  <p:embed/>
                </p:oleObj>
              </mc:Choice>
              <mc:Fallback>
                <p:oleObj name="Graph" r:id="rId6" imgW="3920760" imgH="3000960" progId="Origin50.Graph">
                  <p:embed/>
                  <p:pic>
                    <p:nvPicPr>
                      <p:cNvPr id="0" name=""/>
                      <p:cNvPicPr/>
                      <p:nvPr/>
                    </p:nvPicPr>
                    <p:blipFill>
                      <a:blip r:embed="rId7"/>
                      <a:stretch>
                        <a:fillRect/>
                      </a:stretch>
                    </p:blipFill>
                    <p:spPr>
                      <a:xfrm>
                        <a:off x="8013621" y="626569"/>
                        <a:ext cx="3921125" cy="30003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60268021"/>
              </p:ext>
            </p:extLst>
          </p:nvPr>
        </p:nvGraphicFramePr>
        <p:xfrm>
          <a:off x="4518524" y="3302077"/>
          <a:ext cx="3921125" cy="3000375"/>
        </p:xfrm>
        <a:graphic>
          <a:graphicData uri="http://schemas.openxmlformats.org/presentationml/2006/ole">
            <mc:AlternateContent xmlns:mc="http://schemas.openxmlformats.org/markup-compatibility/2006">
              <mc:Choice xmlns:v="urn:schemas-microsoft-com:vml" Requires="v">
                <p:oleObj spid="_x0000_s6547" name="Graph" r:id="rId8" imgW="3920760" imgH="3000960" progId="Origin50.Graph">
                  <p:embed/>
                </p:oleObj>
              </mc:Choice>
              <mc:Fallback>
                <p:oleObj name="Graph" r:id="rId8" imgW="3920760" imgH="3000960" progId="Origin50.Graph">
                  <p:embed/>
                  <p:pic>
                    <p:nvPicPr>
                      <p:cNvPr id="0" name=""/>
                      <p:cNvPicPr/>
                      <p:nvPr/>
                    </p:nvPicPr>
                    <p:blipFill>
                      <a:blip r:embed="rId9"/>
                      <a:stretch>
                        <a:fillRect/>
                      </a:stretch>
                    </p:blipFill>
                    <p:spPr>
                      <a:xfrm>
                        <a:off x="4518524" y="3302077"/>
                        <a:ext cx="3921125" cy="30003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59012516"/>
              </p:ext>
            </p:extLst>
          </p:nvPr>
        </p:nvGraphicFramePr>
        <p:xfrm>
          <a:off x="4484033" y="676770"/>
          <a:ext cx="3921125" cy="3000375"/>
        </p:xfrm>
        <a:graphic>
          <a:graphicData uri="http://schemas.openxmlformats.org/presentationml/2006/ole">
            <mc:AlternateContent xmlns:mc="http://schemas.openxmlformats.org/markup-compatibility/2006">
              <mc:Choice xmlns:v="urn:schemas-microsoft-com:vml" Requires="v">
                <p:oleObj spid="_x0000_s6548" name="Graph" r:id="rId10" imgW="3920760" imgH="3000960" progId="Origin50.Graph">
                  <p:embed/>
                </p:oleObj>
              </mc:Choice>
              <mc:Fallback>
                <p:oleObj name="Graph" r:id="rId10" imgW="3920760" imgH="3000960" progId="Origin50.Graph">
                  <p:embed/>
                  <p:pic>
                    <p:nvPicPr>
                      <p:cNvPr id="0" name=""/>
                      <p:cNvPicPr/>
                      <p:nvPr/>
                    </p:nvPicPr>
                    <p:blipFill>
                      <a:blip r:embed="rId11"/>
                      <a:stretch>
                        <a:fillRect/>
                      </a:stretch>
                    </p:blipFill>
                    <p:spPr>
                      <a:xfrm>
                        <a:off x="4484033" y="676770"/>
                        <a:ext cx="3921125" cy="3000375"/>
                      </a:xfrm>
                      <a:prstGeom prst="rect">
                        <a:avLst/>
                      </a:prstGeom>
                    </p:spPr>
                  </p:pic>
                </p:oleObj>
              </mc:Fallback>
            </mc:AlternateContent>
          </a:graphicData>
        </a:graphic>
      </p:graphicFrame>
      <p:sp>
        <p:nvSpPr>
          <p:cNvPr id="7" name="Rectangle 6"/>
          <p:cNvSpPr/>
          <p:nvPr/>
        </p:nvSpPr>
        <p:spPr>
          <a:xfrm>
            <a:off x="3735885" y="41794"/>
            <a:ext cx="6096000" cy="538609"/>
          </a:xfrm>
          <a:prstGeom prst="rect">
            <a:avLst/>
          </a:prstGeom>
        </p:spPr>
        <p:txBody>
          <a:bodyPr>
            <a:spAutoFit/>
          </a:bodyPr>
          <a:lstStyle/>
          <a:p>
            <a:r>
              <a:rPr lang="en-US" sz="2900" spc="-50" dirty="0">
                <a:solidFill>
                  <a:schemeClr val="tx1">
                    <a:lumMod val="75000"/>
                    <a:lumOff val="25000"/>
                  </a:schemeClr>
                </a:solidFill>
                <a:latin typeface="Cambria" panose="02040503050406030204" pitchFamily="18" charset="0"/>
                <a:ea typeface="Cambria" panose="02040503050406030204" pitchFamily="18" charset="0"/>
                <a:cs typeface="+mj-cs"/>
              </a:rPr>
              <a:t>Dynamic Light Scattering</a:t>
            </a:r>
            <a:r>
              <a:rPr lang="en-US" sz="2900" dirty="0">
                <a:solidFill>
                  <a:srgbClr val="666666"/>
                </a:solidFill>
                <a:latin typeface="Open Sans"/>
              </a:rPr>
              <a:t> </a:t>
            </a:r>
            <a:endParaRPr lang="en-US" sz="2900" dirty="0"/>
          </a:p>
        </p:txBody>
      </p:sp>
      <p:sp>
        <p:nvSpPr>
          <p:cNvPr id="9" name="Rectangle 8"/>
          <p:cNvSpPr/>
          <p:nvPr/>
        </p:nvSpPr>
        <p:spPr>
          <a:xfrm>
            <a:off x="264018" y="3816024"/>
            <a:ext cx="4220015" cy="2031325"/>
          </a:xfrm>
          <a:prstGeom prst="rect">
            <a:avLst/>
          </a:prstGeom>
        </p:spPr>
        <p:txBody>
          <a:bodyPr wrap="square">
            <a:spAutoFit/>
          </a:bodyPr>
          <a:lstStyle/>
          <a:p>
            <a:pPr algn="just"/>
            <a:r>
              <a:rPr lang="hr-HR" dirty="0">
                <a:solidFill>
                  <a:srgbClr val="000000"/>
                </a:solidFill>
                <a:latin typeface="Times New Roman" panose="02020603050405020304" pitchFamily="18" charset="0"/>
              </a:rPr>
              <a:t>V</a:t>
            </a:r>
            <a:r>
              <a:rPr lang="en-US" i="1" dirty="0" err="1">
                <a:solidFill>
                  <a:srgbClr val="000000"/>
                </a:solidFill>
                <a:latin typeface="Times New Roman" panose="02020603050405020304" pitchFamily="18" charset="0"/>
              </a:rPr>
              <a:t>olume</a:t>
            </a:r>
            <a:r>
              <a:rPr lang="en-US" i="1" dirty="0">
                <a:solidFill>
                  <a:srgbClr val="000000"/>
                </a:solidFill>
                <a:latin typeface="Times New Roman" panose="02020603050405020304" pitchFamily="18" charset="0"/>
              </a:rPr>
              <a:t>-weighted distribution</a:t>
            </a:r>
            <a:r>
              <a:rPr lang="en-US" dirty="0">
                <a:solidFill>
                  <a:srgbClr val="000000"/>
                </a:solidFill>
                <a:latin typeface="Times New Roman" panose="02020603050405020304" pitchFamily="18" charset="0"/>
              </a:rPr>
              <a:t> represents relative proportion of multiple sizes in a particular sample based on their volume or size but not their intensity</a:t>
            </a:r>
            <a:r>
              <a:rPr lang="hr-HR" dirty="0">
                <a:solidFill>
                  <a:srgbClr val="000000"/>
                </a:solidFill>
                <a:latin typeface="Times New Roman" panose="02020603050405020304" pitchFamily="18" charset="0"/>
              </a:rPr>
              <a:t>, while </a:t>
            </a:r>
            <a:r>
              <a:rPr lang="hr-HR" i="1" dirty="0">
                <a:solidFill>
                  <a:srgbClr val="000000"/>
                </a:solidFill>
                <a:latin typeface="Times New Roman" panose="02020603050405020304" pitchFamily="18" charset="0"/>
              </a:rPr>
              <a:t>n</a:t>
            </a:r>
            <a:r>
              <a:rPr lang="en-US" i="1" dirty="0">
                <a:solidFill>
                  <a:srgbClr val="000000"/>
                </a:solidFill>
                <a:latin typeface="Times New Roman" panose="02020603050405020304" pitchFamily="18" charset="0"/>
              </a:rPr>
              <a:t>umber-weighted distributions</a:t>
            </a:r>
            <a:r>
              <a:rPr lang="en-US" dirty="0">
                <a:solidFill>
                  <a:srgbClr val="000000"/>
                </a:solidFill>
                <a:latin typeface="Times New Roman" panose="02020603050405020304" pitchFamily="18" charset="0"/>
              </a:rPr>
              <a:t> represent number of molecules in each bin in a given histogram</a:t>
            </a:r>
            <a:endParaRPr lang="en-US" dirty="0"/>
          </a:p>
          <a:p>
            <a:pPr algn="just"/>
            <a:endParaRPr lang="en-US" dirty="0"/>
          </a:p>
        </p:txBody>
      </p:sp>
      <p:pic>
        <p:nvPicPr>
          <p:cNvPr id="10" name="Picture 9"/>
          <p:cNvPicPr>
            <a:picLocks noChangeAspect="1"/>
          </p:cNvPicPr>
          <p:nvPr/>
        </p:nvPicPr>
        <p:blipFill>
          <a:blip r:embed="rId12"/>
          <a:stretch>
            <a:fillRect/>
          </a:stretch>
        </p:blipFill>
        <p:spPr>
          <a:xfrm>
            <a:off x="8013621" y="3239051"/>
            <a:ext cx="3933563" cy="3013200"/>
          </a:xfrm>
          <a:prstGeom prst="rect">
            <a:avLst/>
          </a:prstGeom>
        </p:spPr>
      </p:pic>
    </p:spTree>
    <p:extLst>
      <p:ext uri="{BB962C8B-B14F-4D97-AF65-F5344CB8AC3E}">
        <p14:creationId xmlns:p14="http://schemas.microsoft.com/office/powerpoint/2010/main" val="3066912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6186" y="490049"/>
            <a:ext cx="3425190" cy="2740152"/>
          </a:xfrm>
          <a:prstGeom prst="rect">
            <a:avLst/>
          </a:prstGeom>
        </p:spPr>
      </p:pic>
      <p:sp>
        <p:nvSpPr>
          <p:cNvPr id="5" name="TextBox 4"/>
          <p:cNvSpPr txBox="1"/>
          <p:nvPr/>
        </p:nvSpPr>
        <p:spPr>
          <a:xfrm>
            <a:off x="2504238" y="533798"/>
            <a:ext cx="365806" cy="369332"/>
          </a:xfrm>
          <a:prstGeom prst="rect">
            <a:avLst/>
          </a:prstGeom>
          <a:noFill/>
        </p:spPr>
        <p:txBody>
          <a:bodyPr wrap="none" rtlCol="0">
            <a:spAutoFit/>
          </a:bodyPr>
          <a:lstStyle/>
          <a:p>
            <a:r>
              <a:rPr lang="hr-HR" dirty="0">
                <a:solidFill>
                  <a:schemeClr val="bg1"/>
                </a:solidFill>
              </a:rPr>
              <a:t>a)</a:t>
            </a:r>
            <a:endParaRPr lang="en-US" dirty="0">
              <a:solidFill>
                <a:schemeClr val="bg1"/>
              </a:solidFill>
            </a:endParaRPr>
          </a:p>
        </p:txBody>
      </p:sp>
      <p:sp>
        <p:nvSpPr>
          <p:cNvPr id="8" name="TextBox 7"/>
          <p:cNvSpPr txBox="1"/>
          <p:nvPr/>
        </p:nvSpPr>
        <p:spPr>
          <a:xfrm>
            <a:off x="6083220" y="533798"/>
            <a:ext cx="380232" cy="369332"/>
          </a:xfrm>
          <a:prstGeom prst="rect">
            <a:avLst/>
          </a:prstGeom>
          <a:noFill/>
        </p:spPr>
        <p:txBody>
          <a:bodyPr wrap="none" rtlCol="0">
            <a:spAutoFit/>
          </a:bodyPr>
          <a:lstStyle/>
          <a:p>
            <a:r>
              <a:rPr lang="hr-HR" dirty="0">
                <a:solidFill>
                  <a:schemeClr val="bg1"/>
                </a:solidFill>
              </a:rPr>
              <a:t>B)</a:t>
            </a:r>
            <a:endParaRPr lang="en-US" dirty="0">
              <a:solidFill>
                <a:schemeClr val="bg1"/>
              </a:solidFill>
            </a:endParaRPr>
          </a:p>
        </p:txBody>
      </p:sp>
      <p:sp>
        <p:nvSpPr>
          <p:cNvPr id="9" name="TextBox 8"/>
          <p:cNvSpPr txBox="1"/>
          <p:nvPr/>
        </p:nvSpPr>
        <p:spPr>
          <a:xfrm>
            <a:off x="2565198" y="3383678"/>
            <a:ext cx="352982" cy="369332"/>
          </a:xfrm>
          <a:prstGeom prst="rect">
            <a:avLst/>
          </a:prstGeom>
          <a:noFill/>
        </p:spPr>
        <p:txBody>
          <a:bodyPr wrap="none" rtlCol="0">
            <a:spAutoFit/>
          </a:bodyPr>
          <a:lstStyle/>
          <a:p>
            <a:r>
              <a:rPr lang="hr-HR" dirty="0">
                <a:solidFill>
                  <a:schemeClr val="bg1"/>
                </a:solidFill>
              </a:rPr>
              <a:t>c)</a:t>
            </a:r>
            <a:endParaRPr lang="en-US" dirty="0">
              <a:solidFill>
                <a:schemeClr val="bg1"/>
              </a:solidFill>
            </a:endParaRPr>
          </a:p>
        </p:txBody>
      </p:sp>
      <p:sp>
        <p:nvSpPr>
          <p:cNvPr id="10" name="TextBox 9"/>
          <p:cNvSpPr txBox="1"/>
          <p:nvPr/>
        </p:nvSpPr>
        <p:spPr>
          <a:xfrm>
            <a:off x="6116118" y="3322718"/>
            <a:ext cx="377026" cy="369332"/>
          </a:xfrm>
          <a:prstGeom prst="rect">
            <a:avLst/>
          </a:prstGeom>
          <a:noFill/>
        </p:spPr>
        <p:txBody>
          <a:bodyPr wrap="none" rtlCol="0">
            <a:spAutoFit/>
          </a:bodyPr>
          <a:lstStyle/>
          <a:p>
            <a:r>
              <a:rPr lang="hr-HR" dirty="0">
                <a:solidFill>
                  <a:schemeClr val="bg1"/>
                </a:solidFill>
              </a:rPr>
              <a:t>d)</a:t>
            </a:r>
            <a:endParaRPr lang="en-US" dirty="0">
              <a:solidFill>
                <a:schemeClr val="bg1"/>
              </a:solidFill>
            </a:endParaRPr>
          </a:p>
        </p:txBody>
      </p:sp>
      <p:sp>
        <p:nvSpPr>
          <p:cNvPr id="11" name="Title 1"/>
          <p:cNvSpPr txBox="1">
            <a:spLocks/>
          </p:cNvSpPr>
          <p:nvPr/>
        </p:nvSpPr>
        <p:spPr>
          <a:xfrm>
            <a:off x="4685343" y="-104601"/>
            <a:ext cx="4987330" cy="60498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hr-HR" sz="2900" dirty="0">
                <a:latin typeface="Cambria" panose="02040503050406030204" pitchFamily="18" charset="0"/>
                <a:ea typeface="Cambria" panose="02040503050406030204" pitchFamily="18" charset="0"/>
              </a:rPr>
              <a:t>SEM ANALYSIS</a:t>
            </a:r>
            <a:endParaRPr lang="en-US" sz="2900" dirty="0">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1375" y="490047"/>
            <a:ext cx="3409951" cy="2740153"/>
          </a:xfrm>
          <a:prstGeom prst="rect">
            <a:avLst/>
          </a:prstGeom>
        </p:spPr>
      </p:pic>
      <p:sp>
        <p:nvSpPr>
          <p:cNvPr id="12" name="TextBox 11"/>
          <p:cNvSpPr txBox="1"/>
          <p:nvPr/>
        </p:nvSpPr>
        <p:spPr>
          <a:xfrm>
            <a:off x="3256680" y="5935514"/>
            <a:ext cx="5269391" cy="400110"/>
          </a:xfrm>
          <a:prstGeom prst="rect">
            <a:avLst/>
          </a:prstGeom>
          <a:noFill/>
        </p:spPr>
        <p:txBody>
          <a:bodyPr wrap="none" rtlCol="0">
            <a:spAutoFit/>
          </a:bodyPr>
          <a:lstStyle/>
          <a:p>
            <a:r>
              <a:rPr lang="hr-HR" sz="2000" spc="-50" dirty="0">
                <a:solidFill>
                  <a:schemeClr val="tx1">
                    <a:lumMod val="75000"/>
                    <a:lumOff val="25000"/>
                  </a:schemeClr>
                </a:solidFill>
                <a:latin typeface="Cambria" panose="02040503050406030204" pitchFamily="18" charset="0"/>
                <a:ea typeface="Cambria" panose="02040503050406030204" pitchFamily="18" charset="0"/>
                <a:cs typeface="+mj-cs"/>
              </a:rPr>
              <a:t>SEM images of a) GO1, b) GO2, c) GO3 and d) GO4</a:t>
            </a:r>
            <a:endParaRPr lang="en-US" sz="2000" spc="-50" dirty="0">
              <a:solidFill>
                <a:schemeClr val="tx1">
                  <a:lumMod val="75000"/>
                  <a:lumOff val="25000"/>
                </a:schemeClr>
              </a:solidFill>
              <a:latin typeface="Cambria" panose="02040503050406030204" pitchFamily="18" charset="0"/>
              <a:ea typeface="Cambria" panose="02040503050406030204" pitchFamily="18" charset="0"/>
              <a:cs typeface="+mj-cs"/>
            </a:endParaRPr>
          </a:p>
        </p:txBody>
      </p:sp>
      <p:sp>
        <p:nvSpPr>
          <p:cNvPr id="14" name="TextBox 13"/>
          <p:cNvSpPr txBox="1"/>
          <p:nvPr/>
        </p:nvSpPr>
        <p:spPr>
          <a:xfrm>
            <a:off x="5952446" y="567215"/>
            <a:ext cx="377026" cy="369332"/>
          </a:xfrm>
          <a:prstGeom prst="rect">
            <a:avLst/>
          </a:prstGeom>
          <a:noFill/>
        </p:spPr>
        <p:txBody>
          <a:bodyPr wrap="none" rtlCol="0">
            <a:spAutoFit/>
          </a:bodyPr>
          <a:lstStyle/>
          <a:p>
            <a:r>
              <a:rPr lang="hr-HR" dirty="0">
                <a:solidFill>
                  <a:schemeClr val="bg1"/>
                </a:solidFill>
              </a:rPr>
              <a:t>b)</a:t>
            </a:r>
            <a:endParaRPr lang="en-US" dirty="0">
              <a:solidFill>
                <a:schemeClr val="bg1"/>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6187" y="3230200"/>
            <a:ext cx="3425188" cy="2719748"/>
          </a:xfrm>
          <a:prstGeom prst="rect">
            <a:avLst/>
          </a:prstGeom>
        </p:spPr>
      </p:pic>
      <p:sp>
        <p:nvSpPr>
          <p:cNvPr id="16" name="TextBox 15"/>
          <p:cNvSpPr txBox="1"/>
          <p:nvPr/>
        </p:nvSpPr>
        <p:spPr>
          <a:xfrm>
            <a:off x="2509591" y="3296559"/>
            <a:ext cx="352982" cy="369332"/>
          </a:xfrm>
          <a:prstGeom prst="rect">
            <a:avLst/>
          </a:prstGeom>
          <a:noFill/>
        </p:spPr>
        <p:txBody>
          <a:bodyPr wrap="none" rtlCol="0">
            <a:spAutoFit/>
          </a:bodyPr>
          <a:lstStyle/>
          <a:p>
            <a:r>
              <a:rPr lang="hr-HR" dirty="0">
                <a:solidFill>
                  <a:schemeClr val="bg1"/>
                </a:solidFill>
              </a:rPr>
              <a:t>c)</a:t>
            </a:r>
            <a:endParaRPr lang="en-US" dirty="0">
              <a:solidFill>
                <a:schemeClr val="bg1"/>
              </a:solidFill>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1716" y="3230199"/>
            <a:ext cx="3419609" cy="2719749"/>
          </a:xfrm>
          <a:prstGeom prst="rect">
            <a:avLst/>
          </a:prstGeom>
        </p:spPr>
      </p:pic>
      <p:sp>
        <p:nvSpPr>
          <p:cNvPr id="18" name="TextBox 17"/>
          <p:cNvSpPr txBox="1"/>
          <p:nvPr/>
        </p:nvSpPr>
        <p:spPr>
          <a:xfrm>
            <a:off x="5907417" y="3275780"/>
            <a:ext cx="377026" cy="369332"/>
          </a:xfrm>
          <a:prstGeom prst="rect">
            <a:avLst/>
          </a:prstGeom>
          <a:noFill/>
        </p:spPr>
        <p:txBody>
          <a:bodyPr wrap="none" rtlCol="0">
            <a:spAutoFit/>
          </a:bodyPr>
          <a:lstStyle/>
          <a:p>
            <a:r>
              <a:rPr lang="hr-HR" dirty="0">
                <a:solidFill>
                  <a:schemeClr val="bg1"/>
                </a:solidFill>
              </a:rPr>
              <a:t>d)</a:t>
            </a:r>
            <a:endParaRPr lang="en-US" dirty="0">
              <a:solidFill>
                <a:schemeClr val="bg1"/>
              </a:solidFill>
            </a:endParaRPr>
          </a:p>
        </p:txBody>
      </p:sp>
    </p:spTree>
    <p:extLst>
      <p:ext uri="{BB962C8B-B14F-4D97-AF65-F5344CB8AC3E}">
        <p14:creationId xmlns:p14="http://schemas.microsoft.com/office/powerpoint/2010/main" val="365038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8119"/>
            <a:ext cx="12043064" cy="8143640"/>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v"/>
            </a:pPr>
            <a:r>
              <a:rPr lang="hr-HR" dirty="0">
                <a:solidFill>
                  <a:srgbClr val="000000"/>
                </a:solidFill>
                <a:latin typeface="Cambria" panose="02040503050406030204" pitchFamily="18" charset="0"/>
                <a:ea typeface="Cambria" panose="02040503050406030204" pitchFamily="18" charset="0"/>
                <a:cs typeface="Times New Roman" panose="02020603050405020304" pitchFamily="18" charset="0"/>
              </a:rPr>
              <a:t>Lately, m</a:t>
            </a:r>
            <a:r>
              <a:rPr lang="en-US"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arket</a:t>
            </a:r>
            <a:r>
              <a:rPr 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and </a:t>
            </a:r>
            <a:r>
              <a:rPr lang="hr-HR" dirty="0">
                <a:solidFill>
                  <a:srgbClr val="000000"/>
                </a:solidFill>
                <a:latin typeface="Cambria" panose="02040503050406030204" pitchFamily="18" charset="0"/>
                <a:ea typeface="Cambria" panose="02040503050406030204" pitchFamily="18" charset="0"/>
                <a:cs typeface="Times New Roman" panose="02020603050405020304" pitchFamily="18" charset="0"/>
              </a:rPr>
              <a:t>research</a:t>
            </a:r>
            <a:r>
              <a:rPr 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demand</a:t>
            </a:r>
            <a:r>
              <a:rPr lang="hr-HR" dirty="0">
                <a:solidFill>
                  <a:srgbClr val="000000"/>
                </a:solidFill>
                <a:latin typeface="Cambria" panose="02040503050406030204" pitchFamily="18" charset="0"/>
                <a:ea typeface="Cambria" panose="02040503050406030204" pitchFamily="18" charset="0"/>
                <a:cs typeface="Times New Roman" panose="02020603050405020304" pitchFamily="18" charset="0"/>
              </a:rPr>
              <a:t>s</a:t>
            </a:r>
            <a:r>
              <a:rPr 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for </a:t>
            </a:r>
            <a:r>
              <a:rPr lang="hr-HR" dirty="0">
                <a:solidFill>
                  <a:srgbClr val="000000"/>
                </a:solidFill>
                <a:latin typeface="Cambria" panose="02040503050406030204" pitchFamily="18" charset="0"/>
                <a:ea typeface="Cambria" panose="02040503050406030204" pitchFamily="18" charset="0"/>
                <a:cs typeface="Times New Roman" panose="02020603050405020304" pitchFamily="18" charset="0"/>
              </a:rPr>
              <a:t>GO</a:t>
            </a:r>
            <a:r>
              <a:rPr 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 grow </a:t>
            </a:r>
            <a:r>
              <a:rPr lang="hr-HR" dirty="0">
                <a:solidFill>
                  <a:srgbClr val="000000"/>
                </a:solidFill>
                <a:latin typeface="Cambria" panose="02040503050406030204" pitchFamily="18" charset="0"/>
                <a:ea typeface="Cambria" panose="02040503050406030204" pitchFamily="18" charset="0"/>
                <a:cs typeface="Times New Roman" panose="02020603050405020304" pitchFamily="18" charset="0"/>
              </a:rPr>
              <a:t>tremendously, therefore it is necessary to find new synthesis paths that would reduce waste generation and reaction time, but still provide </a:t>
            </a:r>
            <a:r>
              <a:rPr lang="hr-HR" dirty="0">
                <a:latin typeface="Cambria" panose="02040503050406030204" pitchFamily="18" charset="0"/>
                <a:ea typeface="Cambria" panose="02040503050406030204" pitchFamily="18" charset="0"/>
              </a:rPr>
              <a:t>better or same quality GO</a:t>
            </a:r>
          </a:p>
          <a:p>
            <a:pPr marL="285750" indent="-285750">
              <a:lnSpc>
                <a:spcPct val="107000"/>
              </a:lnSpc>
              <a:spcAft>
                <a:spcPts val="800"/>
              </a:spcAft>
              <a:buFont typeface="Wingdings" panose="05000000000000000000" pitchFamily="2" charset="2"/>
              <a:buChar char="v"/>
            </a:pPr>
            <a:r>
              <a:rPr lang="hr-HR" dirty="0">
                <a:latin typeface="Cambria" panose="02040503050406030204" pitchFamily="18" charset="0"/>
                <a:ea typeface="Cambria" panose="02040503050406030204" pitchFamily="18" charset="0"/>
                <a:cs typeface="Times New Roman" panose="02020603050405020304" pitchFamily="18" charset="0"/>
              </a:rPr>
              <a:t>XRD analysis shows that </a:t>
            </a:r>
            <a:r>
              <a:rPr lang="en-US" dirty="0">
                <a:latin typeface="Cambria" panose="02040503050406030204" pitchFamily="18" charset="0"/>
                <a:ea typeface="Cambria" panose="02040503050406030204" pitchFamily="18" charset="0"/>
              </a:rPr>
              <a:t>with increasing oxidation levels, the intensity of the peak at 26° decrease</a:t>
            </a:r>
            <a:r>
              <a:rPr lang="hr-HR" dirty="0">
                <a:latin typeface="Cambria" panose="02040503050406030204" pitchFamily="18" charset="0"/>
                <a:ea typeface="Cambria" panose="02040503050406030204" pitchFamily="18" charset="0"/>
              </a:rPr>
              <a:t>s and for GO4 disappears entirely. Mechanocemical synthesis resulted with GO having an interlayer distance of 6.96 – 7.85 Å</a:t>
            </a:r>
            <a:endParaRPr lang="hr-HR" dirty="0">
              <a:latin typeface="Cambria" panose="02040503050406030204" pitchFamily="18" charset="0"/>
              <a:ea typeface="Cambria" panose="020405030504060302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en-US" dirty="0">
                <a:latin typeface="Cambria" panose="02040503050406030204" pitchFamily="18" charset="0"/>
                <a:ea typeface="Cambria" panose="02040503050406030204" pitchFamily="18" charset="0"/>
                <a:cs typeface="Times New Roman" panose="02020603050405020304" pitchFamily="18" charset="0"/>
              </a:rPr>
              <a:t>Furthermore,</a:t>
            </a:r>
            <a:r>
              <a:rPr lang="hr-HR" dirty="0">
                <a:latin typeface="Cambria" panose="02040503050406030204" pitchFamily="18" charset="0"/>
                <a:ea typeface="Cambria" panose="02040503050406030204" pitchFamily="18" charset="0"/>
                <a:cs typeface="Times New Roman" panose="02020603050405020304" pitchFamily="18" charset="0"/>
              </a:rPr>
              <a:t> its clearly visible </a:t>
            </a:r>
            <a:r>
              <a:rPr lang="hr-HR" dirty="0">
                <a:latin typeface="Cambria" panose="02040503050406030204" pitchFamily="18" charset="0"/>
                <a:ea typeface="Cambria" panose="02040503050406030204" pitchFamily="18" charset="0"/>
              </a:rPr>
              <a:t>from TGA that obtained samples contain 30 – 62% of oxygen, where GO4 unlike other samples contains a higher amount of lactone, phenol and ether groups </a:t>
            </a:r>
          </a:p>
          <a:p>
            <a:pPr marL="285750" indent="-285750">
              <a:lnSpc>
                <a:spcPct val="107000"/>
              </a:lnSpc>
              <a:spcAft>
                <a:spcPts val="800"/>
              </a:spcAft>
              <a:buFont typeface="Wingdings" panose="05000000000000000000" pitchFamily="2" charset="2"/>
              <a:buChar char="v"/>
            </a:pPr>
            <a:r>
              <a:rPr lang="hr-HR" dirty="0">
                <a:latin typeface="Cambria" panose="02040503050406030204" pitchFamily="18" charset="0"/>
                <a:ea typeface="Cambria" panose="02040503050406030204" pitchFamily="18" charset="0"/>
              </a:rPr>
              <a:t>Presence of different oxygen functionalities in all samples are confirmed with FT-IR spectroscopy</a:t>
            </a:r>
          </a:p>
          <a:p>
            <a:pPr marL="285750" indent="-285750">
              <a:lnSpc>
                <a:spcPct val="107000"/>
              </a:lnSpc>
              <a:spcAft>
                <a:spcPts val="800"/>
              </a:spcAft>
              <a:buFont typeface="Wingdings" panose="05000000000000000000" pitchFamily="2" charset="2"/>
              <a:buChar char="v"/>
            </a:pPr>
            <a:r>
              <a:rPr lang="en-US" dirty="0">
                <a:latin typeface="Cambria" panose="02040503050406030204" pitchFamily="18" charset="0"/>
                <a:ea typeface="Cambria" panose="02040503050406030204" pitchFamily="18" charset="0"/>
              </a:rPr>
              <a:t>Moreover,</a:t>
            </a:r>
            <a:r>
              <a:rPr lang="hr-HR" dirty="0">
                <a:latin typeface="Cambria" panose="02040503050406030204" pitchFamily="18" charset="0"/>
                <a:ea typeface="Cambria" panose="02040503050406030204" pitchFamily="18" charset="0"/>
              </a:rPr>
              <a:t> from Raman spectroscopy, I</a:t>
            </a:r>
            <a:r>
              <a:rPr lang="hr-HR" baseline="-25000" dirty="0">
                <a:latin typeface="Cambria" panose="02040503050406030204" pitchFamily="18" charset="0"/>
                <a:ea typeface="Cambria" panose="02040503050406030204" pitchFamily="18" charset="0"/>
              </a:rPr>
              <a:t>D</a:t>
            </a:r>
            <a:r>
              <a:rPr lang="hr-HR" dirty="0">
                <a:latin typeface="Cambria" panose="02040503050406030204" pitchFamily="18" charset="0"/>
                <a:ea typeface="Cambria" panose="02040503050406030204" pitchFamily="18" charset="0"/>
              </a:rPr>
              <a:t>/I</a:t>
            </a:r>
            <a:r>
              <a:rPr lang="hr-HR" baseline="-25000" dirty="0">
                <a:latin typeface="Cambria" panose="02040503050406030204" pitchFamily="18" charset="0"/>
                <a:ea typeface="Cambria" panose="02040503050406030204" pitchFamily="18" charset="0"/>
              </a:rPr>
              <a:t>G </a:t>
            </a:r>
            <a:r>
              <a:rPr lang="hr-HR" dirty="0">
                <a:latin typeface="Cambria" panose="02040503050406030204" pitchFamily="18" charset="0"/>
                <a:ea typeface="Cambria" panose="02040503050406030204" pitchFamily="18" charset="0"/>
              </a:rPr>
              <a:t> ratio is calculated and amouts 1.5 – 1.9 indicating that GO3 has the most and GO1 the least defects</a:t>
            </a:r>
          </a:p>
          <a:p>
            <a:pPr marL="285750" indent="-285750">
              <a:lnSpc>
                <a:spcPct val="107000"/>
              </a:lnSpc>
              <a:spcAft>
                <a:spcPts val="800"/>
              </a:spcAft>
              <a:buFont typeface="Wingdings" panose="05000000000000000000" pitchFamily="2" charset="2"/>
              <a:buChar char="v"/>
            </a:pPr>
            <a:r>
              <a:rPr lang="en-US" dirty="0">
                <a:latin typeface="Cambria" panose="02040503050406030204" pitchFamily="18" charset="0"/>
                <a:ea typeface="Cambria" panose="02040503050406030204" pitchFamily="18" charset="0"/>
              </a:rPr>
              <a:t>Dynamic Light Scattering</a:t>
            </a:r>
            <a:r>
              <a:rPr lang="en-US" dirty="0">
                <a:solidFill>
                  <a:srgbClr val="666666"/>
                </a:solidFill>
                <a:latin typeface="Open Sans"/>
              </a:rPr>
              <a:t> </a:t>
            </a:r>
            <a:r>
              <a:rPr lang="hr-HR" dirty="0">
                <a:latin typeface="Cambria" panose="02040503050406030204" pitchFamily="18" charset="0"/>
                <a:ea typeface="Cambria" panose="02040503050406030204" pitchFamily="18" charset="0"/>
              </a:rPr>
              <a:t>tells us that by planetary ball milling, graphite flakes reduce in size 10000 times and are in the range 77 - 721 nm </a:t>
            </a:r>
          </a:p>
          <a:p>
            <a:pPr marL="285750" indent="-285750">
              <a:lnSpc>
                <a:spcPct val="107000"/>
              </a:lnSpc>
              <a:spcAft>
                <a:spcPts val="800"/>
              </a:spcAft>
              <a:buFont typeface="Wingdings" panose="05000000000000000000" pitchFamily="2" charset="2"/>
              <a:buChar char="v"/>
            </a:pPr>
            <a:r>
              <a:rPr lang="hr-HR" dirty="0">
                <a:latin typeface="Cambria" panose="02040503050406030204" pitchFamily="18" charset="0"/>
                <a:ea typeface="Cambria" panose="02040503050406030204" pitchFamily="18" charset="0"/>
              </a:rPr>
              <a:t>SEM analysis shows morphology of all samples corresponding to the literature GO morfology. SEM analysis of particle size corresponds to DLS measurments.</a:t>
            </a:r>
          </a:p>
          <a:p>
            <a:pPr marL="285750" indent="-285750">
              <a:lnSpc>
                <a:spcPct val="107000"/>
              </a:lnSpc>
              <a:spcAft>
                <a:spcPts val="800"/>
              </a:spcAft>
              <a:buFont typeface="Wingdings" panose="05000000000000000000" pitchFamily="2" charset="2"/>
              <a:buChar char="v"/>
            </a:pPr>
            <a:r>
              <a:rPr lang="hr-HR" dirty="0">
                <a:latin typeface="Cambria" panose="02040503050406030204" pitchFamily="18" charset="0"/>
                <a:ea typeface="Cambria" panose="02040503050406030204" pitchFamily="18" charset="0"/>
              </a:rPr>
              <a:t>In summary, mechanochemical synthesis of graphene oxide is possible even though </a:t>
            </a:r>
            <a:r>
              <a:rPr lang="en-US" dirty="0">
                <a:latin typeface="Cambria" panose="02040503050406030204" pitchFamily="18" charset="0"/>
                <a:ea typeface="Cambria" panose="02040503050406030204" pitchFamily="18" charset="0"/>
                <a:cs typeface="Times New Roman" panose="02020603050405020304" pitchFamily="18" charset="0"/>
              </a:rPr>
              <a:t>still in </a:t>
            </a:r>
            <a:r>
              <a:rPr lang="hr-HR" dirty="0">
                <a:latin typeface="Cambria" panose="02040503050406030204" pitchFamily="18" charset="0"/>
                <a:ea typeface="Cambria" panose="02040503050406030204" pitchFamily="18" charset="0"/>
                <a:cs typeface="Times New Roman" panose="02020603050405020304" pitchFamily="18" charset="0"/>
              </a:rPr>
              <a:t>an</a:t>
            </a:r>
            <a:r>
              <a:rPr lang="en-US" dirty="0">
                <a:latin typeface="Cambria" panose="02040503050406030204" pitchFamily="18" charset="0"/>
                <a:ea typeface="Cambria" panose="02040503050406030204" pitchFamily="18" charset="0"/>
                <a:cs typeface="Times New Roman" panose="02020603050405020304" pitchFamily="18" charset="0"/>
              </a:rPr>
              <a:t> early phase of its development</a:t>
            </a:r>
            <a:r>
              <a:rPr lang="hr-HR" dirty="0">
                <a:latin typeface="Cambria" panose="02040503050406030204" pitchFamily="18" charset="0"/>
                <a:ea typeface="Cambria" panose="02040503050406030204" pitchFamily="18" charset="0"/>
                <a:cs typeface="Times New Roman" panose="02020603050405020304" pitchFamily="18" charset="0"/>
              </a:rPr>
              <a:t>.</a:t>
            </a:r>
            <a:r>
              <a:rPr lang="en-US" dirty="0">
                <a:latin typeface="Cambria" panose="02040503050406030204" pitchFamily="18" charset="0"/>
                <a:ea typeface="Cambria" panose="02040503050406030204" pitchFamily="18" charset="0"/>
                <a:cs typeface="Times New Roman" panose="02020603050405020304" pitchFamily="18" charset="0"/>
              </a:rPr>
              <a:t> </a:t>
            </a:r>
            <a:r>
              <a:rPr lang="hr-HR" dirty="0">
                <a:latin typeface="Cambria" panose="02040503050406030204" pitchFamily="18" charset="0"/>
                <a:ea typeface="Cambria" panose="02040503050406030204" pitchFamily="18" charset="0"/>
                <a:cs typeface="Times New Roman" panose="02020603050405020304" pitchFamily="18" charset="0"/>
              </a:rPr>
              <a:t>I</a:t>
            </a:r>
            <a:r>
              <a:rPr lang="en-US" dirty="0">
                <a:latin typeface="Cambria" panose="02040503050406030204" pitchFamily="18" charset="0"/>
                <a:ea typeface="Cambria" panose="02040503050406030204" pitchFamily="18" charset="0"/>
                <a:cs typeface="Times New Roman" panose="02020603050405020304" pitchFamily="18" charset="0"/>
              </a:rPr>
              <a:t>t has been shown that </a:t>
            </a:r>
            <a:r>
              <a:rPr lang="hr-HR" dirty="0">
                <a:latin typeface="Cambria" panose="02040503050406030204" pitchFamily="18" charset="0"/>
                <a:ea typeface="Cambria" panose="02040503050406030204" pitchFamily="18" charset="0"/>
                <a:cs typeface="Times New Roman" panose="02020603050405020304" pitchFamily="18" charset="0"/>
              </a:rPr>
              <a:t>is </a:t>
            </a:r>
            <a:r>
              <a:rPr lang="en-US" dirty="0">
                <a:latin typeface="Cambria" panose="02040503050406030204" pitchFamily="18" charset="0"/>
                <a:ea typeface="Cambria" panose="02040503050406030204" pitchFamily="18" charset="0"/>
                <a:cs typeface="Times New Roman" panose="02020603050405020304" pitchFamily="18" charset="0"/>
              </a:rPr>
              <a:t>possible </a:t>
            </a:r>
            <a:r>
              <a:rPr lang="hr-HR" dirty="0">
                <a:latin typeface="Cambria" panose="02040503050406030204" pitchFamily="18" charset="0"/>
                <a:ea typeface="Cambria" panose="02040503050406030204" pitchFamily="18" charset="0"/>
                <a:cs typeface="Times New Roman" panose="02020603050405020304" pitchFamily="18" charset="0"/>
              </a:rPr>
              <a:t>to reduce explosive nature of reaction and eliminate emission of toxic gasses, using minimal</a:t>
            </a:r>
            <a:r>
              <a:rPr lang="en-US" dirty="0">
                <a:latin typeface="Cambria" panose="02040503050406030204" pitchFamily="18" charset="0"/>
                <a:ea typeface="Cambria" panose="02040503050406030204" pitchFamily="18" charset="0"/>
                <a:cs typeface="Times New Roman" panose="02020603050405020304" pitchFamily="18" charset="0"/>
              </a:rPr>
              <a:t> amount of </a:t>
            </a:r>
            <a:r>
              <a:rPr lang="hr-HR" dirty="0">
                <a:latin typeface="Cambria" panose="02040503050406030204" pitchFamily="18" charset="0"/>
                <a:ea typeface="Cambria" panose="02040503050406030204" pitchFamily="18" charset="0"/>
                <a:cs typeface="Times New Roman" panose="02020603050405020304" pitchFamily="18" charset="0"/>
              </a:rPr>
              <a:t>solvents, as well as greatly reduce the reaction time from 2-3 weeks to 3-4 days</a:t>
            </a:r>
          </a:p>
          <a:p>
            <a:pPr marL="285750" indent="-285750">
              <a:lnSpc>
                <a:spcPct val="107000"/>
              </a:lnSpc>
              <a:spcAft>
                <a:spcPts val="800"/>
              </a:spcAft>
              <a:buFont typeface="Wingdings" panose="05000000000000000000" pitchFamily="2" charset="2"/>
              <a:buChar char="v"/>
            </a:pPr>
            <a:endParaRPr lang="hr-HR" dirty="0">
              <a:latin typeface="Cambria" panose="02040503050406030204" pitchFamily="18" charset="0"/>
              <a:ea typeface="Cambria" panose="02040503050406030204" pitchFamily="18" charset="0"/>
            </a:endParaRPr>
          </a:p>
          <a:p>
            <a:pPr marL="285750" indent="-285750">
              <a:lnSpc>
                <a:spcPct val="107000"/>
              </a:lnSpc>
              <a:spcAft>
                <a:spcPts val="800"/>
              </a:spcAft>
              <a:buFont typeface="Wingdings" panose="05000000000000000000" pitchFamily="2" charset="2"/>
              <a:buChar char="v"/>
            </a:pPr>
            <a:endParaRPr lang="hr-HR" dirty="0">
              <a:latin typeface="Cambria" panose="02040503050406030204" pitchFamily="18" charset="0"/>
              <a:ea typeface="Cambria" panose="02040503050406030204" pitchFamily="18" charset="0"/>
            </a:endParaRPr>
          </a:p>
          <a:p>
            <a:pPr marL="285750" indent="-285750">
              <a:lnSpc>
                <a:spcPct val="107000"/>
              </a:lnSpc>
              <a:spcAft>
                <a:spcPts val="800"/>
              </a:spcAft>
              <a:buFont typeface="Wingdings" panose="05000000000000000000" pitchFamily="2" charset="2"/>
              <a:buChar char="v"/>
            </a:pPr>
            <a:endParaRPr lang="hr-HR" dirty="0">
              <a:latin typeface="Cambria" panose="02040503050406030204" pitchFamily="18" charset="0"/>
              <a:ea typeface="Cambria" panose="02040503050406030204" pitchFamily="18" charset="0"/>
            </a:endParaRPr>
          </a:p>
          <a:p>
            <a:pPr marL="285750" indent="-285750">
              <a:lnSpc>
                <a:spcPct val="107000"/>
              </a:lnSpc>
              <a:spcAft>
                <a:spcPts val="800"/>
              </a:spcAft>
              <a:buFont typeface="Wingdings" panose="05000000000000000000" pitchFamily="2" charset="2"/>
              <a:buChar char="v"/>
            </a:pPr>
            <a:endParaRPr lang="en-US" dirty="0">
              <a:latin typeface="Cambria" panose="02040503050406030204" pitchFamily="18" charset="0"/>
              <a:ea typeface="Cambria" panose="02040503050406030204" pitchFamily="18" charset="0"/>
            </a:endParaRPr>
          </a:p>
          <a:p>
            <a:pPr marL="285750" indent="-285750">
              <a:lnSpc>
                <a:spcPct val="107000"/>
              </a:lnSpc>
              <a:spcAft>
                <a:spcPts val="800"/>
              </a:spcAft>
              <a:buFont typeface="Wingdings" panose="05000000000000000000" pitchFamily="2" charset="2"/>
              <a:buChar char="v"/>
            </a:pPr>
            <a:endParaRPr lang="hr-HR" dirty="0">
              <a:latin typeface="Cambria" panose="02040503050406030204" pitchFamily="18" charset="0"/>
              <a:ea typeface="Cambria" panose="02040503050406030204" pitchFamily="18" charset="0"/>
            </a:endParaRPr>
          </a:p>
          <a:p>
            <a:pPr marL="285750" indent="-285750">
              <a:lnSpc>
                <a:spcPct val="107000"/>
              </a:lnSpc>
              <a:spcAft>
                <a:spcPts val="800"/>
              </a:spcAft>
              <a:buFont typeface="Wingdings" panose="05000000000000000000" pitchFamily="2" charset="2"/>
              <a:buChar char="v"/>
            </a:pPr>
            <a:endParaRPr lang="en-US" baseline="-250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5053959" y="-50754"/>
            <a:ext cx="1935145" cy="538609"/>
          </a:xfrm>
          <a:prstGeom prst="rect">
            <a:avLst/>
          </a:prstGeom>
        </p:spPr>
        <p:txBody>
          <a:bodyPr wrap="none">
            <a:spAutoFit/>
          </a:bodyPr>
          <a:lstStyle/>
          <a:p>
            <a:r>
              <a:rPr lang="hr-HR" sz="2900" dirty="0">
                <a:latin typeface="Cambria" panose="02040503050406030204" pitchFamily="18" charset="0"/>
                <a:ea typeface="Cambria" panose="02040503050406030204" pitchFamily="18" charset="0"/>
              </a:rPr>
              <a:t>Conclusion</a:t>
            </a:r>
            <a:endParaRPr lang="en-US" sz="29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2943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ubs.rsc.org/en/Content/OpenURLImage/50003832">
            <a:hlinkClick r:id="rId3" tooltip="Link via OpenURL Resolver"/>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64175" y="-90488"/>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636" y="1024753"/>
            <a:ext cx="11369750" cy="4801314"/>
          </a:xfrm>
          <a:prstGeom prst="rect">
            <a:avLst/>
          </a:prstGeom>
        </p:spPr>
        <p:txBody>
          <a:bodyPr wrap="square">
            <a:spAutoFit/>
          </a:bodyPr>
          <a:lstStyle/>
          <a:p>
            <a:pPr marL="228600" indent="-228600" algn="just">
              <a:buFontTx/>
              <a:buAutoNum type="arabicPeriod"/>
              <a:defRPr/>
            </a:pPr>
            <a:r>
              <a:rPr lang="hr-HR" dirty="0">
                <a:latin typeface="Cambria" panose="02040503050406030204" pitchFamily="18" charset="0"/>
                <a:ea typeface="Cambria" panose="02040503050406030204" pitchFamily="18" charset="0"/>
              </a:rPr>
              <a:t>P. Ranjan </a:t>
            </a:r>
            <a:r>
              <a:rPr lang="hr-HR" i="1" dirty="0">
                <a:latin typeface="Cambria" panose="02040503050406030204" pitchFamily="18" charset="0"/>
                <a:ea typeface="Cambria" panose="02040503050406030204" pitchFamily="18" charset="0"/>
              </a:rPr>
              <a:t>et al</a:t>
            </a:r>
            <a:r>
              <a:rPr lang="hr-HR" dirty="0">
                <a:latin typeface="Cambria" panose="02040503050406030204" pitchFamily="18" charset="0"/>
                <a:ea typeface="Cambria" panose="02040503050406030204" pitchFamily="18" charset="0"/>
              </a:rPr>
              <a:t>. </a:t>
            </a:r>
            <a:r>
              <a:rPr lang="en-US" dirty="0">
                <a:solidFill>
                  <a:srgbClr val="222222"/>
                </a:solidFill>
                <a:latin typeface="Cambria" panose="02040503050406030204" pitchFamily="18" charset="0"/>
                <a:ea typeface="Cambria" panose="02040503050406030204" pitchFamily="18" charset="0"/>
              </a:rPr>
              <a:t>A Low-Cost Non-explosive Synthesis of Graphene Oxide for Scalable Applications</a:t>
            </a:r>
            <a:r>
              <a:rPr lang="hr-HR" dirty="0">
                <a:solidFill>
                  <a:srgbClr val="222222"/>
                </a:solidFill>
                <a:latin typeface="Cambria" panose="02040503050406030204" pitchFamily="18" charset="0"/>
                <a:ea typeface="Cambria" panose="02040503050406030204" pitchFamily="18" charset="0"/>
              </a:rPr>
              <a:t>, Sci. Rep. (2018) </a:t>
            </a:r>
            <a:endParaRPr lang="hr-HR" dirty="0">
              <a:latin typeface="Cambria" panose="02040503050406030204" pitchFamily="18" charset="0"/>
              <a:ea typeface="Cambria" panose="02040503050406030204" pitchFamily="18" charset="0"/>
            </a:endParaRPr>
          </a:p>
          <a:p>
            <a:pPr marL="228600" indent="-228600" algn="just">
              <a:buFontTx/>
              <a:buAutoNum type="arabicPeriod"/>
              <a:defRPr/>
            </a:pPr>
            <a:r>
              <a:rPr lang="hr-HR" dirty="0">
                <a:latin typeface="Cambria" panose="02040503050406030204" pitchFamily="18" charset="0"/>
                <a:ea typeface="Cambria" panose="02040503050406030204" pitchFamily="18" charset="0"/>
              </a:rPr>
              <a:t>X. Li </a:t>
            </a:r>
            <a:r>
              <a:rPr lang="hr-HR" i="1" dirty="0">
                <a:latin typeface="Cambria" panose="02040503050406030204" pitchFamily="18" charset="0"/>
                <a:ea typeface="Cambria" panose="02040503050406030204" pitchFamily="18" charset="0"/>
              </a:rPr>
              <a:t>et al. </a:t>
            </a:r>
            <a:r>
              <a:rPr lang="en-US" dirty="0">
                <a:latin typeface="Cambria" panose="02040503050406030204" pitchFamily="18" charset="0"/>
                <a:ea typeface="Cambria" panose="02040503050406030204" pitchFamily="18" charset="0"/>
              </a:rPr>
              <a:t>Graphene oxide-based efficient and scalable solar desalination under one sun with a confined 2D water path. </a:t>
            </a:r>
            <a:r>
              <a:rPr lang="en-US" i="1" dirty="0">
                <a:latin typeface="Cambria" panose="02040503050406030204" pitchFamily="18" charset="0"/>
                <a:ea typeface="Cambria" panose="02040503050406030204" pitchFamily="18" charset="0"/>
              </a:rPr>
              <a:t>Proc. Nat. Acad. Sci.</a:t>
            </a:r>
            <a:r>
              <a:rPr lang="en-US" dirty="0">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113</a:t>
            </a:r>
            <a:r>
              <a:rPr lang="en-US" dirty="0">
                <a:latin typeface="Cambria" panose="02040503050406030204" pitchFamily="18" charset="0"/>
                <a:ea typeface="Cambria" panose="02040503050406030204" pitchFamily="18" charset="0"/>
              </a:rPr>
              <a:t>(49), 13953–13958 (2016)</a:t>
            </a:r>
            <a:endParaRPr lang="hr-HR" dirty="0">
              <a:latin typeface="Cambria" panose="02040503050406030204" pitchFamily="18" charset="0"/>
              <a:ea typeface="Cambria" panose="02040503050406030204" pitchFamily="18" charset="0"/>
            </a:endParaRPr>
          </a:p>
          <a:p>
            <a:pPr marL="228600" indent="-228600" algn="just">
              <a:buFontTx/>
              <a:buAutoNum type="arabicPeriod"/>
              <a:defRPr/>
            </a:pPr>
            <a:r>
              <a:rPr lang="en-US" dirty="0">
                <a:latin typeface="Cambria" panose="02040503050406030204" pitchFamily="18" charset="0"/>
                <a:ea typeface="Cambria" panose="02040503050406030204" pitchFamily="18" charset="0"/>
              </a:rPr>
              <a:t>Zhu, Y. </a:t>
            </a:r>
            <a:r>
              <a:rPr lang="en-US" i="1" dirty="0">
                <a:latin typeface="Cambria" panose="02040503050406030204" pitchFamily="18" charset="0"/>
                <a:ea typeface="Cambria" panose="02040503050406030204" pitchFamily="18" charset="0"/>
              </a:rPr>
              <a:t>et al</a:t>
            </a:r>
            <a:r>
              <a:rPr lang="en-US" dirty="0">
                <a:latin typeface="Cambria" panose="02040503050406030204" pitchFamily="18" charset="0"/>
                <a:ea typeface="Cambria" panose="02040503050406030204" pitchFamily="18" charset="0"/>
              </a:rPr>
              <a:t>. Graphene and graphene oxide: synthesis, properties, and applications. </a:t>
            </a:r>
            <a:r>
              <a:rPr lang="en-US" i="1" dirty="0">
                <a:latin typeface="Cambria" panose="02040503050406030204" pitchFamily="18" charset="0"/>
                <a:ea typeface="Cambria" panose="02040503050406030204" pitchFamily="18" charset="0"/>
              </a:rPr>
              <a:t>Advanced Materials</a:t>
            </a:r>
            <a:r>
              <a:rPr lang="en-US" dirty="0">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22</a:t>
            </a:r>
            <a:r>
              <a:rPr lang="en-US" dirty="0">
                <a:latin typeface="Cambria" panose="02040503050406030204" pitchFamily="18" charset="0"/>
                <a:ea typeface="Cambria" panose="02040503050406030204" pitchFamily="18" charset="0"/>
              </a:rPr>
              <a:t>, 3906–3924 (2010)</a:t>
            </a:r>
            <a:endParaRPr lang="hr-HR" dirty="0">
              <a:latin typeface="Cambria" panose="02040503050406030204" pitchFamily="18" charset="0"/>
              <a:ea typeface="Cambria" panose="02040503050406030204" pitchFamily="18" charset="0"/>
            </a:endParaRPr>
          </a:p>
          <a:p>
            <a:pPr marL="228600" indent="-228600" algn="just">
              <a:buFontTx/>
              <a:buAutoNum type="arabicPeriod"/>
              <a:defRPr/>
            </a:pPr>
            <a:r>
              <a:rPr lang="en-US" dirty="0" err="1">
                <a:latin typeface="Cambria" panose="02040503050406030204" pitchFamily="18" charset="0"/>
                <a:ea typeface="Cambria" panose="02040503050406030204" pitchFamily="18" charset="0"/>
              </a:rPr>
              <a:t>Dimiev</a:t>
            </a:r>
            <a:r>
              <a:rPr lang="en-US" dirty="0">
                <a:latin typeface="Cambria" panose="02040503050406030204" pitchFamily="18" charset="0"/>
                <a:ea typeface="Cambria" panose="02040503050406030204" pitchFamily="18" charset="0"/>
              </a:rPr>
              <a:t>, A. M. &amp; </a:t>
            </a:r>
            <a:r>
              <a:rPr lang="en-US" dirty="0" err="1">
                <a:latin typeface="Cambria" panose="02040503050406030204" pitchFamily="18" charset="0"/>
                <a:ea typeface="Cambria" panose="02040503050406030204" pitchFamily="18" charset="0"/>
              </a:rPr>
              <a:t>Eigler</a:t>
            </a:r>
            <a:r>
              <a:rPr lang="en-US" dirty="0">
                <a:latin typeface="Cambria" panose="02040503050406030204" pitchFamily="18" charset="0"/>
                <a:ea typeface="Cambria" panose="02040503050406030204" pitchFamily="18" charset="0"/>
              </a:rPr>
              <a:t>, S.</a:t>
            </a:r>
            <a:r>
              <a:rPr lang="hr-HR"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 Graphene Oxide: Fundamentals and Applications. (Wiley, 2016)</a:t>
            </a:r>
            <a:endParaRPr lang="hr-HR" dirty="0">
              <a:latin typeface="Cambria" panose="02040503050406030204" pitchFamily="18" charset="0"/>
              <a:ea typeface="Cambria" panose="02040503050406030204" pitchFamily="18" charset="0"/>
            </a:endParaRPr>
          </a:p>
          <a:p>
            <a:pPr marL="228600" indent="-228600" algn="just">
              <a:buFontTx/>
              <a:buAutoNum type="arabicPeriod"/>
              <a:defRPr/>
            </a:pPr>
            <a:r>
              <a:rPr lang="en-US" altLang="en-US" dirty="0">
                <a:latin typeface="Cambria" panose="02040503050406030204" pitchFamily="18" charset="0"/>
                <a:ea typeface="Cambria" panose="02040503050406030204" pitchFamily="18" charset="0"/>
              </a:rPr>
              <a:t>S. L. James </a:t>
            </a:r>
            <a:r>
              <a:rPr lang="hr-HR" i="1" dirty="0">
                <a:latin typeface="Cambria" panose="02040503050406030204" pitchFamily="18" charset="0"/>
                <a:ea typeface="Cambria" panose="02040503050406030204" pitchFamily="18" charset="0"/>
              </a:rPr>
              <a:t>et al.</a:t>
            </a:r>
            <a:r>
              <a:rPr lang="en-US" alt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Mechanochemistry</a:t>
            </a:r>
            <a:r>
              <a:rPr lang="en-US" dirty="0">
                <a:latin typeface="Cambria" panose="02040503050406030204" pitchFamily="18" charset="0"/>
                <a:ea typeface="Cambria" panose="02040503050406030204" pitchFamily="18" charset="0"/>
              </a:rPr>
              <a:t>: opportunities for new and cleaner synthesis</a:t>
            </a:r>
            <a:r>
              <a:rPr lang="hr-HR" dirty="0">
                <a:latin typeface="Cambria" panose="02040503050406030204" pitchFamily="18" charset="0"/>
                <a:ea typeface="Cambria" panose="02040503050406030204" pitchFamily="18" charset="0"/>
              </a:rPr>
              <a:t>, </a:t>
            </a:r>
            <a:r>
              <a:rPr lang="en-US" altLang="en-US" i="1" dirty="0">
                <a:latin typeface="Cambria" panose="02040503050406030204" pitchFamily="18" charset="0"/>
                <a:ea typeface="Cambria" panose="02040503050406030204" pitchFamily="18" charset="0"/>
              </a:rPr>
              <a:t>Chem. Soc. Rev.</a:t>
            </a:r>
            <a:r>
              <a:rPr lang="en-US" altLang="en-US" dirty="0">
                <a:latin typeface="Cambria" panose="02040503050406030204" pitchFamily="18" charset="0"/>
                <a:ea typeface="Cambria" panose="02040503050406030204" pitchFamily="18" charset="0"/>
              </a:rPr>
              <a:t>, </a:t>
            </a:r>
            <a:r>
              <a:rPr lang="en-US" altLang="en-US" b="1" dirty="0">
                <a:latin typeface="Cambria" panose="02040503050406030204" pitchFamily="18" charset="0"/>
                <a:ea typeface="Cambria" panose="02040503050406030204" pitchFamily="18" charset="0"/>
              </a:rPr>
              <a:t>41</a:t>
            </a:r>
            <a:r>
              <a:rPr lang="en-US" altLang="en-US" dirty="0">
                <a:latin typeface="Cambria" panose="02040503050406030204" pitchFamily="18" charset="0"/>
                <a:ea typeface="Cambria" panose="02040503050406030204" pitchFamily="18" charset="0"/>
              </a:rPr>
              <a:t> , 413</a:t>
            </a:r>
            <a:r>
              <a:rPr lang="hr-HR" altLang="en-US" dirty="0">
                <a:latin typeface="Cambria" panose="02040503050406030204" pitchFamily="18" charset="0"/>
                <a:ea typeface="Cambria" panose="02040503050406030204" pitchFamily="18" charset="0"/>
              </a:rPr>
              <a:t> (</a:t>
            </a:r>
            <a:r>
              <a:rPr lang="en-US" altLang="en-US" dirty="0">
                <a:latin typeface="Cambria" panose="02040503050406030204" pitchFamily="18" charset="0"/>
                <a:ea typeface="Cambria" panose="02040503050406030204" pitchFamily="18" charset="0"/>
              </a:rPr>
              <a:t>2012</a:t>
            </a:r>
            <a:r>
              <a:rPr lang="hr-HR" altLang="en-US" dirty="0">
                <a:latin typeface="Cambria" panose="02040503050406030204" pitchFamily="18" charset="0"/>
                <a:ea typeface="Cambria" panose="02040503050406030204" pitchFamily="18" charset="0"/>
              </a:rPr>
              <a:t>)</a:t>
            </a:r>
          </a:p>
          <a:p>
            <a:pPr marL="228600" indent="-228600" algn="just">
              <a:buFontTx/>
              <a:buAutoNum type="arabicPeriod"/>
              <a:defRPr/>
            </a:pPr>
            <a:r>
              <a:rPr lang="hr-HR" dirty="0">
                <a:latin typeface="Cambria" panose="02040503050406030204" pitchFamily="18" charset="0"/>
                <a:ea typeface="Cambria" panose="02040503050406030204" pitchFamily="18" charset="0"/>
              </a:rPr>
              <a:t>J. Chen </a:t>
            </a:r>
            <a:r>
              <a:rPr lang="hr-HR" i="1" dirty="0">
                <a:latin typeface="Cambria" panose="02040503050406030204" pitchFamily="18" charset="0"/>
                <a:ea typeface="Cambria" panose="02040503050406030204" pitchFamily="18" charset="0"/>
              </a:rPr>
              <a:t>et al.</a:t>
            </a:r>
            <a:r>
              <a:rPr lang="hr-HR"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Water-enhanced oxidation of graphite to graphene oxide with controlled species of oxygenated groups</a:t>
            </a:r>
            <a:r>
              <a:rPr lang="hr-HR" dirty="0">
                <a:latin typeface="Cambria" panose="02040503050406030204" pitchFamily="18" charset="0"/>
                <a:ea typeface="Cambria" panose="02040503050406030204" pitchFamily="18" charset="0"/>
              </a:rPr>
              <a:t>, </a:t>
            </a:r>
            <a:r>
              <a:rPr lang="hr-HR" i="1" dirty="0">
                <a:latin typeface="Cambria" panose="02040503050406030204" pitchFamily="18" charset="0"/>
                <a:ea typeface="Cambria" panose="02040503050406030204" pitchFamily="18" charset="0"/>
              </a:rPr>
              <a:t>Chem. Sci. </a:t>
            </a:r>
            <a:r>
              <a:rPr lang="hr-HR" dirty="0">
                <a:latin typeface="Cambria" panose="02040503050406030204" pitchFamily="18" charset="0"/>
                <a:ea typeface="Cambria" panose="02040503050406030204" pitchFamily="18" charset="0"/>
              </a:rPr>
              <a:t>(2016)</a:t>
            </a:r>
            <a:endParaRPr lang="en-US" dirty="0">
              <a:latin typeface="Cambria" panose="02040503050406030204" pitchFamily="18" charset="0"/>
              <a:ea typeface="Cambria" panose="02040503050406030204" pitchFamily="18" charset="0"/>
            </a:endParaRPr>
          </a:p>
          <a:p>
            <a:pPr marL="228600" indent="-228600" algn="just">
              <a:buFontTx/>
              <a:buAutoNum type="arabicPeriod"/>
              <a:defRPr/>
            </a:pPr>
            <a:r>
              <a:rPr lang="hr-HR" dirty="0">
                <a:latin typeface="Cambria" panose="02040503050406030204" pitchFamily="18" charset="0"/>
                <a:ea typeface="Cambria" panose="02040503050406030204" pitchFamily="18" charset="0"/>
              </a:rPr>
              <a:t>W.L. Noorduin </a:t>
            </a:r>
            <a:r>
              <a:rPr lang="hr-HR" i="1" dirty="0">
                <a:latin typeface="Cambria" panose="02040503050406030204" pitchFamily="18" charset="0"/>
                <a:ea typeface="Cambria" panose="02040503050406030204" pitchFamily="18" charset="0"/>
              </a:rPr>
              <a:t>et al., </a:t>
            </a:r>
            <a:r>
              <a:rPr lang="en-US" i="1" dirty="0" err="1">
                <a:solidFill>
                  <a:srgbClr val="303030"/>
                </a:solidFill>
                <a:latin typeface="Cambria" panose="02040503050406030204" pitchFamily="18" charset="0"/>
                <a:ea typeface="Cambria" panose="02040503050406030204" pitchFamily="18" charset="0"/>
              </a:rPr>
              <a:t>Chem</a:t>
            </a:r>
            <a:r>
              <a:rPr lang="en-US" i="1" dirty="0">
                <a:solidFill>
                  <a:srgbClr val="303030"/>
                </a:solidFill>
                <a:latin typeface="Cambria" panose="02040503050406030204" pitchFamily="18" charset="0"/>
                <a:ea typeface="Cambria" panose="02040503050406030204" pitchFamily="18" charset="0"/>
              </a:rPr>
              <a:t> Soc.</a:t>
            </a:r>
            <a:r>
              <a:rPr lang="hr-HR" i="1" dirty="0">
                <a:solidFill>
                  <a:srgbClr val="303030"/>
                </a:solidFill>
                <a:latin typeface="Cambria" panose="02040503050406030204" pitchFamily="18" charset="0"/>
                <a:ea typeface="Cambria" panose="02040503050406030204" pitchFamily="18" charset="0"/>
              </a:rPr>
              <a:t>,</a:t>
            </a:r>
            <a:r>
              <a:rPr lang="en-US" dirty="0">
                <a:solidFill>
                  <a:srgbClr val="303030"/>
                </a:solidFill>
                <a:latin typeface="Cambria" panose="02040503050406030204" pitchFamily="18" charset="0"/>
                <a:ea typeface="Cambria" panose="02040503050406030204" pitchFamily="18" charset="0"/>
              </a:rPr>
              <a:t>130(4):1158-9</a:t>
            </a:r>
            <a:r>
              <a:rPr lang="hr-HR" dirty="0">
                <a:solidFill>
                  <a:srgbClr val="303030"/>
                </a:solidFill>
                <a:latin typeface="Cambria" panose="02040503050406030204" pitchFamily="18" charset="0"/>
                <a:ea typeface="Cambria" panose="02040503050406030204" pitchFamily="18" charset="0"/>
              </a:rPr>
              <a:t> (2008)</a:t>
            </a:r>
            <a:endParaRPr lang="hr-HR" dirty="0">
              <a:latin typeface="Cambria" panose="02040503050406030204" pitchFamily="18" charset="0"/>
              <a:ea typeface="Cambria" panose="02040503050406030204" pitchFamily="18" charset="0"/>
            </a:endParaRPr>
          </a:p>
          <a:p>
            <a:pPr marL="228600" indent="-228600" algn="just">
              <a:buFontTx/>
              <a:buAutoNum type="arabicPeriod"/>
              <a:defRPr/>
            </a:pPr>
            <a:r>
              <a:rPr lang="hr-HR" dirty="0">
                <a:latin typeface="Cambria" panose="02040503050406030204" pitchFamily="18" charset="0"/>
                <a:ea typeface="Cambria" panose="02040503050406030204" pitchFamily="18" charset="0"/>
              </a:rPr>
              <a:t>K. </a:t>
            </a:r>
            <a:r>
              <a:rPr lang="en-US" dirty="0" err="1">
                <a:latin typeface="Cambria" panose="02040503050406030204" pitchFamily="18" charset="0"/>
                <a:ea typeface="Cambria" panose="02040503050406030204" pitchFamily="18" charset="0"/>
              </a:rPr>
              <a:t>Krishnamoorthy</a:t>
            </a:r>
            <a:r>
              <a:rPr lang="hr-HR" dirty="0">
                <a:latin typeface="Cambria" panose="02040503050406030204" pitchFamily="18" charset="0"/>
                <a:ea typeface="Cambria" panose="02040503050406030204" pitchFamily="18" charset="0"/>
              </a:rPr>
              <a:t> </a:t>
            </a:r>
            <a:r>
              <a:rPr lang="hr-HR" i="1" dirty="0">
                <a:latin typeface="Cambria" panose="02040503050406030204" pitchFamily="18" charset="0"/>
                <a:ea typeface="Cambria" panose="02040503050406030204" pitchFamily="18" charset="0"/>
              </a:rPr>
              <a:t>et al., </a:t>
            </a:r>
            <a:r>
              <a:rPr lang="en-US" dirty="0">
                <a:latin typeface="Cambria" panose="02040503050406030204" pitchFamily="18" charset="0"/>
                <a:ea typeface="Cambria" panose="02040503050406030204" pitchFamily="18" charset="0"/>
              </a:rPr>
              <a:t>The chemical and structural analysis of graphene oxide with different degrees of oxidation</a:t>
            </a:r>
            <a:r>
              <a:rPr lang="hr-HR" dirty="0">
                <a:latin typeface="Cambria" panose="02040503050406030204" pitchFamily="18" charset="0"/>
                <a:ea typeface="Cambria" panose="02040503050406030204" pitchFamily="18" charset="0"/>
              </a:rPr>
              <a:t>, </a:t>
            </a:r>
            <a:r>
              <a:rPr lang="hr-HR" i="1" dirty="0">
                <a:latin typeface="Cambria" panose="02040503050406030204" pitchFamily="18" charset="0"/>
                <a:ea typeface="Cambria" panose="02040503050406030204" pitchFamily="18" charset="0"/>
              </a:rPr>
              <a:t>Carbon, </a:t>
            </a:r>
            <a:r>
              <a:rPr lang="en-US" b="1" dirty="0">
                <a:latin typeface="Cambria" panose="02040503050406030204" pitchFamily="18" charset="0"/>
                <a:ea typeface="Cambria" panose="02040503050406030204" pitchFamily="18" charset="0"/>
              </a:rPr>
              <a:t>53</a:t>
            </a:r>
            <a:r>
              <a:rPr lang="hr-HR"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38 – 49</a:t>
            </a:r>
            <a:r>
              <a:rPr lang="hr-HR"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(2013) </a:t>
            </a:r>
            <a:endParaRPr lang="hr-HR" dirty="0">
              <a:latin typeface="Cambria" panose="02040503050406030204" pitchFamily="18" charset="0"/>
              <a:ea typeface="Cambria" panose="02040503050406030204" pitchFamily="18" charset="0"/>
            </a:endParaRPr>
          </a:p>
          <a:p>
            <a:pPr marL="228600" indent="-228600" algn="just">
              <a:buFontTx/>
              <a:buAutoNum type="arabicPeriod"/>
              <a:defRPr/>
            </a:pPr>
            <a:r>
              <a:rPr lang="hr-HR" dirty="0">
                <a:latin typeface="Cambria" panose="02040503050406030204" pitchFamily="18" charset="0"/>
                <a:ea typeface="Cambria" panose="02040503050406030204" pitchFamily="18" charset="0"/>
              </a:rPr>
              <a:t> J.L. Howard </a:t>
            </a:r>
            <a:r>
              <a:rPr lang="hr-HR" i="1" dirty="0">
                <a:latin typeface="Cambria" panose="02040503050406030204" pitchFamily="18" charset="0"/>
                <a:ea typeface="Cambria" panose="02040503050406030204" pitchFamily="18" charset="0"/>
              </a:rPr>
              <a:t>et al</a:t>
            </a:r>
            <a:r>
              <a:rPr lang="hr-HR"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Mechanochemistry</a:t>
            </a:r>
            <a:r>
              <a:rPr lang="en-US" dirty="0">
                <a:latin typeface="Cambria" panose="02040503050406030204" pitchFamily="18" charset="0"/>
                <a:ea typeface="Cambria" panose="02040503050406030204" pitchFamily="18" charset="0"/>
              </a:rPr>
              <a:t> as an emerging tool for molecular synthesis: what can it offer?</a:t>
            </a:r>
            <a:r>
              <a:rPr lang="hr-HR" dirty="0">
                <a:latin typeface="Cambria" panose="02040503050406030204" pitchFamily="18" charset="0"/>
                <a:ea typeface="Cambria" panose="02040503050406030204" pitchFamily="18" charset="0"/>
              </a:rPr>
              <a:t>, </a:t>
            </a:r>
            <a:r>
              <a:rPr lang="de-DE" i="1" dirty="0">
                <a:latin typeface="Cambria" panose="02040503050406030204" pitchFamily="18" charset="0"/>
                <a:ea typeface="Cambria" panose="02040503050406030204" pitchFamily="18" charset="0"/>
              </a:rPr>
              <a:t>Chem. Sci</a:t>
            </a:r>
            <a:r>
              <a:rPr lang="de-DE" dirty="0">
                <a:latin typeface="Cambria" panose="02040503050406030204" pitchFamily="18" charset="0"/>
                <a:ea typeface="Cambria" panose="02040503050406030204" pitchFamily="18" charset="0"/>
              </a:rPr>
              <a:t>. </a:t>
            </a:r>
            <a:r>
              <a:rPr lang="de-DE" b="1" dirty="0">
                <a:latin typeface="Cambria" panose="02040503050406030204" pitchFamily="18" charset="0"/>
                <a:ea typeface="Cambria" panose="02040503050406030204" pitchFamily="18" charset="0"/>
              </a:rPr>
              <a:t>9</a:t>
            </a:r>
            <a:r>
              <a:rPr lang="de-DE" dirty="0">
                <a:latin typeface="Cambria" panose="02040503050406030204" pitchFamily="18" charset="0"/>
                <a:ea typeface="Cambria" panose="02040503050406030204" pitchFamily="18" charset="0"/>
              </a:rPr>
              <a:t>, 3080</a:t>
            </a:r>
            <a:r>
              <a:rPr lang="hr-HR" i="1" dirty="0">
                <a:latin typeface="Cambria" panose="02040503050406030204" pitchFamily="18" charset="0"/>
                <a:ea typeface="Cambria" panose="02040503050406030204" pitchFamily="18" charset="0"/>
              </a:rPr>
              <a:t> </a:t>
            </a:r>
            <a:r>
              <a:rPr lang="hr-HR" dirty="0">
                <a:latin typeface="Cambria" panose="02040503050406030204" pitchFamily="18" charset="0"/>
                <a:ea typeface="Cambria" panose="02040503050406030204" pitchFamily="18" charset="0"/>
              </a:rPr>
              <a:t>(2018)</a:t>
            </a:r>
          </a:p>
          <a:p>
            <a:pPr marL="228600" indent="-228600" algn="just">
              <a:buFontTx/>
              <a:buAutoNum type="arabicPeriod"/>
              <a:defRPr/>
            </a:pPr>
            <a:r>
              <a:rPr lang="hr-HR" dirty="0">
                <a:latin typeface="Cambria" panose="02040503050406030204" pitchFamily="18" charset="0"/>
                <a:ea typeface="Cambria" panose="02040503050406030204" pitchFamily="18" charset="0"/>
              </a:rPr>
              <a:t> T. Ghosh </a:t>
            </a:r>
            <a:r>
              <a:rPr lang="hr-HR" i="1" dirty="0">
                <a:latin typeface="Cambria" panose="02040503050406030204" pitchFamily="18" charset="0"/>
                <a:ea typeface="Cambria" panose="02040503050406030204" pitchFamily="18" charset="0"/>
              </a:rPr>
              <a:t>et al</a:t>
            </a:r>
            <a:r>
              <a:rPr lang="hr-HR"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Solution-Processed Graphite Membrane from Reassembled Graphene Oxide</a:t>
            </a:r>
            <a:r>
              <a:rPr lang="hr-HR"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Chem. Mater.</a:t>
            </a:r>
            <a:r>
              <a:rPr lang="en-US" dirty="0">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24</a:t>
            </a:r>
            <a:r>
              <a:rPr lang="en-US" dirty="0">
                <a:latin typeface="Cambria" panose="02040503050406030204" pitchFamily="18" charset="0"/>
                <a:ea typeface="Cambria" panose="02040503050406030204" pitchFamily="18" charset="0"/>
              </a:rPr>
              <a:t> (3), pp 594–599</a:t>
            </a:r>
            <a:r>
              <a:rPr lang="hr-HR" dirty="0">
                <a:latin typeface="Cambria" panose="02040503050406030204" pitchFamily="18" charset="0"/>
                <a:ea typeface="Cambria" panose="02040503050406030204" pitchFamily="18" charset="0"/>
              </a:rPr>
              <a:t> (2012)</a:t>
            </a:r>
          </a:p>
        </p:txBody>
      </p:sp>
      <p:sp>
        <p:nvSpPr>
          <p:cNvPr id="9" name="Rectangle 8"/>
          <p:cNvSpPr/>
          <p:nvPr/>
        </p:nvSpPr>
        <p:spPr>
          <a:xfrm>
            <a:off x="4794600" y="139627"/>
            <a:ext cx="1780616" cy="538609"/>
          </a:xfrm>
          <a:prstGeom prst="rect">
            <a:avLst/>
          </a:prstGeom>
        </p:spPr>
        <p:txBody>
          <a:bodyPr wrap="none">
            <a:spAutoFit/>
          </a:bodyPr>
          <a:lstStyle/>
          <a:p>
            <a:r>
              <a:rPr lang="hr-HR" sz="2900" dirty="0">
                <a:latin typeface="Cambria" panose="02040503050406030204" pitchFamily="18" charset="0"/>
                <a:ea typeface="Cambria" panose="02040503050406030204" pitchFamily="18" charset="0"/>
              </a:rPr>
              <a:t>Literature</a:t>
            </a:r>
            <a:endParaRPr lang="en-US" sz="29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461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19198" y="1104106"/>
            <a:ext cx="2472267" cy="143933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8" name="Rounded Rectangle 7"/>
          <p:cNvSpPr/>
          <p:nvPr/>
        </p:nvSpPr>
        <p:spPr>
          <a:xfrm>
            <a:off x="1219198" y="3843866"/>
            <a:ext cx="2472267" cy="143933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solidFill>
                  <a:schemeClr val="tx1"/>
                </a:solidFill>
                <a:latin typeface="Cambria" panose="02040503050406030204" pitchFamily="18" charset="0"/>
                <a:ea typeface="Cambria" panose="02040503050406030204" pitchFamily="18" charset="0"/>
              </a:rPr>
              <a:t>PURPOSE</a:t>
            </a:r>
            <a:endParaRPr lang="en-US" dirty="0">
              <a:latin typeface="Cambria" panose="02040503050406030204" pitchFamily="18" charset="0"/>
              <a:ea typeface="Cambria" panose="02040503050406030204" pitchFamily="18" charset="0"/>
            </a:endParaRPr>
          </a:p>
        </p:txBody>
      </p:sp>
      <p:sp>
        <p:nvSpPr>
          <p:cNvPr id="9" name="Right Arrow 8"/>
          <p:cNvSpPr/>
          <p:nvPr/>
        </p:nvSpPr>
        <p:spPr>
          <a:xfrm rot="918838">
            <a:off x="3877144" y="2213185"/>
            <a:ext cx="1323019" cy="21487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2" name="Rectangle 1"/>
          <p:cNvSpPr/>
          <p:nvPr/>
        </p:nvSpPr>
        <p:spPr>
          <a:xfrm>
            <a:off x="1219197" y="1104106"/>
            <a:ext cx="2472267" cy="14536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a:solidFill>
                  <a:schemeClr val="tx1"/>
                </a:solidFill>
                <a:latin typeface="Cambria" panose="02040503050406030204" pitchFamily="18" charset="0"/>
                <a:ea typeface="Cambria" panose="02040503050406030204" pitchFamily="18" charset="0"/>
              </a:rPr>
              <a:t>AIM</a:t>
            </a:r>
            <a:endParaRPr lang="en-US" dirty="0">
              <a:latin typeface="Cambria" panose="02040503050406030204" pitchFamily="18" charset="0"/>
              <a:ea typeface="Cambria" panose="02040503050406030204" pitchFamily="18" charset="0"/>
            </a:endParaRPr>
          </a:p>
        </p:txBody>
      </p:sp>
      <p:sp>
        <p:nvSpPr>
          <p:cNvPr id="10" name="Right Arrow 9"/>
          <p:cNvSpPr/>
          <p:nvPr/>
        </p:nvSpPr>
        <p:spPr>
          <a:xfrm rot="20567774">
            <a:off x="3879845" y="1212983"/>
            <a:ext cx="1323019" cy="21487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11" name="Right Arrow 10"/>
          <p:cNvSpPr/>
          <p:nvPr/>
        </p:nvSpPr>
        <p:spPr>
          <a:xfrm>
            <a:off x="3947027" y="1694303"/>
            <a:ext cx="1323019" cy="21487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17" name="Right Arrow 16"/>
          <p:cNvSpPr/>
          <p:nvPr/>
        </p:nvSpPr>
        <p:spPr>
          <a:xfrm>
            <a:off x="3843865" y="4360034"/>
            <a:ext cx="1323019" cy="21487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18" name="Rectangle 17"/>
          <p:cNvSpPr/>
          <p:nvPr/>
        </p:nvSpPr>
        <p:spPr>
          <a:xfrm>
            <a:off x="1215732" y="3833455"/>
            <a:ext cx="2472267" cy="14536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solidFill>
                  <a:schemeClr val="tx1"/>
                </a:solidFill>
                <a:latin typeface="Cambria" panose="02040503050406030204" pitchFamily="18" charset="0"/>
                <a:ea typeface="Cambria" panose="02040503050406030204" pitchFamily="18" charset="0"/>
              </a:rPr>
              <a:t>PURPOSE</a:t>
            </a:r>
            <a:endParaRPr lang="en-US" dirty="0">
              <a:latin typeface="Cambria" panose="02040503050406030204" pitchFamily="18" charset="0"/>
              <a:ea typeface="Cambria" panose="02040503050406030204" pitchFamily="18" charset="0"/>
            </a:endParaRPr>
          </a:p>
        </p:txBody>
      </p:sp>
      <p:sp>
        <p:nvSpPr>
          <p:cNvPr id="19" name="Rectangle 18"/>
          <p:cNvSpPr/>
          <p:nvPr/>
        </p:nvSpPr>
        <p:spPr>
          <a:xfrm>
            <a:off x="5380853" y="3735277"/>
            <a:ext cx="6397334" cy="16499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r-HR" dirty="0">
                <a:solidFill>
                  <a:schemeClr val="tx1"/>
                </a:solidFill>
                <a:latin typeface="Cambria" panose="02040503050406030204" pitchFamily="18" charset="0"/>
                <a:ea typeface="Cambria" panose="02040503050406030204" pitchFamily="18" charset="0"/>
              </a:rPr>
              <a:t>Find new </a:t>
            </a:r>
            <a:r>
              <a:rPr lang="en-US" dirty="0">
                <a:solidFill>
                  <a:schemeClr val="tx1"/>
                </a:solidFill>
                <a:latin typeface="Cambria" panose="02040503050406030204" pitchFamily="18" charset="0"/>
                <a:ea typeface="Cambria" panose="02040503050406030204" pitchFamily="18" charset="0"/>
              </a:rPr>
              <a:t>versatile and eco-friendly approach to prepare the large scale high quality graphene oxide</a:t>
            </a:r>
            <a:r>
              <a:rPr lang="hr-HR" dirty="0">
                <a:solidFill>
                  <a:schemeClr val="tx1"/>
                </a:solidFill>
                <a:latin typeface="Cambria" panose="02040503050406030204" pitchFamily="18" charset="0"/>
                <a:ea typeface="Cambria" panose="02040503050406030204" pitchFamily="18" charset="0"/>
              </a:rPr>
              <a:t> with tunable degree of oxidation for further functionalization depending on its application</a:t>
            </a:r>
          </a:p>
        </p:txBody>
      </p:sp>
      <p:sp>
        <p:nvSpPr>
          <p:cNvPr id="20" name="Rectangle 19"/>
          <p:cNvSpPr/>
          <p:nvPr/>
        </p:nvSpPr>
        <p:spPr>
          <a:xfrm>
            <a:off x="5380853" y="662401"/>
            <a:ext cx="6397334" cy="7074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r-HR" dirty="0">
                <a:solidFill>
                  <a:schemeClr val="tx1"/>
                </a:solidFill>
                <a:latin typeface="Cambria" panose="02040503050406030204" pitchFamily="18" charset="0"/>
                <a:ea typeface="Cambria" panose="02040503050406030204" pitchFamily="18" charset="0"/>
                <a:cs typeface="Arial" panose="020B0604020202020204" pitchFamily="34" charset="0"/>
              </a:rPr>
              <a:t>Mechanochemical preparation and characterization of graphene oxide (GO)</a:t>
            </a:r>
          </a:p>
        </p:txBody>
      </p:sp>
      <p:sp>
        <p:nvSpPr>
          <p:cNvPr id="21" name="Rectangle 20"/>
          <p:cNvSpPr/>
          <p:nvPr/>
        </p:nvSpPr>
        <p:spPr>
          <a:xfrm>
            <a:off x="5380853" y="1499905"/>
            <a:ext cx="6397334" cy="7074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r-HR" dirty="0">
                <a:solidFill>
                  <a:schemeClr val="tx1"/>
                </a:solidFill>
                <a:latin typeface="Cambria" panose="02040503050406030204" pitchFamily="18" charset="0"/>
                <a:ea typeface="Cambria" panose="02040503050406030204" pitchFamily="18" charset="0"/>
                <a:cs typeface="Arial" panose="020B0604020202020204" pitchFamily="34" charset="0"/>
              </a:rPr>
              <a:t>Find optimal synthesis conditions </a:t>
            </a:r>
          </a:p>
        </p:txBody>
      </p:sp>
      <p:sp>
        <p:nvSpPr>
          <p:cNvPr id="22" name="Rectangle 21"/>
          <p:cNvSpPr/>
          <p:nvPr/>
        </p:nvSpPr>
        <p:spPr>
          <a:xfrm>
            <a:off x="5380853" y="2337409"/>
            <a:ext cx="6397334" cy="7074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r-HR" dirty="0">
                <a:solidFill>
                  <a:schemeClr val="tx1"/>
                </a:solidFill>
                <a:latin typeface="Cambria" panose="02040503050406030204" pitchFamily="18" charset="0"/>
                <a:ea typeface="Cambria" panose="02040503050406030204" pitchFamily="18" charset="0"/>
                <a:cs typeface="Arial" panose="020B0604020202020204" pitchFamily="34" charset="0"/>
              </a:rPr>
              <a:t>Find</a:t>
            </a:r>
            <a:r>
              <a:rPr lang="en-US" dirty="0">
                <a:solidFill>
                  <a:schemeClr val="tx1"/>
                </a:solidFill>
                <a:latin typeface="Cambria" panose="02040503050406030204" pitchFamily="18" charset="0"/>
                <a:ea typeface="Cambria" panose="02040503050406030204" pitchFamily="18" charset="0"/>
                <a:cs typeface="Arial" panose="020B0604020202020204" pitchFamily="34" charset="0"/>
              </a:rPr>
              <a:t> influencing factors on the oxidation degree of GO</a:t>
            </a:r>
            <a:endParaRPr lang="hr-HR"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09798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7"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28600" y="701002"/>
            <a:ext cx="11523518" cy="681178"/>
          </a:xfrm>
        </p:spPr>
        <p:txBody>
          <a:bodyPr>
            <a:normAutofit/>
          </a:bodyPr>
          <a:lstStyle/>
          <a:p>
            <a:r>
              <a:rPr lang="hr-HR" sz="1800"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single-atom carbon layer, combination of unsaturated benzene rings and aliphatic heterocycles containing </a:t>
            </a:r>
            <a:r>
              <a:rPr lang="hr-HR" sz="1800" dirty="0">
                <a:latin typeface="Cambria" panose="02040503050406030204" pitchFamily="18" charset="0"/>
                <a:ea typeface="Cambria" panose="02040503050406030204" pitchFamily="18" charset="0"/>
              </a:rPr>
              <a:t>range of reactive</a:t>
            </a:r>
            <a:r>
              <a:rPr lang="en-US" sz="1800" dirty="0">
                <a:latin typeface="Cambria" panose="02040503050406030204" pitchFamily="18" charset="0"/>
                <a:ea typeface="Cambria" panose="02040503050406030204" pitchFamily="18" charset="0"/>
              </a:rPr>
              <a:t> oxygen groups</a:t>
            </a:r>
            <a:endParaRPr lang="hr-HR" sz="1800"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970" y="1209182"/>
            <a:ext cx="4201988" cy="4343400"/>
          </a:xfrm>
          <a:prstGeom prst="rect">
            <a:avLst/>
          </a:prstGeom>
        </p:spPr>
      </p:pic>
      <p:sp>
        <p:nvSpPr>
          <p:cNvPr id="6" name="Rectangle 5"/>
          <p:cNvSpPr/>
          <p:nvPr/>
        </p:nvSpPr>
        <p:spPr>
          <a:xfrm>
            <a:off x="8063463" y="5552582"/>
            <a:ext cx="6096000" cy="523220"/>
          </a:xfrm>
          <a:prstGeom prst="rect">
            <a:avLst/>
          </a:prstGeom>
        </p:spPr>
        <p:txBody>
          <a:bodyPr>
            <a:spAutoFit/>
          </a:bodyPr>
          <a:lstStyle/>
          <a:p>
            <a:r>
              <a:rPr lang="en-US" sz="1600" dirty="0">
                <a:latin typeface="Cambria" panose="02040503050406030204" pitchFamily="18" charset="0"/>
                <a:ea typeface="Cambria" panose="02040503050406030204" pitchFamily="18" charset="0"/>
              </a:rPr>
              <a:t>Variations of the </a:t>
            </a:r>
            <a:r>
              <a:rPr lang="en-US" sz="1600" dirty="0" err="1">
                <a:latin typeface="Cambria" panose="02040503050406030204" pitchFamily="18" charset="0"/>
                <a:ea typeface="Cambria" panose="02040503050406030204" pitchFamily="18" charset="0"/>
              </a:rPr>
              <a:t>Lerf-Klinowski</a:t>
            </a:r>
            <a:r>
              <a:rPr lang="en-US" sz="1600" dirty="0">
                <a:latin typeface="Cambria" panose="02040503050406030204" pitchFamily="18" charset="0"/>
                <a:ea typeface="Cambria" panose="02040503050406030204" pitchFamily="18" charset="0"/>
              </a:rPr>
              <a:t> </a:t>
            </a:r>
            <a:r>
              <a:rPr lang="hr-HR" sz="1600" dirty="0">
                <a:latin typeface="Cambria" panose="02040503050406030204" pitchFamily="18" charset="0"/>
                <a:ea typeface="Cambria" panose="02040503050406030204" pitchFamily="18" charset="0"/>
              </a:rPr>
              <a:t>model</a:t>
            </a:r>
          </a:p>
          <a:p>
            <a:r>
              <a:rPr lang="hr-HR" sz="1200" dirty="0">
                <a:latin typeface="Cambria" panose="02040503050406030204" pitchFamily="18" charset="0"/>
                <a:ea typeface="Cambria" panose="02040503050406030204" pitchFamily="18" charset="0"/>
              </a:rPr>
              <a:t>            (Chem. Soc. Rev., 2010, 39, 228-240)</a:t>
            </a:r>
            <a:endParaRPr lang="en-US" sz="1200" dirty="0">
              <a:latin typeface="Cambria" panose="02040503050406030204" pitchFamily="18" charset="0"/>
              <a:ea typeface="Cambria" panose="02040503050406030204" pitchFamily="18" charset="0"/>
            </a:endParaRPr>
          </a:p>
        </p:txBody>
      </p:sp>
      <p:sp>
        <p:nvSpPr>
          <p:cNvPr id="4" name="Oval 3"/>
          <p:cNvSpPr/>
          <p:nvPr/>
        </p:nvSpPr>
        <p:spPr>
          <a:xfrm>
            <a:off x="2963721" y="3380882"/>
            <a:ext cx="1460815" cy="76892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z="1600" b="1" dirty="0">
                <a:solidFill>
                  <a:schemeClr val="tx1"/>
                </a:solidFill>
                <a:latin typeface="Cambria" panose="02040503050406030204" pitchFamily="18" charset="0"/>
                <a:ea typeface="Cambria" panose="02040503050406030204" pitchFamily="18" charset="0"/>
              </a:rPr>
              <a:t>Potential</a:t>
            </a:r>
            <a:r>
              <a:rPr lang="hr-HR" sz="1600" b="1" dirty="0">
                <a:solidFill>
                  <a:schemeClr val="tx1"/>
                </a:solidFill>
              </a:rPr>
              <a:t> </a:t>
            </a:r>
            <a:r>
              <a:rPr lang="hr-HR" sz="1600" b="1" dirty="0">
                <a:solidFill>
                  <a:schemeClr val="tx1"/>
                </a:solidFill>
                <a:latin typeface="Cambria" panose="02040503050406030204" pitchFamily="18" charset="0"/>
                <a:ea typeface="Cambria" panose="02040503050406030204" pitchFamily="18" charset="0"/>
              </a:rPr>
              <a:t>use</a:t>
            </a:r>
            <a:endParaRPr lang="en-US" sz="1600" b="1" dirty="0">
              <a:solidFill>
                <a:schemeClr val="tx1"/>
              </a:solidFill>
              <a:latin typeface="Cambria" panose="02040503050406030204" pitchFamily="18" charset="0"/>
              <a:ea typeface="Cambria" panose="02040503050406030204" pitchFamily="18" charset="0"/>
            </a:endParaRPr>
          </a:p>
        </p:txBody>
      </p:sp>
      <p:sp>
        <p:nvSpPr>
          <p:cNvPr id="7" name="Right Arrow 6"/>
          <p:cNvSpPr/>
          <p:nvPr/>
        </p:nvSpPr>
        <p:spPr>
          <a:xfrm rot="16200000">
            <a:off x="3506306" y="2987694"/>
            <a:ext cx="422006" cy="157227"/>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dirty="0"/>
          </a:p>
        </p:txBody>
      </p:sp>
      <p:sp>
        <p:nvSpPr>
          <p:cNvPr id="11" name="Rectangle 10"/>
          <p:cNvSpPr/>
          <p:nvPr/>
        </p:nvSpPr>
        <p:spPr>
          <a:xfrm>
            <a:off x="97776" y="3340684"/>
            <a:ext cx="2157494" cy="8842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z="1600" b="1" dirty="0">
                <a:solidFill>
                  <a:schemeClr val="tx1"/>
                </a:solidFill>
                <a:latin typeface="Cambria" panose="02040503050406030204" pitchFamily="18" charset="0"/>
                <a:ea typeface="Cambria" panose="02040503050406030204" pitchFamily="18" charset="0"/>
              </a:rPr>
              <a:t>Mass production of graphene</a:t>
            </a:r>
            <a:endParaRPr lang="en-US" sz="1600" b="1" dirty="0">
              <a:solidFill>
                <a:schemeClr val="tx1"/>
              </a:solidFill>
              <a:latin typeface="Cambria" panose="02040503050406030204" pitchFamily="18" charset="0"/>
              <a:ea typeface="Cambria" panose="02040503050406030204" pitchFamily="18" charset="0"/>
            </a:endParaRPr>
          </a:p>
        </p:txBody>
      </p:sp>
      <p:sp>
        <p:nvSpPr>
          <p:cNvPr id="12" name="Right Arrow 11"/>
          <p:cNvSpPr/>
          <p:nvPr/>
        </p:nvSpPr>
        <p:spPr>
          <a:xfrm>
            <a:off x="4629836" y="3686730"/>
            <a:ext cx="422006" cy="157227"/>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13" name="Rectangle 12"/>
          <p:cNvSpPr/>
          <p:nvPr/>
        </p:nvSpPr>
        <p:spPr>
          <a:xfrm>
            <a:off x="2303282" y="1397584"/>
            <a:ext cx="2652933" cy="136466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z="1600" b="1" dirty="0">
                <a:solidFill>
                  <a:schemeClr val="tx1"/>
                </a:solidFill>
                <a:latin typeface="Cambria" panose="02040503050406030204" pitchFamily="18" charset="0"/>
                <a:ea typeface="Cambria" panose="02040503050406030204" pitchFamily="18" charset="0"/>
              </a:rPr>
              <a:t>Electronics</a:t>
            </a:r>
          </a:p>
          <a:p>
            <a:pPr marL="285750" indent="-285750" algn="just">
              <a:buFontTx/>
              <a:buChar char="-"/>
            </a:pPr>
            <a:r>
              <a:rPr lang="hr-HR" sz="1600" dirty="0">
                <a:solidFill>
                  <a:schemeClr val="tx1"/>
                </a:solidFill>
                <a:latin typeface="Cambria" panose="02040503050406030204" pitchFamily="18" charset="0"/>
                <a:ea typeface="Cambria" panose="02040503050406030204" pitchFamily="18" charset="0"/>
              </a:rPr>
              <a:t>optical materials</a:t>
            </a:r>
          </a:p>
          <a:p>
            <a:pPr marL="285750" indent="-285750" algn="just">
              <a:buFontTx/>
              <a:buChar char="-"/>
            </a:pPr>
            <a:r>
              <a:rPr lang="hr-HR" sz="1600" dirty="0">
                <a:solidFill>
                  <a:schemeClr val="tx1"/>
                </a:solidFill>
                <a:latin typeface="Cambria" panose="02040503050406030204" pitchFamily="18" charset="0"/>
                <a:ea typeface="Cambria" panose="02040503050406030204" pitchFamily="18" charset="0"/>
              </a:rPr>
              <a:t>supercapacitors</a:t>
            </a:r>
          </a:p>
          <a:p>
            <a:pPr marL="285750" indent="-285750" algn="just">
              <a:buFontTx/>
              <a:buChar char="-"/>
            </a:pPr>
            <a:r>
              <a:rPr lang="hr-HR" sz="1600" dirty="0">
                <a:solidFill>
                  <a:schemeClr val="tx1"/>
                </a:solidFill>
                <a:latin typeface="Cambria" panose="02040503050406030204" pitchFamily="18" charset="0"/>
                <a:ea typeface="Cambria" panose="02040503050406030204" pitchFamily="18" charset="0"/>
              </a:rPr>
              <a:t>lithium-ion batteries</a:t>
            </a:r>
          </a:p>
          <a:p>
            <a:pPr marL="285750" indent="-285750" algn="just">
              <a:buFontTx/>
              <a:buChar char="-"/>
            </a:pPr>
            <a:r>
              <a:rPr lang="hr-HR" sz="1600" dirty="0">
                <a:solidFill>
                  <a:schemeClr val="tx1"/>
                </a:solidFill>
                <a:latin typeface="Cambria" panose="02040503050406030204" pitchFamily="18" charset="0"/>
                <a:ea typeface="Cambria" panose="02040503050406030204" pitchFamily="18" charset="0"/>
              </a:rPr>
              <a:t>solar cells</a:t>
            </a:r>
            <a:endParaRPr lang="en-US" sz="1600" dirty="0">
              <a:solidFill>
                <a:schemeClr val="tx1"/>
              </a:solidFill>
              <a:latin typeface="Cambria" panose="02040503050406030204" pitchFamily="18" charset="0"/>
              <a:ea typeface="Cambria" panose="02040503050406030204" pitchFamily="18" charset="0"/>
            </a:endParaRPr>
          </a:p>
        </p:txBody>
      </p:sp>
      <p:sp>
        <p:nvSpPr>
          <p:cNvPr id="14" name="Right Arrow 13"/>
          <p:cNvSpPr/>
          <p:nvPr/>
        </p:nvSpPr>
        <p:spPr>
          <a:xfrm rot="5400000">
            <a:off x="3506305" y="4410454"/>
            <a:ext cx="422006" cy="157227"/>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dirty="0"/>
          </a:p>
        </p:txBody>
      </p:sp>
      <p:sp>
        <p:nvSpPr>
          <p:cNvPr id="15" name="Right Arrow 14"/>
          <p:cNvSpPr/>
          <p:nvPr/>
        </p:nvSpPr>
        <p:spPr>
          <a:xfrm rot="10800000">
            <a:off x="2382774" y="3686731"/>
            <a:ext cx="422006" cy="157227"/>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dirty="0"/>
          </a:p>
        </p:txBody>
      </p:sp>
      <p:sp>
        <p:nvSpPr>
          <p:cNvPr id="16" name="Rectangle 15"/>
          <p:cNvSpPr/>
          <p:nvPr/>
        </p:nvSpPr>
        <p:spPr>
          <a:xfrm>
            <a:off x="5179345" y="3340684"/>
            <a:ext cx="2354063" cy="8842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z="1600" b="1" dirty="0">
                <a:solidFill>
                  <a:schemeClr val="tx1"/>
                </a:solidFill>
                <a:latin typeface="Cambria" panose="02040503050406030204" pitchFamily="18" charset="0"/>
                <a:ea typeface="Cambria" panose="02040503050406030204" pitchFamily="18" charset="0"/>
              </a:rPr>
              <a:t>Biomedicine</a:t>
            </a:r>
          </a:p>
          <a:p>
            <a:pPr marL="285750" indent="-285750" algn="just">
              <a:buFontTx/>
              <a:buChar char="-"/>
            </a:pPr>
            <a:r>
              <a:rPr lang="hr-HR" sz="1600" dirty="0">
                <a:solidFill>
                  <a:schemeClr val="tx1"/>
                </a:solidFill>
                <a:latin typeface="Cambria" panose="02040503050406030204" pitchFamily="18" charset="0"/>
                <a:ea typeface="Cambria" panose="02040503050406030204" pitchFamily="18" charset="0"/>
              </a:rPr>
              <a:t>biosensors</a:t>
            </a:r>
          </a:p>
          <a:p>
            <a:pPr marL="285750" indent="-285750" algn="just">
              <a:buFontTx/>
              <a:buChar char="-"/>
            </a:pPr>
            <a:r>
              <a:rPr lang="hr-HR" sz="1600" dirty="0">
                <a:solidFill>
                  <a:schemeClr val="tx1"/>
                </a:solidFill>
                <a:latin typeface="Cambria" panose="02040503050406030204" pitchFamily="18" charset="0"/>
                <a:ea typeface="Cambria" panose="02040503050406030204" pitchFamily="18" charset="0"/>
              </a:rPr>
              <a:t>Drug delivery agents</a:t>
            </a:r>
            <a:endParaRPr lang="en-US" sz="1600" dirty="0">
              <a:solidFill>
                <a:schemeClr val="tx1"/>
              </a:solidFill>
              <a:latin typeface="Cambria" panose="02040503050406030204" pitchFamily="18" charset="0"/>
              <a:ea typeface="Cambria" panose="02040503050406030204" pitchFamily="18" charset="0"/>
            </a:endParaRPr>
          </a:p>
        </p:txBody>
      </p:sp>
      <p:sp>
        <p:nvSpPr>
          <p:cNvPr id="17" name="Rectangle 16"/>
          <p:cNvSpPr/>
          <p:nvPr/>
        </p:nvSpPr>
        <p:spPr>
          <a:xfrm>
            <a:off x="2303282" y="4803642"/>
            <a:ext cx="2670824" cy="125159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z="1600" b="1" dirty="0">
                <a:solidFill>
                  <a:schemeClr val="tx1"/>
                </a:solidFill>
                <a:latin typeface="Cambria" panose="02040503050406030204" pitchFamily="18" charset="0"/>
                <a:ea typeface="Cambria" panose="02040503050406030204" pitchFamily="18" charset="0"/>
              </a:rPr>
              <a:t>Enviroment</a:t>
            </a:r>
          </a:p>
          <a:p>
            <a:pPr marL="285750" indent="-285750" algn="just">
              <a:buFontTx/>
              <a:buChar char="-"/>
            </a:pPr>
            <a:r>
              <a:rPr lang="hr-HR" sz="1600" dirty="0">
                <a:solidFill>
                  <a:schemeClr val="tx1"/>
                </a:solidFill>
                <a:latin typeface="Cambria" panose="02040503050406030204" pitchFamily="18" charset="0"/>
                <a:ea typeface="Cambria" panose="02040503050406030204" pitchFamily="18" charset="0"/>
              </a:rPr>
              <a:t>contaminant adsorption</a:t>
            </a:r>
          </a:p>
          <a:p>
            <a:pPr marL="285750" indent="-285750" algn="just">
              <a:buFontTx/>
              <a:buChar char="-"/>
            </a:pPr>
            <a:r>
              <a:rPr lang="hr-HR" sz="1600" dirty="0">
                <a:solidFill>
                  <a:schemeClr val="tx1"/>
                </a:solidFill>
                <a:latin typeface="Cambria" panose="02040503050406030204" pitchFamily="18" charset="0"/>
                <a:ea typeface="Cambria" panose="02040503050406030204" pitchFamily="18" charset="0"/>
              </a:rPr>
              <a:t>water decontamination</a:t>
            </a:r>
          </a:p>
          <a:p>
            <a:pPr marL="285750" indent="-285750" algn="just">
              <a:buFontTx/>
              <a:buChar char="-"/>
            </a:pPr>
            <a:r>
              <a:rPr lang="hr-HR" sz="1600" dirty="0">
                <a:solidFill>
                  <a:schemeClr val="tx1"/>
                </a:solidFill>
                <a:latin typeface="Cambria" panose="02040503050406030204" pitchFamily="18" charset="0"/>
                <a:ea typeface="Cambria" panose="02040503050406030204" pitchFamily="18" charset="0"/>
              </a:rPr>
              <a:t>solar desalination</a:t>
            </a:r>
          </a:p>
          <a:p>
            <a:pPr marL="285750" indent="-285750" algn="just">
              <a:buFontTx/>
              <a:buChar char="-"/>
            </a:pPr>
            <a:r>
              <a:rPr lang="hr-HR" sz="1600" dirty="0">
                <a:solidFill>
                  <a:schemeClr val="tx1"/>
                </a:solidFill>
                <a:latin typeface="Cambria" panose="02040503050406030204" pitchFamily="18" charset="0"/>
                <a:ea typeface="Cambria" panose="02040503050406030204" pitchFamily="18" charset="0"/>
              </a:rPr>
              <a:t>enviromental sensing</a:t>
            </a:r>
          </a:p>
        </p:txBody>
      </p:sp>
      <p:sp>
        <p:nvSpPr>
          <p:cNvPr id="18" name="Rectangle 17"/>
          <p:cNvSpPr/>
          <p:nvPr/>
        </p:nvSpPr>
        <p:spPr>
          <a:xfrm>
            <a:off x="3896420" y="100823"/>
            <a:ext cx="3845733" cy="584775"/>
          </a:xfrm>
          <a:prstGeom prst="rect">
            <a:avLst/>
          </a:prstGeom>
        </p:spPr>
        <p:txBody>
          <a:bodyPr wrap="none">
            <a:spAutoFit/>
          </a:bodyPr>
          <a:lstStyle/>
          <a:p>
            <a:r>
              <a:rPr lang="hr-HR" sz="3200" dirty="0">
                <a:latin typeface="Cambria" panose="02040503050406030204" pitchFamily="18" charset="0"/>
                <a:ea typeface="Cambria" panose="02040503050406030204" pitchFamily="18" charset="0"/>
              </a:rPr>
              <a:t>Graphene oxide (GO)</a:t>
            </a:r>
            <a:endParaRPr lang="en-US" sz="3200" dirty="0"/>
          </a:p>
        </p:txBody>
      </p:sp>
    </p:spTree>
    <p:extLst>
      <p:ext uri="{BB962C8B-B14F-4D97-AF65-F5344CB8AC3E}">
        <p14:creationId xmlns:p14="http://schemas.microsoft.com/office/powerpoint/2010/main" val="323852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5"/>
                                        </p:tgtEl>
                                      </p:cBhvr>
                                    </p:animEffect>
                                    <p:animScale>
                                      <p:cBhvr>
                                        <p:cTn id="2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19193139"/>
              </p:ext>
            </p:extLst>
          </p:nvPr>
        </p:nvGraphicFramePr>
        <p:xfrm>
          <a:off x="3390206" y="3273655"/>
          <a:ext cx="5067994" cy="2470170"/>
        </p:xfrm>
        <a:graphic>
          <a:graphicData uri="http://schemas.openxmlformats.org/drawingml/2006/table">
            <a:tbl>
              <a:tblPr firstRow="1" firstCol="1" bandRow="1">
                <a:tableStyleId>{5C22544A-7EE6-4342-B048-85BDC9FD1C3A}</a:tableStyleId>
              </a:tblPr>
              <a:tblGrid>
                <a:gridCol w="1647489">
                  <a:extLst>
                    <a:ext uri="{9D8B030D-6E8A-4147-A177-3AD203B41FA5}">
                      <a16:colId xmlns:a16="http://schemas.microsoft.com/office/drawing/2014/main" val="188559110"/>
                    </a:ext>
                  </a:extLst>
                </a:gridCol>
                <a:gridCol w="1647489">
                  <a:extLst>
                    <a:ext uri="{9D8B030D-6E8A-4147-A177-3AD203B41FA5}">
                      <a16:colId xmlns:a16="http://schemas.microsoft.com/office/drawing/2014/main" val="3700001039"/>
                    </a:ext>
                  </a:extLst>
                </a:gridCol>
                <a:gridCol w="1773016">
                  <a:extLst>
                    <a:ext uri="{9D8B030D-6E8A-4147-A177-3AD203B41FA5}">
                      <a16:colId xmlns:a16="http://schemas.microsoft.com/office/drawing/2014/main" val="848372828"/>
                    </a:ext>
                  </a:extLst>
                </a:gridCol>
              </a:tblGrid>
              <a:tr h="349838">
                <a:tc>
                  <a:txBody>
                    <a:bodyPr/>
                    <a:lstStyle/>
                    <a:p>
                      <a:pPr marL="0" algn="ctr" defTabSz="914400" rtl="0" eaLnBrk="1" fontAlgn="ctr" latinLnBrk="0" hangingPunct="1">
                        <a:lnSpc>
                          <a:spcPct val="150000"/>
                        </a:lnSpc>
                        <a:spcBef>
                          <a:spcPts val="600"/>
                        </a:spcBef>
                        <a:spcAft>
                          <a:spcPts val="600"/>
                        </a:spcAft>
                      </a:pPr>
                      <a:r>
                        <a:rPr lang="hr-HR" sz="1200" b="1" i="0" u="none" strike="noStrike" kern="1200" dirty="0">
                          <a:solidFill>
                            <a:srgbClr val="000000"/>
                          </a:solidFill>
                          <a:effectLst/>
                          <a:latin typeface="Cambria" panose="02040503050406030204" pitchFamily="18" charset="0"/>
                          <a:ea typeface="Cambria" panose="02040503050406030204" pitchFamily="18" charset="0"/>
                          <a:cs typeface="+mn-cs"/>
                        </a:rPr>
                        <a:t>Method name</a:t>
                      </a:r>
                      <a:endParaRPr lang="en-US" sz="1200" b="1"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lnSpc>
                          <a:spcPct val="150000"/>
                        </a:lnSpc>
                        <a:spcBef>
                          <a:spcPts val="600"/>
                        </a:spcBef>
                        <a:spcAft>
                          <a:spcPts val="600"/>
                        </a:spcAft>
                      </a:pPr>
                      <a:r>
                        <a:rPr lang="hr-HR" sz="1200" b="1" i="0" u="none" strike="noStrike" kern="1200" dirty="0">
                          <a:solidFill>
                            <a:srgbClr val="000000"/>
                          </a:solidFill>
                          <a:effectLst/>
                          <a:latin typeface="Cambria" panose="02040503050406030204" pitchFamily="18" charset="0"/>
                          <a:ea typeface="Cambria" panose="02040503050406030204" pitchFamily="18" charset="0"/>
                          <a:cs typeface="+mn-cs"/>
                        </a:rPr>
                        <a:t>Year</a:t>
                      </a:r>
                      <a:endParaRPr lang="en-US" sz="1200" b="1"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lnSpc>
                          <a:spcPct val="150000"/>
                        </a:lnSpc>
                        <a:spcBef>
                          <a:spcPts val="600"/>
                        </a:spcBef>
                        <a:spcAft>
                          <a:spcPts val="600"/>
                        </a:spcAft>
                      </a:pPr>
                      <a:r>
                        <a:rPr lang="hr-HR" sz="1200" b="1" i="0" u="none" strike="noStrike" kern="1200" baseline="0" dirty="0">
                          <a:solidFill>
                            <a:srgbClr val="000000"/>
                          </a:solidFill>
                          <a:effectLst/>
                          <a:latin typeface="Cambria" panose="02040503050406030204" pitchFamily="18" charset="0"/>
                          <a:ea typeface="Cambria" panose="02040503050406030204" pitchFamily="18" charset="0"/>
                          <a:cs typeface="+mn-cs"/>
                        </a:rPr>
                        <a:t>Oxidation agents</a:t>
                      </a:r>
                      <a:endParaRPr lang="en-US" sz="1200" b="1"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519033557"/>
                  </a:ext>
                </a:extLst>
              </a:tr>
              <a:tr h="291532">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Brodie method </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1859.</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HNO3, &gt; 90 %, KClO3</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67068060"/>
                  </a:ext>
                </a:extLst>
              </a:tr>
              <a:tr h="291532">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Staudenmeier method</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1898.</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HNO3, &gt; 90%, H2SO4, conc., KClO3</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526106344"/>
                  </a:ext>
                </a:extLst>
              </a:tr>
              <a:tr h="291532">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Hoffman method</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1937.</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HNO3, &gt; 65%., H2SO4, conc., KClO3</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2526989"/>
                  </a:ext>
                </a:extLst>
              </a:tr>
              <a:tr h="291532">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Hummers method</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1958.</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H2SO4, conc., NaNO3, KMnO4</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940804400"/>
                  </a:ext>
                </a:extLst>
              </a:tr>
              <a:tr h="291532">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Tour method </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2010.</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lnSpc>
                          <a:spcPct val="125000"/>
                        </a:lnSpc>
                        <a:spcBef>
                          <a:spcPts val="600"/>
                        </a:spcBef>
                        <a:spcAft>
                          <a:spcPts val="600"/>
                        </a:spcAft>
                      </a:pPr>
                      <a:r>
                        <a:rPr lang="hr-HR" sz="1200" b="0" i="0" u="none" strike="noStrike" kern="1200" dirty="0">
                          <a:solidFill>
                            <a:srgbClr val="000000"/>
                          </a:solidFill>
                          <a:effectLst/>
                          <a:latin typeface="Cambria" panose="02040503050406030204" pitchFamily="18" charset="0"/>
                          <a:ea typeface="Cambria" panose="02040503050406030204" pitchFamily="18" charset="0"/>
                          <a:cs typeface="+mn-cs"/>
                        </a:rPr>
                        <a:t>H2SO4, conc., H3PO4, conc., KMnO4</a:t>
                      </a:r>
                      <a:endParaRPr lang="en-US" sz="1200" b="0" i="0" u="none" strike="noStrike" kern="1200" dirty="0">
                        <a:solidFill>
                          <a:srgbClr val="000000"/>
                        </a:solidFill>
                        <a:effectLst/>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989605150"/>
                  </a:ext>
                </a:extLst>
              </a:tr>
            </a:tbl>
          </a:graphicData>
        </a:graphic>
      </p:graphicFrame>
      <p:pic>
        <p:nvPicPr>
          <p:cNvPr id="8" name="Picture 7"/>
          <p:cNvPicPr>
            <a:picLocks noChangeAspect="1"/>
          </p:cNvPicPr>
          <p:nvPr/>
        </p:nvPicPr>
        <p:blipFill>
          <a:blip r:embed="rId3"/>
          <a:stretch>
            <a:fillRect/>
          </a:stretch>
        </p:blipFill>
        <p:spPr>
          <a:xfrm>
            <a:off x="2069779" y="1146463"/>
            <a:ext cx="7708849" cy="1700646"/>
          </a:xfrm>
          <a:prstGeom prst="rect">
            <a:avLst/>
          </a:prstGeom>
        </p:spPr>
      </p:pic>
      <p:sp>
        <p:nvSpPr>
          <p:cNvPr id="10" name="Rectangle 9"/>
          <p:cNvSpPr/>
          <p:nvPr/>
        </p:nvSpPr>
        <p:spPr>
          <a:xfrm>
            <a:off x="2467477" y="251752"/>
            <a:ext cx="7236340" cy="584775"/>
          </a:xfrm>
          <a:prstGeom prst="rect">
            <a:avLst/>
          </a:prstGeom>
        </p:spPr>
        <p:txBody>
          <a:bodyPr wrap="none">
            <a:spAutoFit/>
          </a:bodyPr>
          <a:lstStyle/>
          <a:p>
            <a:r>
              <a:rPr lang="hr-HR" sz="3200" dirty="0">
                <a:latin typeface="Cambria" panose="02040503050406030204" pitchFamily="18" charset="0"/>
                <a:ea typeface="Cambria" panose="02040503050406030204" pitchFamily="18" charset="0"/>
              </a:rPr>
              <a:t>Oxidation of graphite and graphite oxide</a:t>
            </a:r>
            <a:endParaRPr lang="en-US" sz="3200" dirty="0"/>
          </a:p>
        </p:txBody>
      </p:sp>
      <p:sp>
        <p:nvSpPr>
          <p:cNvPr id="2" name="Rectangle 1"/>
          <p:cNvSpPr/>
          <p:nvPr/>
        </p:nvSpPr>
        <p:spPr>
          <a:xfrm>
            <a:off x="2069779" y="1146463"/>
            <a:ext cx="7708849" cy="170064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97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31759" y="584324"/>
            <a:ext cx="5348589" cy="666388"/>
          </a:xfrm>
        </p:spPr>
        <p:txBody>
          <a:bodyPr>
            <a:normAutofit fontScale="90000"/>
          </a:bodyPr>
          <a:lstStyle/>
          <a:p>
            <a:r>
              <a:rPr lang="hr-HR" sz="3200" dirty="0">
                <a:latin typeface="Cambria" panose="02040503050406030204" pitchFamily="18" charset="0"/>
                <a:ea typeface="Cambria" panose="02040503050406030204" pitchFamily="18" charset="0"/>
              </a:rPr>
              <a:t>Mechanochemistry</a:t>
            </a:r>
            <a:r>
              <a:rPr lang="hr-HR" dirty="0"/>
              <a:t/>
            </a:r>
            <a:br>
              <a:rPr lang="hr-HR" dirty="0"/>
            </a:br>
            <a:endParaRPr lang="en-US" dirty="0"/>
          </a:p>
        </p:txBody>
      </p:sp>
      <p:sp>
        <p:nvSpPr>
          <p:cNvPr id="7" name="Rectangle 6"/>
          <p:cNvSpPr/>
          <p:nvPr/>
        </p:nvSpPr>
        <p:spPr>
          <a:xfrm>
            <a:off x="369168" y="823845"/>
            <a:ext cx="11124332" cy="646331"/>
          </a:xfrm>
          <a:prstGeom prst="rect">
            <a:avLst/>
          </a:prstGeom>
        </p:spPr>
        <p:txBody>
          <a:bodyPr wrap="square">
            <a:spAutoFit/>
          </a:bodyPr>
          <a:lstStyle/>
          <a:p>
            <a:r>
              <a:rPr lang="hr-HR" dirty="0">
                <a:solidFill>
                  <a:srgbClr val="000000"/>
                </a:solidFill>
                <a:latin typeface="Times New Roman" panose="02020603050405020304" pitchFamily="18" charset="0"/>
              </a:rPr>
              <a:t>M</a:t>
            </a:r>
            <a:r>
              <a:rPr lang="en-US" dirty="0" err="1">
                <a:solidFill>
                  <a:srgbClr val="000000"/>
                </a:solidFill>
                <a:latin typeface="Times New Roman" panose="02020603050405020304" pitchFamily="18" charset="0"/>
              </a:rPr>
              <a:t>echanochemical</a:t>
            </a:r>
            <a:r>
              <a:rPr lang="en-US" dirty="0">
                <a:solidFill>
                  <a:srgbClr val="000000"/>
                </a:solidFill>
                <a:latin typeface="Times New Roman" panose="02020603050405020304" pitchFamily="18" charset="0"/>
              </a:rPr>
              <a:t> reaction </a:t>
            </a:r>
            <a:r>
              <a:rPr lang="hr-HR"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 chemical reaction that is induced by the direct absorption of mechanical energy”</a:t>
            </a:r>
            <a:endParaRPr lang="hr-HR" dirty="0">
              <a:solidFill>
                <a:srgbClr val="000000"/>
              </a:solidFill>
              <a:latin typeface="Times New Roman" panose="02020603050405020304" pitchFamily="18" charset="0"/>
            </a:endParaRPr>
          </a:p>
          <a:p>
            <a:r>
              <a:rPr lang="hr-HR" dirty="0">
                <a:solidFill>
                  <a:srgbClr val="000000"/>
                </a:solidFill>
                <a:latin typeface="Times New Roman" panose="02020603050405020304" pitchFamily="18" charset="0"/>
              </a:rPr>
              <a:t>		            - solvent free or with nominal amount of solvent (LAG, ILAG)</a:t>
            </a:r>
            <a:endParaRPr lang="en-US" dirty="0"/>
          </a:p>
        </p:txBody>
      </p:sp>
      <p:sp>
        <p:nvSpPr>
          <p:cNvPr id="12" name="Oval 11"/>
          <p:cNvSpPr/>
          <p:nvPr/>
        </p:nvSpPr>
        <p:spPr>
          <a:xfrm>
            <a:off x="459510" y="3175552"/>
            <a:ext cx="1101436" cy="7741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solidFill>
                  <a:schemeClr val="tx1"/>
                </a:solidFill>
                <a:latin typeface="Cambria" panose="02040503050406030204" pitchFamily="18" charset="0"/>
                <a:ea typeface="Cambria" panose="02040503050406030204" pitchFamily="18" charset="0"/>
              </a:rPr>
              <a:t>Why?</a:t>
            </a:r>
            <a:endParaRPr lang="en-US" dirty="0">
              <a:solidFill>
                <a:schemeClr val="tx1"/>
              </a:solidFill>
              <a:latin typeface="Cambria" panose="02040503050406030204" pitchFamily="18" charset="0"/>
              <a:ea typeface="Cambria" panose="02040503050406030204" pitchFamily="18" charset="0"/>
            </a:endParaRPr>
          </a:p>
        </p:txBody>
      </p:sp>
      <p:sp>
        <p:nvSpPr>
          <p:cNvPr id="13" name="Right Arrow 12"/>
          <p:cNvSpPr/>
          <p:nvPr/>
        </p:nvSpPr>
        <p:spPr>
          <a:xfrm rot="20462946">
            <a:off x="1719018" y="3207444"/>
            <a:ext cx="931511" cy="124770"/>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14" name="Right Arrow 13"/>
          <p:cNvSpPr/>
          <p:nvPr/>
        </p:nvSpPr>
        <p:spPr>
          <a:xfrm>
            <a:off x="1724003" y="3508575"/>
            <a:ext cx="931511" cy="124770"/>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15" name="Right Arrow 14"/>
          <p:cNvSpPr/>
          <p:nvPr/>
        </p:nvSpPr>
        <p:spPr>
          <a:xfrm rot="1040950">
            <a:off x="1711982" y="3825787"/>
            <a:ext cx="931511" cy="124770"/>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16" name="Rectangle 15"/>
          <p:cNvSpPr/>
          <p:nvPr/>
        </p:nvSpPr>
        <p:spPr>
          <a:xfrm>
            <a:off x="3029587" y="2836162"/>
            <a:ext cx="3896449" cy="4468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solidFill>
                  <a:schemeClr val="tx1"/>
                </a:solidFill>
                <a:latin typeface="Cambria" panose="02040503050406030204" pitchFamily="18" charset="0"/>
                <a:ea typeface="Cambria" panose="02040503050406030204" pitchFamily="18" charset="0"/>
              </a:rPr>
              <a:t>Reflected better yield and selectivity</a:t>
            </a:r>
            <a:endParaRPr lang="en-US" dirty="0">
              <a:solidFill>
                <a:schemeClr val="tx1"/>
              </a:solidFill>
              <a:latin typeface="Cambria" panose="02040503050406030204" pitchFamily="18" charset="0"/>
              <a:ea typeface="Cambria" panose="02040503050406030204" pitchFamily="18" charset="0"/>
            </a:endParaRPr>
          </a:p>
        </p:txBody>
      </p:sp>
      <p:sp>
        <p:nvSpPr>
          <p:cNvPr id="17" name="Rectangle 16"/>
          <p:cNvSpPr/>
          <p:nvPr/>
        </p:nvSpPr>
        <p:spPr>
          <a:xfrm>
            <a:off x="3029587" y="3388090"/>
            <a:ext cx="3896449" cy="4468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solidFill>
                  <a:schemeClr val="tx1"/>
                </a:solidFill>
                <a:latin typeface="Cambria" panose="02040503050406030204" pitchFamily="18" charset="0"/>
                <a:ea typeface="Cambria" panose="02040503050406030204" pitchFamily="18" charset="0"/>
              </a:rPr>
              <a:t>Better energy – and atom - economy</a:t>
            </a:r>
            <a:endParaRPr lang="en-US" dirty="0">
              <a:solidFill>
                <a:schemeClr val="tx1"/>
              </a:solidFill>
              <a:latin typeface="Cambria" panose="02040503050406030204" pitchFamily="18" charset="0"/>
              <a:ea typeface="Cambria" panose="02040503050406030204" pitchFamily="18" charset="0"/>
            </a:endParaRPr>
          </a:p>
        </p:txBody>
      </p:sp>
      <p:sp>
        <p:nvSpPr>
          <p:cNvPr id="19" name="Rectangle 18"/>
          <p:cNvSpPr/>
          <p:nvPr/>
        </p:nvSpPr>
        <p:spPr>
          <a:xfrm>
            <a:off x="3029587" y="3910332"/>
            <a:ext cx="3896449" cy="4468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solidFill>
                  <a:schemeClr val="tx1"/>
                </a:solidFill>
                <a:latin typeface="Cambria" panose="02040503050406030204" pitchFamily="18" charset="0"/>
                <a:ea typeface="Cambria" panose="02040503050406030204" pitchFamily="18" charset="0"/>
              </a:rPr>
              <a:t>reduce waste generation</a:t>
            </a:r>
            <a:endParaRPr lang="en-US" dirty="0">
              <a:solidFill>
                <a:schemeClr val="tx1"/>
              </a:solidFill>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a:blip r:embed="rId3"/>
          <a:stretch>
            <a:fillRect/>
          </a:stretch>
        </p:blipFill>
        <p:spPr>
          <a:xfrm>
            <a:off x="7484836" y="1573467"/>
            <a:ext cx="3595891" cy="1880420"/>
          </a:xfrm>
          <a:prstGeom prst="rect">
            <a:avLst/>
          </a:prstGeom>
        </p:spPr>
      </p:pic>
      <p:pic>
        <p:nvPicPr>
          <p:cNvPr id="22" name="Picture 2" descr="Image result for Planetary Mono Mill PULVERISETT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121" y="3616315"/>
            <a:ext cx="4139016" cy="230829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7360228" y="3502540"/>
            <a:ext cx="4264309" cy="261610"/>
          </a:xfrm>
          <a:prstGeom prst="rect">
            <a:avLst/>
          </a:prstGeom>
        </p:spPr>
        <p:txBody>
          <a:bodyPr wrap="none">
            <a:spAutoFit/>
          </a:bodyPr>
          <a:lstStyle/>
          <a:p>
            <a:r>
              <a:rPr lang="en-US" sz="1100" dirty="0">
                <a:latin typeface="Cambria" panose="02040503050406030204" pitchFamily="18" charset="0"/>
                <a:ea typeface="Cambria" panose="02040503050406030204" pitchFamily="18" charset="0"/>
              </a:rPr>
              <a:t>J</a:t>
            </a:r>
            <a:r>
              <a:rPr lang="hr-HR" sz="1100" dirty="0">
                <a:latin typeface="Cambria" panose="02040503050406030204" pitchFamily="18" charset="0"/>
                <a:ea typeface="Cambria" panose="02040503050406030204" pitchFamily="18" charset="0"/>
              </a:rPr>
              <a:t>.</a:t>
            </a:r>
            <a:r>
              <a:rPr lang="en-US" sz="1100" dirty="0">
                <a:latin typeface="Cambria" panose="02040503050406030204" pitchFamily="18" charset="0"/>
                <a:ea typeface="Cambria" panose="02040503050406030204" pitchFamily="18" charset="0"/>
              </a:rPr>
              <a:t>L. Howard, Q</a:t>
            </a:r>
            <a:r>
              <a:rPr lang="hr-HR" sz="1100" dirty="0">
                <a:latin typeface="Cambria" panose="02040503050406030204" pitchFamily="18" charset="0"/>
                <a:ea typeface="Cambria" panose="02040503050406030204" pitchFamily="18" charset="0"/>
              </a:rPr>
              <a:t>.</a:t>
            </a:r>
            <a:r>
              <a:rPr lang="en-US" sz="1100" dirty="0">
                <a:latin typeface="Cambria" panose="02040503050406030204" pitchFamily="18" charset="0"/>
                <a:ea typeface="Cambria" panose="02040503050406030204" pitchFamily="18" charset="0"/>
              </a:rPr>
              <a:t> Cao and D</a:t>
            </a:r>
            <a:r>
              <a:rPr lang="hr-HR" sz="1100" dirty="0">
                <a:latin typeface="Cambria" panose="02040503050406030204" pitchFamily="18" charset="0"/>
                <a:ea typeface="Cambria" panose="02040503050406030204" pitchFamily="18" charset="0"/>
              </a:rPr>
              <a:t>.</a:t>
            </a:r>
            <a:r>
              <a:rPr lang="en-US" sz="1100" dirty="0">
                <a:latin typeface="Cambria" panose="02040503050406030204" pitchFamily="18" charset="0"/>
                <a:ea typeface="Cambria" panose="02040503050406030204" pitchFamily="18" charset="0"/>
              </a:rPr>
              <a:t>L. Browne</a:t>
            </a:r>
            <a:r>
              <a:rPr lang="hr-HR" sz="1100" dirty="0">
                <a:latin typeface="Cambria" panose="02040503050406030204" pitchFamily="18" charset="0"/>
                <a:ea typeface="Cambria" panose="02040503050406030204" pitchFamily="18" charset="0"/>
              </a:rPr>
              <a:t>, </a:t>
            </a:r>
            <a:r>
              <a:rPr lang="de-DE" sz="1100" dirty="0">
                <a:latin typeface="Cambria" panose="02040503050406030204" pitchFamily="18" charset="0"/>
                <a:ea typeface="Cambria" panose="02040503050406030204" pitchFamily="18" charset="0"/>
              </a:rPr>
              <a:t>Chem. Sci., 2018, 9, 3080–3094</a:t>
            </a:r>
            <a:endParaRPr lang="en-US" sz="1100" dirty="0">
              <a:latin typeface="Cambria" panose="02040503050406030204" pitchFamily="18" charset="0"/>
              <a:ea typeface="Cambria" panose="02040503050406030204" pitchFamily="18" charset="0"/>
            </a:endParaRPr>
          </a:p>
        </p:txBody>
      </p:sp>
      <p:sp>
        <p:nvSpPr>
          <p:cNvPr id="24" name="Rectangle 23"/>
          <p:cNvSpPr/>
          <p:nvPr/>
        </p:nvSpPr>
        <p:spPr>
          <a:xfrm>
            <a:off x="7360228" y="5829482"/>
            <a:ext cx="4599709" cy="707886"/>
          </a:xfrm>
          <a:prstGeom prst="rect">
            <a:avLst/>
          </a:prstGeom>
        </p:spPr>
        <p:txBody>
          <a:bodyPr wrap="square">
            <a:spAutoFit/>
          </a:bodyPr>
          <a:lstStyle/>
          <a:p>
            <a:r>
              <a:rPr lang="en-US" sz="1000" dirty="0">
                <a:latin typeface="Cambria" panose="02040503050406030204" pitchFamily="18" charset="0"/>
                <a:ea typeface="Cambria" panose="02040503050406030204" pitchFamily="18" charset="0"/>
                <a:hlinkClick r:id="rId5"/>
              </a:rPr>
              <a:t>https://www.fritsch-international.com/sample-preparation/milling/planetary-mills/details/product/pulverisette-6-classic-line/</a:t>
            </a:r>
            <a:endParaRPr lang="hr-HR" sz="1000" dirty="0">
              <a:latin typeface="Cambria" panose="02040503050406030204" pitchFamily="18" charset="0"/>
              <a:ea typeface="Cambria" panose="02040503050406030204" pitchFamily="18" charset="0"/>
            </a:endParaRPr>
          </a:p>
          <a:p>
            <a:r>
              <a:rPr lang="en-US" sz="1000" dirty="0">
                <a:latin typeface="Cambria" panose="02040503050406030204" pitchFamily="18" charset="0"/>
                <a:ea typeface="Cambria" panose="02040503050406030204" pitchFamily="18" charset="0"/>
                <a:hlinkClick r:id="rId6"/>
              </a:rPr>
              <a:t>https://www.insolidotech.com/ist600.html</a:t>
            </a:r>
            <a:endParaRPr lang="hr-HR" sz="1000" dirty="0">
              <a:latin typeface="Cambria" panose="02040503050406030204" pitchFamily="18" charset="0"/>
              <a:ea typeface="Cambria" panose="02040503050406030204" pitchFamily="18" charset="0"/>
            </a:endParaRPr>
          </a:p>
          <a:p>
            <a:endParaRPr lang="hr-HR" sz="1000" dirty="0">
              <a:latin typeface="Cambria" panose="02040503050406030204" pitchFamily="18" charset="0"/>
              <a:ea typeface="Cambria" panose="02040503050406030204" pitchFamily="18" charset="0"/>
            </a:endParaRPr>
          </a:p>
        </p:txBody>
      </p:sp>
      <p:sp>
        <p:nvSpPr>
          <p:cNvPr id="3" name="Rectangle 2"/>
          <p:cNvSpPr/>
          <p:nvPr/>
        </p:nvSpPr>
        <p:spPr>
          <a:xfrm>
            <a:off x="7484835" y="1556389"/>
            <a:ext cx="3595891" cy="1887575"/>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Picture"/>
          <p:cNvPicPr>
            <a:picLocks noChangeAspect="1" noChangeArrowheads="1"/>
          </p:cNvPicPr>
          <p:nvPr/>
        </p:nvPicPr>
        <p:blipFill rotWithShape="1">
          <a:blip r:embed="rId7">
            <a:extLst>
              <a:ext uri="{28A0092B-C50C-407E-A947-70E740481C1C}">
                <a14:useLocalDpi xmlns:a14="http://schemas.microsoft.com/office/drawing/2010/main" val="0"/>
              </a:ext>
            </a:extLst>
          </a:blip>
          <a:srcRect l="13060" r="13359"/>
          <a:stretch/>
        </p:blipFill>
        <p:spPr bwMode="auto">
          <a:xfrm>
            <a:off x="7484835" y="3822726"/>
            <a:ext cx="2088573"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68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4"/>
                                        </p:tgtEl>
                                      </p:cBhvr>
                                    </p:animEffect>
                                    <p:animScale>
                                      <p:cBhvr>
                                        <p:cTn id="12" dur="250" autoRev="1" fill="hold"/>
                                        <p:tgtEl>
                                          <p:spTgt spid="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5"/>
                                        </p:tgtEl>
                                      </p:cBhvr>
                                    </p:animEffect>
                                    <p:animScale>
                                      <p:cBhvr>
                                        <p:cTn id="1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2884" y="2213263"/>
            <a:ext cx="5803688" cy="1371600"/>
          </a:xfrm>
          <a:prstGeom prst="rect">
            <a:avLst/>
          </a:prstGeom>
          <a:solidFill>
            <a:schemeClr val="bg2">
              <a:lumMod val="9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94839" y="2226024"/>
            <a:ext cx="6042679" cy="1200329"/>
          </a:xfrm>
          <a:prstGeom prst="rect">
            <a:avLst/>
          </a:prstGeom>
        </p:spPr>
        <p:txBody>
          <a:bodyPr wrap="square">
            <a:spAutoFit/>
          </a:bodyPr>
          <a:lstStyle/>
          <a:p>
            <a:r>
              <a:rPr lang="hr-HR" sz="4400" dirty="0">
                <a:latin typeface="Cambria" panose="02040503050406030204" pitchFamily="18" charset="0"/>
                <a:ea typeface="Cambria" panose="02040503050406030204" pitchFamily="18" charset="0"/>
              </a:rPr>
              <a:t>EXPERIMENTAL  PART</a:t>
            </a:r>
          </a:p>
          <a:p>
            <a:r>
              <a:rPr lang="hr-HR" sz="2800" dirty="0">
                <a:latin typeface="Cambria" panose="02040503050406030204" pitchFamily="18" charset="0"/>
                <a:ea typeface="Cambria" panose="02040503050406030204" pitchFamily="18" charset="0"/>
              </a:rPr>
              <a:t>  Mechanochemical synthesis of GO</a:t>
            </a:r>
            <a:endParaRPr lang="en-US" sz="2400" dirty="0"/>
          </a:p>
        </p:txBody>
      </p:sp>
    </p:spTree>
    <p:extLst>
      <p:ext uri="{BB962C8B-B14F-4D97-AF65-F5344CB8AC3E}">
        <p14:creationId xmlns:p14="http://schemas.microsoft.com/office/powerpoint/2010/main" val="2774861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682" t="34108" r="25387" b="27442"/>
          <a:stretch/>
        </p:blipFill>
        <p:spPr>
          <a:xfrm>
            <a:off x="3107373" y="383539"/>
            <a:ext cx="2756550" cy="1730695"/>
          </a:xfrm>
          <a:prstGeom prst="rect">
            <a:avLst/>
          </a:prstGeom>
        </p:spPr>
      </p:pic>
      <p:sp>
        <p:nvSpPr>
          <p:cNvPr id="6" name="TextBox 5"/>
          <p:cNvSpPr txBox="1"/>
          <p:nvPr/>
        </p:nvSpPr>
        <p:spPr>
          <a:xfrm>
            <a:off x="111935" y="4183965"/>
            <a:ext cx="5519460" cy="584775"/>
          </a:xfrm>
          <a:prstGeom prst="rect">
            <a:avLst/>
          </a:prstGeom>
          <a:noFill/>
        </p:spPr>
        <p:txBody>
          <a:bodyPr wrap="none" rtlCol="0">
            <a:spAutoFit/>
          </a:bodyPr>
          <a:lstStyle/>
          <a:p>
            <a:r>
              <a:rPr lang="hr-HR" sz="1600" b="1" dirty="0">
                <a:latin typeface="Cambria" panose="02040503050406030204" pitchFamily="18" charset="0"/>
                <a:ea typeface="Cambria" panose="02040503050406030204" pitchFamily="18" charset="0"/>
              </a:rPr>
              <a:t>Reaction conditions - </a:t>
            </a:r>
            <a:r>
              <a:rPr lang="hr-HR" sz="1600" dirty="0">
                <a:latin typeface="Cambria" panose="02040503050406030204" pitchFamily="18" charset="0"/>
                <a:ea typeface="Cambria" panose="02040503050406030204" pitchFamily="18" charset="0"/>
              </a:rPr>
              <a:t>Planetary ball mill - </a:t>
            </a:r>
            <a:r>
              <a:rPr lang="en-US" sz="1600" b="1" cap="all" dirty="0">
                <a:latin typeface="Cambria" panose="02040503050406030204" pitchFamily="18" charset="0"/>
                <a:ea typeface="Cambria" panose="02040503050406030204" pitchFamily="18" charset="0"/>
              </a:rPr>
              <a:t>PULVERISETTE 6</a:t>
            </a:r>
            <a:endParaRPr lang="en-US" sz="1600" cap="all" dirty="0">
              <a:latin typeface="Cambria" panose="02040503050406030204" pitchFamily="18" charset="0"/>
              <a:ea typeface="Cambria" panose="02040503050406030204" pitchFamily="18" charset="0"/>
            </a:endParaRPr>
          </a:p>
          <a:p>
            <a:endParaRPr lang="en-US" sz="1600" dirty="0">
              <a:latin typeface="Cambria" panose="02040503050406030204" pitchFamily="18" charset="0"/>
              <a:ea typeface="Cambria" panose="020405030504060302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17303034"/>
              </p:ext>
            </p:extLst>
          </p:nvPr>
        </p:nvGraphicFramePr>
        <p:xfrm>
          <a:off x="196415" y="4726096"/>
          <a:ext cx="5550008" cy="1198842"/>
        </p:xfrm>
        <a:graphic>
          <a:graphicData uri="http://schemas.openxmlformats.org/drawingml/2006/table">
            <a:tbl>
              <a:tblPr>
                <a:tableStyleId>{5C22544A-7EE6-4342-B048-85BDC9FD1C3A}</a:tableStyleId>
              </a:tblPr>
              <a:tblGrid>
                <a:gridCol w="565306">
                  <a:extLst>
                    <a:ext uri="{9D8B030D-6E8A-4147-A177-3AD203B41FA5}">
                      <a16:colId xmlns:a16="http://schemas.microsoft.com/office/drawing/2014/main" val="3841306099"/>
                    </a:ext>
                  </a:extLst>
                </a:gridCol>
                <a:gridCol w="565306">
                  <a:extLst>
                    <a:ext uri="{9D8B030D-6E8A-4147-A177-3AD203B41FA5}">
                      <a16:colId xmlns:a16="http://schemas.microsoft.com/office/drawing/2014/main" val="419783437"/>
                    </a:ext>
                  </a:extLst>
                </a:gridCol>
                <a:gridCol w="565306">
                  <a:extLst>
                    <a:ext uri="{9D8B030D-6E8A-4147-A177-3AD203B41FA5}">
                      <a16:colId xmlns:a16="http://schemas.microsoft.com/office/drawing/2014/main" val="972148552"/>
                    </a:ext>
                  </a:extLst>
                </a:gridCol>
                <a:gridCol w="565306">
                  <a:extLst>
                    <a:ext uri="{9D8B030D-6E8A-4147-A177-3AD203B41FA5}">
                      <a16:colId xmlns:a16="http://schemas.microsoft.com/office/drawing/2014/main" val="2510006873"/>
                    </a:ext>
                  </a:extLst>
                </a:gridCol>
                <a:gridCol w="600637">
                  <a:extLst>
                    <a:ext uri="{9D8B030D-6E8A-4147-A177-3AD203B41FA5}">
                      <a16:colId xmlns:a16="http://schemas.microsoft.com/office/drawing/2014/main" val="158584240"/>
                    </a:ext>
                  </a:extLst>
                </a:gridCol>
                <a:gridCol w="859736">
                  <a:extLst>
                    <a:ext uri="{9D8B030D-6E8A-4147-A177-3AD203B41FA5}">
                      <a16:colId xmlns:a16="http://schemas.microsoft.com/office/drawing/2014/main" val="1815339933"/>
                    </a:ext>
                  </a:extLst>
                </a:gridCol>
                <a:gridCol w="565306">
                  <a:extLst>
                    <a:ext uri="{9D8B030D-6E8A-4147-A177-3AD203B41FA5}">
                      <a16:colId xmlns:a16="http://schemas.microsoft.com/office/drawing/2014/main" val="3225451522"/>
                    </a:ext>
                  </a:extLst>
                </a:gridCol>
                <a:gridCol w="565306">
                  <a:extLst>
                    <a:ext uri="{9D8B030D-6E8A-4147-A177-3AD203B41FA5}">
                      <a16:colId xmlns:a16="http://schemas.microsoft.com/office/drawing/2014/main" val="2700373088"/>
                    </a:ext>
                  </a:extLst>
                </a:gridCol>
                <a:gridCol w="697799">
                  <a:extLst>
                    <a:ext uri="{9D8B030D-6E8A-4147-A177-3AD203B41FA5}">
                      <a16:colId xmlns:a16="http://schemas.microsoft.com/office/drawing/2014/main" val="3876424038"/>
                    </a:ext>
                  </a:extLst>
                </a:gridCol>
              </a:tblGrid>
              <a:tr h="399614">
                <a:tc>
                  <a:txBody>
                    <a:bodyPr/>
                    <a:lstStyle/>
                    <a:p>
                      <a:pPr algn="ctr" fontAlgn="ctr"/>
                      <a:r>
                        <a:rPr lang="en-US" sz="1100" b="1" u="none" strike="noStrike" dirty="0">
                          <a:effectLst/>
                          <a:latin typeface="Cambria" panose="02040503050406030204" pitchFamily="18" charset="0"/>
                          <a:ea typeface="Cambria" panose="02040503050406030204" pitchFamily="18" charset="0"/>
                        </a:rPr>
                        <a:t>sample</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1" u="none" strike="noStrike" dirty="0">
                          <a:effectLst/>
                          <a:latin typeface="Cambria" panose="02040503050406030204" pitchFamily="18" charset="0"/>
                          <a:ea typeface="Cambria" panose="02040503050406030204" pitchFamily="18" charset="0"/>
                        </a:rPr>
                        <a:t>jar</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1" u="none" strike="noStrike" dirty="0">
                          <a:effectLst/>
                          <a:latin typeface="Cambria" panose="02040503050406030204" pitchFamily="18" charset="0"/>
                          <a:ea typeface="Cambria" panose="02040503050406030204" pitchFamily="18" charset="0"/>
                        </a:rPr>
                        <a:t>balls</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1" u="none" strike="noStrike" dirty="0">
                          <a:effectLst/>
                          <a:latin typeface="Cambria" panose="02040503050406030204" pitchFamily="18" charset="0"/>
                          <a:ea typeface="Cambria" panose="02040503050406030204" pitchFamily="18" charset="0"/>
                        </a:rPr>
                        <a:t>amount</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1" u="none" strike="noStrike" dirty="0">
                          <a:effectLst/>
                          <a:latin typeface="Cambria" panose="02040503050406030204" pitchFamily="18" charset="0"/>
                          <a:ea typeface="Cambria" panose="02040503050406030204" pitchFamily="18" charset="0"/>
                        </a:rPr>
                        <a:t>diameter (mm)</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1" u="none" strike="noStrike" dirty="0" err="1">
                          <a:effectLst/>
                          <a:latin typeface="Cambria" panose="02040503050406030204" pitchFamily="18" charset="0"/>
                          <a:ea typeface="Cambria" panose="02040503050406030204" pitchFamily="18" charset="0"/>
                        </a:rPr>
                        <a:t>m</a:t>
                      </a:r>
                      <a:r>
                        <a:rPr lang="en-US" sz="1100" b="1" u="none" strike="noStrike" baseline="-25000" dirty="0" err="1">
                          <a:effectLst/>
                          <a:latin typeface="Cambria" panose="02040503050406030204" pitchFamily="18" charset="0"/>
                          <a:ea typeface="Cambria" panose="02040503050406030204" pitchFamily="18" charset="0"/>
                        </a:rPr>
                        <a:t>powder</a:t>
                      </a:r>
                      <a:r>
                        <a:rPr lang="en-US" sz="1100" b="1" u="none" strike="noStrike" baseline="-25000" dirty="0">
                          <a:effectLst/>
                          <a:latin typeface="Cambria" panose="02040503050406030204" pitchFamily="18" charset="0"/>
                          <a:ea typeface="Cambria" panose="02040503050406030204" pitchFamily="18" charset="0"/>
                        </a:rPr>
                        <a:t> </a:t>
                      </a:r>
                      <a:r>
                        <a:rPr lang="en-US" sz="1100" b="1" u="none" strike="noStrike" dirty="0">
                          <a:effectLst/>
                          <a:latin typeface="Cambria" panose="02040503050406030204" pitchFamily="18" charset="0"/>
                          <a:ea typeface="Cambria" panose="02040503050406030204" pitchFamily="18" charset="0"/>
                        </a:rPr>
                        <a:t>: </a:t>
                      </a:r>
                      <a:r>
                        <a:rPr lang="en-US" sz="1100" b="1" u="none" strike="noStrike" dirty="0" err="1">
                          <a:effectLst/>
                          <a:latin typeface="Cambria" panose="02040503050406030204" pitchFamily="18" charset="0"/>
                          <a:ea typeface="Cambria" panose="02040503050406030204" pitchFamily="18" charset="0"/>
                        </a:rPr>
                        <a:t>m</a:t>
                      </a:r>
                      <a:r>
                        <a:rPr lang="en-US" sz="1100" b="1" u="none" strike="noStrike" baseline="-25000" dirty="0" err="1">
                          <a:effectLst/>
                          <a:latin typeface="Cambria" panose="02040503050406030204" pitchFamily="18" charset="0"/>
                          <a:ea typeface="Cambria" panose="02040503050406030204" pitchFamily="18" charset="0"/>
                        </a:rPr>
                        <a:t>ball</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1" u="none" strike="noStrike" dirty="0">
                          <a:effectLst/>
                          <a:latin typeface="Cambria" panose="02040503050406030204" pitchFamily="18" charset="0"/>
                          <a:ea typeface="Cambria" panose="02040503050406030204" pitchFamily="18" charset="0"/>
                        </a:rPr>
                        <a:t>rpm</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1" u="none" strike="noStrike" dirty="0">
                          <a:effectLst/>
                          <a:latin typeface="Cambria" panose="02040503050406030204" pitchFamily="18" charset="0"/>
                          <a:ea typeface="Cambria" panose="02040503050406030204" pitchFamily="18" charset="0"/>
                        </a:rPr>
                        <a:t>reaction time (h)</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l-GR" sz="1100" b="1" u="none" strike="noStrike" dirty="0">
                          <a:effectLst/>
                          <a:latin typeface="Cambria" panose="02040503050406030204" pitchFamily="18" charset="0"/>
                          <a:ea typeface="Cambria" panose="02040503050406030204" pitchFamily="18" charset="0"/>
                        </a:rPr>
                        <a:t>γ(</a:t>
                      </a:r>
                      <a:r>
                        <a:rPr lang="en-US" sz="1100" b="1" u="none" strike="noStrike" dirty="0">
                          <a:effectLst/>
                          <a:latin typeface="Cambria" panose="02040503050406030204" pitchFamily="18" charset="0"/>
                          <a:ea typeface="Cambria" panose="02040503050406030204" pitchFamily="18" charset="0"/>
                        </a:rPr>
                        <a:t>mg/ml)</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925313002"/>
                  </a:ext>
                </a:extLst>
              </a:tr>
              <a:tr h="199807">
                <a:tc>
                  <a:txBody>
                    <a:bodyPr/>
                    <a:lstStyle/>
                    <a:p>
                      <a:pPr algn="ctr" fontAlgn="b"/>
                      <a:r>
                        <a:rPr lang="en-US" sz="1100" b="1" u="none" strike="noStrike" dirty="0">
                          <a:effectLst/>
                          <a:latin typeface="Cambria" panose="02040503050406030204" pitchFamily="18" charset="0"/>
                          <a:ea typeface="Cambria" panose="02040503050406030204" pitchFamily="18" charset="0"/>
                        </a:rPr>
                        <a:t>GO1</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ZrO2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ZrO2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7</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12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1:20</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500</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3</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1.21</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54744706"/>
                  </a:ext>
                </a:extLst>
              </a:tr>
              <a:tr h="199807">
                <a:tc>
                  <a:txBody>
                    <a:bodyPr/>
                    <a:lstStyle/>
                    <a:p>
                      <a:pPr algn="ctr" fontAlgn="b"/>
                      <a:r>
                        <a:rPr lang="en-US" sz="1100" b="1" u="none" strike="noStrike" dirty="0">
                          <a:effectLst/>
                          <a:latin typeface="Cambria" panose="02040503050406030204" pitchFamily="18" charset="0"/>
                          <a:ea typeface="Cambria" panose="02040503050406030204" pitchFamily="18" charset="0"/>
                        </a:rPr>
                        <a:t>GO2</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ZrO2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ZrO2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7</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12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1:20</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500</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3.5</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8.68</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075514288"/>
                  </a:ext>
                </a:extLst>
              </a:tr>
              <a:tr h="199807">
                <a:tc>
                  <a:txBody>
                    <a:bodyPr/>
                    <a:lstStyle/>
                    <a:p>
                      <a:pPr algn="ctr" fontAlgn="b"/>
                      <a:r>
                        <a:rPr lang="en-US" sz="1100" b="1" u="none" strike="noStrike" dirty="0">
                          <a:effectLst/>
                          <a:latin typeface="Cambria" panose="02040503050406030204" pitchFamily="18" charset="0"/>
                          <a:ea typeface="Cambria" panose="02040503050406030204" pitchFamily="18" charset="0"/>
                        </a:rPr>
                        <a:t>GO3</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ZrO2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ZrO2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8</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12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1:20</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500</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3.5</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3.87</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96616188"/>
                  </a:ext>
                </a:extLst>
              </a:tr>
              <a:tr h="199807">
                <a:tc>
                  <a:txBody>
                    <a:bodyPr/>
                    <a:lstStyle/>
                    <a:p>
                      <a:pPr algn="ctr" fontAlgn="b"/>
                      <a:r>
                        <a:rPr lang="en-US" sz="1100" b="1" u="none" strike="noStrike" dirty="0">
                          <a:effectLst/>
                          <a:latin typeface="Cambria" panose="02040503050406030204" pitchFamily="18" charset="0"/>
                          <a:ea typeface="Cambria" panose="02040503050406030204" pitchFamily="18" charset="0"/>
                        </a:rPr>
                        <a:t>GO4</a:t>
                      </a:r>
                      <a:endParaRPr lang="en-US" sz="11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ZrO2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ZrO2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7</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12</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1:20</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500</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3.5</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100" u="none" strike="noStrike" dirty="0">
                          <a:effectLst/>
                          <a:latin typeface="Cambria" panose="02040503050406030204" pitchFamily="18" charset="0"/>
                          <a:ea typeface="Cambria" panose="02040503050406030204" pitchFamily="18" charset="0"/>
                        </a:rPr>
                        <a:t>1.86</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833812968"/>
                  </a:ext>
                </a:extLst>
              </a:tr>
            </a:tbl>
          </a:graphicData>
        </a:graphic>
      </p:graphicFrame>
      <p:pic>
        <p:nvPicPr>
          <p:cNvPr id="10" name="Picture 9"/>
          <p:cNvPicPr>
            <a:picLocks noChangeAspect="1"/>
          </p:cNvPicPr>
          <p:nvPr/>
        </p:nvPicPr>
        <p:blipFill>
          <a:blip r:embed="rId4"/>
          <a:stretch>
            <a:fillRect/>
          </a:stretch>
        </p:blipFill>
        <p:spPr>
          <a:xfrm>
            <a:off x="6041824" y="3785491"/>
            <a:ext cx="5980052" cy="2139447"/>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172203734"/>
              </p:ext>
            </p:extLst>
          </p:nvPr>
        </p:nvGraphicFramePr>
        <p:xfrm>
          <a:off x="1085707" y="2656365"/>
          <a:ext cx="3399941" cy="1244867"/>
        </p:xfrm>
        <a:graphic>
          <a:graphicData uri="http://schemas.openxmlformats.org/drawingml/2006/table">
            <a:tbl>
              <a:tblPr/>
              <a:tblGrid>
                <a:gridCol w="646351">
                  <a:extLst>
                    <a:ext uri="{9D8B030D-6E8A-4147-A177-3AD203B41FA5}">
                      <a16:colId xmlns:a16="http://schemas.microsoft.com/office/drawing/2014/main" val="2288589104"/>
                    </a:ext>
                  </a:extLst>
                </a:gridCol>
                <a:gridCol w="1433946">
                  <a:extLst>
                    <a:ext uri="{9D8B030D-6E8A-4147-A177-3AD203B41FA5}">
                      <a16:colId xmlns:a16="http://schemas.microsoft.com/office/drawing/2014/main" val="1204235288"/>
                    </a:ext>
                  </a:extLst>
                </a:gridCol>
                <a:gridCol w="1319644">
                  <a:extLst>
                    <a:ext uri="{9D8B030D-6E8A-4147-A177-3AD203B41FA5}">
                      <a16:colId xmlns:a16="http://schemas.microsoft.com/office/drawing/2014/main" val="271332418"/>
                    </a:ext>
                  </a:extLst>
                </a:gridCol>
              </a:tblGrid>
              <a:tr h="387815">
                <a:tc>
                  <a:txBody>
                    <a:bodyPr/>
                    <a:lstStyle/>
                    <a:p>
                      <a:pPr algn="ctr" fontAlgn="ctr"/>
                      <a:r>
                        <a:rPr lang="en-US" sz="1200" b="1" i="0" u="none" strike="noStrike" dirty="0">
                          <a:solidFill>
                            <a:srgbClr val="000000"/>
                          </a:solidFill>
                          <a:effectLst/>
                          <a:latin typeface="Cambria" panose="02040503050406030204" pitchFamily="18" charset="0"/>
                          <a:ea typeface="Cambria" panose="02040503050406030204" pitchFamily="18" charset="0"/>
                        </a:rPr>
                        <a:t>sample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marL="0" indent="0">
                        <a:buFont typeface="Arial" panose="020B0604020202020204" pitchFamily="34" charset="0"/>
                        <a:buNone/>
                      </a:pPr>
                      <a:r>
                        <a:rPr lang="hr-HR" sz="1200" b="1" i="0" u="none" strike="noStrike" dirty="0">
                          <a:solidFill>
                            <a:srgbClr val="000000"/>
                          </a:solidFill>
                          <a:effectLst/>
                          <a:latin typeface="Cambria" panose="02040503050406030204" pitchFamily="18" charset="0"/>
                          <a:ea typeface="Cambria" panose="02040503050406030204" pitchFamily="18" charset="0"/>
                        </a:rPr>
                        <a:t>    </a:t>
                      </a:r>
                      <a:r>
                        <a:rPr lang="en-US" sz="1200" b="1" i="0" u="none" strike="noStrike" dirty="0">
                          <a:solidFill>
                            <a:srgbClr val="000000"/>
                          </a:solidFill>
                          <a:effectLst/>
                          <a:latin typeface="Cambria" panose="02040503050406030204" pitchFamily="18" charset="0"/>
                          <a:ea typeface="Cambria" panose="02040503050406030204" pitchFamily="18" charset="0"/>
                        </a:rPr>
                        <a:t>G : </a:t>
                      </a:r>
                      <a:r>
                        <a:rPr lang="en-US" sz="1200" b="1" dirty="0">
                          <a:latin typeface="Cambria" panose="02040503050406030204" pitchFamily="18" charset="0"/>
                          <a:ea typeface="Cambria" panose="02040503050406030204" pitchFamily="18" charset="0"/>
                        </a:rPr>
                        <a:t>H</a:t>
                      </a:r>
                      <a:r>
                        <a:rPr lang="en-US" sz="1200" b="1" baseline="-25000" dirty="0">
                          <a:latin typeface="Cambria" panose="02040503050406030204" pitchFamily="18" charset="0"/>
                          <a:ea typeface="Cambria" panose="02040503050406030204" pitchFamily="18" charset="0"/>
                        </a:rPr>
                        <a:t>2</a:t>
                      </a:r>
                      <a:r>
                        <a:rPr lang="en-US" sz="1200" b="1" dirty="0">
                          <a:latin typeface="Cambria" panose="02040503050406030204" pitchFamily="18" charset="0"/>
                          <a:ea typeface="Cambria" panose="02040503050406030204" pitchFamily="18" charset="0"/>
                        </a:rPr>
                        <a:t>SO</a:t>
                      </a:r>
                      <a:r>
                        <a:rPr lang="en-US" sz="1200" b="1" baseline="-25000" dirty="0">
                          <a:latin typeface="Cambria" panose="02040503050406030204" pitchFamily="18" charset="0"/>
                          <a:ea typeface="Cambria" panose="02040503050406030204" pitchFamily="18" charset="0"/>
                        </a:rPr>
                        <a:t>4</a:t>
                      </a:r>
                      <a:r>
                        <a:rPr lang="en-US" sz="1200" b="1" i="0" u="none" strike="noStrike" dirty="0">
                          <a:solidFill>
                            <a:srgbClr val="000000"/>
                          </a:solidFill>
                          <a:effectLst/>
                          <a:latin typeface="Cambria" panose="02040503050406030204" pitchFamily="18" charset="0"/>
                          <a:ea typeface="Cambria" panose="02040503050406030204" pitchFamily="18" charset="0"/>
                        </a:rPr>
                        <a:t> : </a:t>
                      </a:r>
                      <a:r>
                        <a:rPr lang="en-US" sz="1200" b="1" dirty="0">
                          <a:latin typeface="Cambria" panose="02040503050406030204" pitchFamily="18" charset="0"/>
                          <a:ea typeface="Cambria" panose="02040503050406030204" pitchFamily="18" charset="0"/>
                        </a:rPr>
                        <a:t>KMnO</a:t>
                      </a:r>
                      <a:r>
                        <a:rPr lang="en-US" sz="1200" b="1" baseline="-25000" dirty="0">
                          <a:latin typeface="Cambria" panose="02040503050406030204" pitchFamily="18" charset="0"/>
                          <a:ea typeface="Cambria" panose="02040503050406030204" pitchFamily="18" charset="0"/>
                        </a:rPr>
                        <a:t>4</a:t>
                      </a:r>
                      <a:r>
                        <a:rPr lang="en-US" sz="1200" b="1" dirty="0">
                          <a:latin typeface="Cambria" panose="02040503050406030204" pitchFamily="18" charset="0"/>
                          <a:ea typeface="Cambria" panose="02040503050406030204" pitchFamily="18" charset="0"/>
                        </a:rPr>
                        <a:t> </a:t>
                      </a:r>
                      <a:endParaRPr lang="hr-HR" sz="1200" b="1" dirty="0">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1200" b="1" dirty="0">
                          <a:latin typeface="Cambria" panose="02040503050406030204" pitchFamily="18" charset="0"/>
                          <a:ea typeface="Cambria" panose="02040503050406030204" pitchFamily="18" charset="0"/>
                        </a:rPr>
                        <a:t>H</a:t>
                      </a:r>
                      <a:r>
                        <a:rPr lang="en-US" sz="1200" b="1" baseline="-25000" dirty="0">
                          <a:latin typeface="Cambria" panose="02040503050406030204" pitchFamily="18" charset="0"/>
                          <a:ea typeface="Cambria" panose="02040503050406030204" pitchFamily="18" charset="0"/>
                        </a:rPr>
                        <a:t>2</a:t>
                      </a:r>
                      <a:r>
                        <a:rPr lang="en-US" sz="1200" b="1" dirty="0">
                          <a:latin typeface="Cambria" panose="02040503050406030204" pitchFamily="18" charset="0"/>
                          <a:ea typeface="Cambria" panose="02040503050406030204" pitchFamily="18" charset="0"/>
                        </a:rPr>
                        <a:t>SO</a:t>
                      </a:r>
                      <a:r>
                        <a:rPr lang="en-US" sz="1200" b="1" baseline="-25000" dirty="0">
                          <a:latin typeface="Cambria" panose="02040503050406030204" pitchFamily="18" charset="0"/>
                          <a:ea typeface="Cambria" panose="02040503050406030204" pitchFamily="18" charset="0"/>
                        </a:rPr>
                        <a:t>4</a:t>
                      </a:r>
                      <a:r>
                        <a:rPr lang="en-US" sz="1200" b="1" i="0" u="none" strike="noStrike" dirty="0">
                          <a:solidFill>
                            <a:srgbClr val="000000"/>
                          </a:solidFill>
                          <a:effectLst/>
                          <a:latin typeface="Cambria" panose="02040503050406030204" pitchFamily="18" charset="0"/>
                          <a:ea typeface="Cambria" panose="02040503050406030204" pitchFamily="18" charset="0"/>
                        </a:rPr>
                        <a:t> : </a:t>
                      </a:r>
                      <a:r>
                        <a:rPr lang="en-US" sz="1200" b="1" dirty="0">
                          <a:latin typeface="Cambria" panose="02040503050406030204" pitchFamily="18" charset="0"/>
                          <a:ea typeface="Cambria" panose="02040503050406030204" pitchFamily="18" charset="0"/>
                        </a:rPr>
                        <a:t>KMnO</a:t>
                      </a:r>
                      <a:r>
                        <a:rPr lang="en-US" sz="1200" b="1" baseline="-25000" dirty="0">
                          <a:latin typeface="Cambria" panose="02040503050406030204" pitchFamily="18" charset="0"/>
                          <a:ea typeface="Cambria" panose="02040503050406030204" pitchFamily="18" charset="0"/>
                        </a:rPr>
                        <a:t>4</a:t>
                      </a:r>
                      <a:r>
                        <a:rPr lang="en-US" sz="1200" b="1" dirty="0">
                          <a:latin typeface="Cambria" panose="02040503050406030204" pitchFamily="18" charset="0"/>
                          <a:ea typeface="Cambria" panose="02040503050406030204" pitchFamily="18" charset="0"/>
                        </a:rPr>
                        <a:t> </a:t>
                      </a:r>
                      <a:endParaRPr lang="en-US" sz="12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2723575348"/>
                  </a:ext>
                </a:extLst>
              </a:tr>
              <a:tr h="214263">
                <a:tc>
                  <a:txBody>
                    <a:bodyPr/>
                    <a:lstStyle/>
                    <a:p>
                      <a:pPr algn="ctr" fontAlgn="ctr"/>
                      <a:r>
                        <a:rPr lang="en-US" sz="1200" b="1" i="0" u="none" strike="noStrike" dirty="0">
                          <a:solidFill>
                            <a:srgbClr val="000000"/>
                          </a:solidFill>
                          <a:effectLst/>
                          <a:latin typeface="Cambria" panose="02040503050406030204" pitchFamily="18" charset="0"/>
                          <a:ea typeface="Cambria" panose="02040503050406030204" pitchFamily="18" charset="0"/>
                        </a:rPr>
                        <a:t>GO1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200" b="0" i="0" u="none" strike="noStrike" dirty="0">
                          <a:solidFill>
                            <a:srgbClr val="000000"/>
                          </a:solidFill>
                          <a:effectLst/>
                          <a:latin typeface="Cambria" panose="02040503050406030204" pitchFamily="18" charset="0"/>
                          <a:ea typeface="Cambria" panose="02040503050406030204" pitchFamily="18" charset="0"/>
                        </a:rPr>
                        <a:t>1 : 3.2 : 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hr-HR" sz="1200" b="0" i="0" u="none" strike="noStrike" dirty="0">
                          <a:solidFill>
                            <a:srgbClr val="000000"/>
                          </a:solidFill>
                          <a:effectLst/>
                          <a:latin typeface="Cambria" panose="02040503050406030204" pitchFamily="18" charset="0"/>
                          <a:ea typeface="Cambria" panose="02040503050406030204" pitchFamily="18" charset="0"/>
                        </a:rPr>
                        <a:t>1 :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677113178"/>
                  </a:ext>
                </a:extLst>
              </a:tr>
              <a:tr h="214263">
                <a:tc>
                  <a:txBody>
                    <a:bodyPr/>
                    <a:lstStyle/>
                    <a:p>
                      <a:pPr algn="ctr" fontAlgn="ctr"/>
                      <a:r>
                        <a:rPr lang="en-US" sz="1200" b="1" i="0" u="none" strike="noStrike" dirty="0">
                          <a:solidFill>
                            <a:srgbClr val="000000"/>
                          </a:solidFill>
                          <a:effectLst/>
                          <a:latin typeface="Cambria" panose="02040503050406030204" pitchFamily="18" charset="0"/>
                          <a:ea typeface="Cambria" panose="02040503050406030204" pitchFamily="18" charset="0"/>
                        </a:rPr>
                        <a:t>GO2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1200" b="0" i="0" u="none" strike="noStrike" dirty="0">
                          <a:solidFill>
                            <a:srgbClr val="000000"/>
                          </a:solidFill>
                          <a:effectLst/>
                          <a:latin typeface="Cambria" panose="02040503050406030204" pitchFamily="18" charset="0"/>
                          <a:ea typeface="Cambria" panose="02040503050406030204" pitchFamily="18" charset="0"/>
                        </a:rPr>
                        <a:t>1 : 3.2 : 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2149235007"/>
                  </a:ext>
                </a:extLst>
              </a:tr>
              <a:tr h="214263">
                <a:tc>
                  <a:txBody>
                    <a:bodyPr/>
                    <a:lstStyle/>
                    <a:p>
                      <a:pPr algn="ctr" fontAlgn="ctr"/>
                      <a:r>
                        <a:rPr lang="en-US" sz="1200" b="1" i="0" u="none" strike="noStrike" dirty="0">
                          <a:solidFill>
                            <a:srgbClr val="000000"/>
                          </a:solidFill>
                          <a:effectLst/>
                          <a:latin typeface="Cambria" panose="02040503050406030204" pitchFamily="18" charset="0"/>
                          <a:ea typeface="Cambria" panose="02040503050406030204" pitchFamily="18" charset="0"/>
                        </a:rPr>
                        <a:t>GO3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200" b="0" i="0" u="none" strike="noStrike" dirty="0">
                          <a:solidFill>
                            <a:srgbClr val="000000"/>
                          </a:solidFill>
                          <a:effectLst/>
                          <a:latin typeface="Cambria" panose="02040503050406030204" pitchFamily="18" charset="0"/>
                          <a:ea typeface="Cambria" panose="02040503050406030204" pitchFamily="18" charset="0"/>
                        </a:rPr>
                        <a:t>1 : 4 : 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 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831686594"/>
                  </a:ext>
                </a:extLst>
              </a:tr>
              <a:tr h="214263">
                <a:tc>
                  <a:txBody>
                    <a:bodyPr/>
                    <a:lstStyle/>
                    <a:p>
                      <a:pPr algn="ctr" fontAlgn="ctr"/>
                      <a:r>
                        <a:rPr lang="en-US" sz="1200" b="1" i="0" u="none" strike="noStrike" dirty="0">
                          <a:solidFill>
                            <a:srgbClr val="000000"/>
                          </a:solidFill>
                          <a:effectLst/>
                          <a:latin typeface="Cambria" panose="02040503050406030204" pitchFamily="18" charset="0"/>
                          <a:ea typeface="Cambria" panose="02040503050406030204" pitchFamily="18" charset="0"/>
                        </a:rPr>
                        <a:t>GO4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200" b="0" i="0" u="none" strike="noStrike" dirty="0">
                          <a:solidFill>
                            <a:srgbClr val="000000"/>
                          </a:solidFill>
                          <a:effectLst/>
                          <a:latin typeface="Cambria" panose="02040503050406030204" pitchFamily="18" charset="0"/>
                          <a:ea typeface="Cambria" panose="02040503050406030204" pitchFamily="18" charset="0"/>
                        </a:rPr>
                        <a:t>  1 : 5 : 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598115581"/>
                  </a:ext>
                </a:extLst>
              </a:tr>
            </a:tbl>
          </a:graphicData>
        </a:graphic>
      </p:graphicFrame>
      <p:sp>
        <p:nvSpPr>
          <p:cNvPr id="16" name="Rectangle 15"/>
          <p:cNvSpPr/>
          <p:nvPr/>
        </p:nvSpPr>
        <p:spPr>
          <a:xfrm>
            <a:off x="6514372" y="383539"/>
            <a:ext cx="5507504" cy="9495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r-HR" dirty="0">
                <a:solidFill>
                  <a:schemeClr val="tx1"/>
                </a:solidFill>
                <a:latin typeface="Cambria" panose="02040503050406030204" pitchFamily="18" charset="0"/>
                <a:ea typeface="Cambria" panose="02040503050406030204" pitchFamily="18" charset="0"/>
              </a:rPr>
              <a:t>GO1 – milled 3 × 1h with 10 min pause in between</a:t>
            </a:r>
          </a:p>
          <a:p>
            <a:r>
              <a:rPr lang="hr-HR" dirty="0">
                <a:solidFill>
                  <a:schemeClr val="tx1"/>
                </a:solidFill>
                <a:latin typeface="Cambria" panose="02040503050406030204" pitchFamily="18" charset="0"/>
                <a:ea typeface="Cambria" panose="02040503050406030204" pitchFamily="18" charset="0"/>
              </a:rPr>
              <a:t>GO2, GO3, GO4 – milled 3.5h – 10min milling with 10 min pause in between</a:t>
            </a:r>
          </a:p>
        </p:txBody>
      </p:sp>
      <p:sp>
        <p:nvSpPr>
          <p:cNvPr id="17" name="Rectangle 16"/>
          <p:cNvSpPr/>
          <p:nvPr/>
        </p:nvSpPr>
        <p:spPr>
          <a:xfrm>
            <a:off x="6514372" y="1394315"/>
            <a:ext cx="5507504" cy="9495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r-HR" dirty="0">
                <a:solidFill>
                  <a:schemeClr val="tx1"/>
                </a:solidFill>
                <a:latin typeface="Cambria" panose="02040503050406030204" pitchFamily="18" charset="0"/>
                <a:ea typeface="Cambria" panose="02040503050406030204" pitchFamily="18" charset="0"/>
              </a:rPr>
              <a:t>Washing – HCl (10%), deionized H</a:t>
            </a:r>
            <a:r>
              <a:rPr lang="hr-HR" baseline="-25000" dirty="0">
                <a:solidFill>
                  <a:schemeClr val="tx1"/>
                </a:solidFill>
                <a:latin typeface="Cambria" panose="02040503050406030204" pitchFamily="18" charset="0"/>
                <a:ea typeface="Cambria" panose="02040503050406030204" pitchFamily="18" charset="0"/>
              </a:rPr>
              <a:t>2</a:t>
            </a:r>
            <a:r>
              <a:rPr lang="hr-HR" dirty="0">
                <a:solidFill>
                  <a:schemeClr val="tx1"/>
                </a:solidFill>
                <a:latin typeface="Cambria" panose="02040503050406030204" pitchFamily="18" charset="0"/>
                <a:ea typeface="Cambria" panose="02040503050406030204" pitchFamily="18" charset="0"/>
              </a:rPr>
              <a:t>O, dialysis (2 days)</a:t>
            </a:r>
          </a:p>
        </p:txBody>
      </p:sp>
      <p:sp>
        <p:nvSpPr>
          <p:cNvPr id="18" name="Rectangle 17"/>
          <p:cNvSpPr/>
          <p:nvPr/>
        </p:nvSpPr>
        <p:spPr>
          <a:xfrm>
            <a:off x="6514372" y="2405091"/>
            <a:ext cx="5507504" cy="9495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r-HR">
                <a:solidFill>
                  <a:schemeClr val="tx1"/>
                </a:solidFill>
                <a:latin typeface="Cambria" panose="02040503050406030204" pitchFamily="18" charset="0"/>
                <a:ea typeface="Cambria" panose="02040503050406030204" pitchFamily="18" charset="0"/>
              </a:rPr>
              <a:t>Graphite oxide to graphene oxide – 15 min sonication before and 45 min sonication after dialysis</a:t>
            </a:r>
            <a:endParaRPr lang="en-US" dirty="0">
              <a:solidFill>
                <a:schemeClr val="tx1"/>
              </a:solidFill>
              <a:latin typeface="Cambria" panose="02040503050406030204" pitchFamily="18" charset="0"/>
              <a:ea typeface="Cambria" panose="020405030504060302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2551371669"/>
              </p:ext>
            </p:extLst>
          </p:nvPr>
        </p:nvGraphicFramePr>
        <p:xfrm>
          <a:off x="342307" y="435929"/>
          <a:ext cx="2296984" cy="1708785"/>
        </p:xfrm>
        <a:graphic>
          <a:graphicData uri="http://schemas.openxmlformats.org/drawingml/2006/table">
            <a:tbl>
              <a:tblPr>
                <a:tableStyleId>{5C22544A-7EE6-4342-B048-85BDC9FD1C3A}</a:tableStyleId>
              </a:tblPr>
              <a:tblGrid>
                <a:gridCol w="1372412">
                  <a:extLst>
                    <a:ext uri="{9D8B030D-6E8A-4147-A177-3AD203B41FA5}">
                      <a16:colId xmlns:a16="http://schemas.microsoft.com/office/drawing/2014/main" val="1945296480"/>
                    </a:ext>
                  </a:extLst>
                </a:gridCol>
                <a:gridCol w="924572">
                  <a:extLst>
                    <a:ext uri="{9D8B030D-6E8A-4147-A177-3AD203B41FA5}">
                      <a16:colId xmlns:a16="http://schemas.microsoft.com/office/drawing/2014/main" val="812406875"/>
                    </a:ext>
                  </a:extLst>
                </a:gridCol>
              </a:tblGrid>
              <a:tr h="228600">
                <a:tc>
                  <a:txBody>
                    <a:bodyPr/>
                    <a:lstStyle/>
                    <a:p>
                      <a:pPr algn="ctr" fontAlgn="b"/>
                      <a:r>
                        <a:rPr lang="en-US" sz="1200" b="1" u="none" strike="noStrike" dirty="0">
                          <a:effectLst/>
                          <a:latin typeface="Cambria" panose="02040503050406030204" pitchFamily="18" charset="0"/>
                          <a:ea typeface="Cambria" panose="02040503050406030204" pitchFamily="18" charset="0"/>
                        </a:rPr>
                        <a:t>Chemical</a:t>
                      </a:r>
                      <a:endParaRPr lang="en-US" sz="12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200" b="1" u="none" strike="noStrike" dirty="0">
                          <a:effectLst/>
                          <a:latin typeface="Cambria" panose="02040503050406030204" pitchFamily="18" charset="0"/>
                          <a:ea typeface="Cambria" panose="02040503050406030204" pitchFamily="18" charset="0"/>
                        </a:rPr>
                        <a:t>Producer</a:t>
                      </a:r>
                      <a:endParaRPr lang="en-US" sz="12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4077268051"/>
                  </a:ext>
                </a:extLst>
              </a:tr>
              <a:tr h="257175">
                <a:tc>
                  <a:txBody>
                    <a:bodyPr/>
                    <a:lstStyle/>
                    <a:p>
                      <a:pPr algn="ctr" rtl="0" fontAlgn="ctr">
                        <a:buClr>
                          <a:srgbClr val="000000"/>
                        </a:buClr>
                        <a:buSzPts val="1600"/>
                        <a:buFont typeface="Arial" panose="020B0604020202020204" pitchFamily="34" charset="0"/>
                        <a:buNone/>
                      </a:pPr>
                      <a:r>
                        <a:rPr lang="en-US" sz="1200" u="none" strike="noStrike" dirty="0">
                          <a:effectLst/>
                          <a:latin typeface="Cambria" panose="02040503050406030204" pitchFamily="18" charset="0"/>
                          <a:ea typeface="Cambria" panose="02040503050406030204" pitchFamily="18" charset="0"/>
                        </a:rPr>
                        <a:t>graphite,</a:t>
                      </a:r>
                      <a:r>
                        <a:rPr lang="hr-HR" sz="1200" u="none" strike="noStrike" dirty="0">
                          <a:effectLst/>
                          <a:latin typeface="Cambria" panose="02040503050406030204" pitchFamily="18" charset="0"/>
                          <a:ea typeface="Cambria" panose="02040503050406030204" pitchFamily="18" charset="0"/>
                        </a:rPr>
                        <a:t>                 </a:t>
                      </a:r>
                      <a:r>
                        <a:rPr lang="en-US" sz="1200" u="none" strike="noStrike" dirty="0">
                          <a:effectLst/>
                          <a:latin typeface="Cambria" panose="02040503050406030204" pitchFamily="18" charset="0"/>
                          <a:ea typeface="Cambria" panose="02040503050406030204" pitchFamily="18" charset="0"/>
                        </a:rPr>
                        <a:t> x &gt; 400 µm </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25717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u="none" strike="noStrike" dirty="0" err="1">
                          <a:effectLst/>
                          <a:latin typeface="Cambria" panose="02040503050406030204" pitchFamily="18" charset="0"/>
                          <a:ea typeface="Cambria" panose="02040503050406030204" pitchFamily="18" charset="0"/>
                        </a:rPr>
                        <a:t>Graphenea</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371709570"/>
                  </a:ext>
                </a:extLst>
              </a:tr>
              <a:tr h="295275">
                <a:tc>
                  <a:txBody>
                    <a:bodyPr/>
                    <a:lstStyle/>
                    <a:p>
                      <a:pPr algn="ctr" rtl="0" fontAlgn="ctr">
                        <a:buClr>
                          <a:srgbClr val="000000"/>
                        </a:buClr>
                        <a:buSzPts val="1600"/>
                        <a:buFont typeface="Arial" panose="020B0604020202020204" pitchFamily="34" charset="0"/>
                        <a:buNone/>
                      </a:pPr>
                      <a:r>
                        <a:rPr lang="en-US" sz="1200" u="none" strike="noStrike" dirty="0">
                          <a:effectLst/>
                          <a:latin typeface="Cambria" panose="02040503050406030204" pitchFamily="18" charset="0"/>
                          <a:ea typeface="Cambria" panose="02040503050406030204" pitchFamily="18" charset="0"/>
                        </a:rPr>
                        <a:t>KMnO</a:t>
                      </a:r>
                      <a:r>
                        <a:rPr lang="en-US" sz="1200" u="none" strike="noStrike" baseline="-25000" dirty="0">
                          <a:effectLst/>
                          <a:latin typeface="Cambria" panose="02040503050406030204" pitchFamily="18" charset="0"/>
                          <a:ea typeface="Cambria" panose="02040503050406030204" pitchFamily="18" charset="0"/>
                        </a:rPr>
                        <a:t>4</a:t>
                      </a:r>
                      <a:r>
                        <a:rPr lang="en-US" sz="1200" u="none" strike="noStrike" dirty="0">
                          <a:effectLst/>
                          <a:latin typeface="Cambria" panose="02040503050406030204" pitchFamily="18" charset="0"/>
                          <a:ea typeface="Cambria" panose="02040503050406030204" pitchFamily="18" charset="0"/>
                        </a:rPr>
                        <a:t> </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25717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200" u="none" strike="noStrike" dirty="0">
                          <a:effectLst/>
                          <a:latin typeface="Cambria" panose="02040503050406030204" pitchFamily="18" charset="0"/>
                          <a:ea typeface="Cambria" panose="02040503050406030204" pitchFamily="18" charset="0"/>
                        </a:rPr>
                        <a:t>E. </a:t>
                      </a:r>
                      <a:r>
                        <a:rPr lang="en-US" sz="1200" u="none" strike="noStrike" dirty="0" err="1">
                          <a:effectLst/>
                          <a:latin typeface="Cambria" panose="02040503050406030204" pitchFamily="18" charset="0"/>
                          <a:ea typeface="Cambria" panose="02040503050406030204" pitchFamily="18" charset="0"/>
                        </a:rPr>
                        <a:t>Merch</a:t>
                      </a:r>
                      <a:r>
                        <a:rPr lang="en-US" sz="1200" u="none" strike="noStrike" dirty="0">
                          <a:effectLst/>
                          <a:latin typeface="Cambria" panose="02040503050406030204" pitchFamily="18" charset="0"/>
                          <a:ea typeface="Cambria" panose="02040503050406030204" pitchFamily="18" charset="0"/>
                        </a:rPr>
                        <a:t>.</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308702372"/>
                  </a:ext>
                </a:extLst>
              </a:tr>
              <a:tr h="295275">
                <a:tc>
                  <a:txBody>
                    <a:bodyPr/>
                    <a:lstStyle/>
                    <a:p>
                      <a:pPr algn="ctr" rtl="0" fontAlgn="ctr">
                        <a:buClr>
                          <a:srgbClr val="000000"/>
                        </a:buClr>
                        <a:buSzPts val="1600"/>
                        <a:buFont typeface="Arial" panose="020B0604020202020204" pitchFamily="34" charset="0"/>
                        <a:buNone/>
                      </a:pPr>
                      <a:r>
                        <a:rPr lang="en-US" sz="1200" u="none" strike="noStrike" dirty="0">
                          <a:effectLst/>
                          <a:latin typeface="Cambria" panose="02040503050406030204" pitchFamily="18" charset="0"/>
                          <a:ea typeface="Cambria" panose="02040503050406030204" pitchFamily="18" charset="0"/>
                        </a:rPr>
                        <a:t>H</a:t>
                      </a:r>
                      <a:r>
                        <a:rPr lang="en-US" sz="1200" u="none" strike="noStrike" baseline="-25000" dirty="0">
                          <a:effectLst/>
                          <a:latin typeface="Cambria" panose="02040503050406030204" pitchFamily="18" charset="0"/>
                          <a:ea typeface="Cambria" panose="02040503050406030204" pitchFamily="18" charset="0"/>
                        </a:rPr>
                        <a:t>2</a:t>
                      </a:r>
                      <a:r>
                        <a:rPr lang="en-US" sz="1200" u="none" strike="noStrike" dirty="0">
                          <a:effectLst/>
                          <a:latin typeface="Cambria" panose="02040503050406030204" pitchFamily="18" charset="0"/>
                          <a:ea typeface="Cambria" panose="02040503050406030204" pitchFamily="18" charset="0"/>
                        </a:rPr>
                        <a:t>SO</a:t>
                      </a:r>
                      <a:r>
                        <a:rPr lang="en-US" sz="1200" u="none" strike="noStrike" baseline="-25000" dirty="0">
                          <a:effectLst/>
                          <a:latin typeface="Cambria" panose="02040503050406030204" pitchFamily="18" charset="0"/>
                          <a:ea typeface="Cambria" panose="02040503050406030204" pitchFamily="18" charset="0"/>
                        </a:rPr>
                        <a:t>4  </a:t>
                      </a:r>
                      <a:r>
                        <a:rPr lang="en-US" sz="1200" u="none" strike="noStrike" dirty="0">
                          <a:effectLst/>
                          <a:latin typeface="Cambria" panose="02040503050406030204" pitchFamily="18" charset="0"/>
                          <a:ea typeface="Cambria" panose="02040503050406030204" pitchFamily="18" charset="0"/>
                        </a:rPr>
                        <a:t>(87%)</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25717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u="none" strike="noStrike" dirty="0" err="1">
                          <a:effectLst/>
                          <a:latin typeface="Cambria" panose="02040503050406030204" pitchFamily="18" charset="0"/>
                          <a:ea typeface="Cambria" panose="02040503050406030204" pitchFamily="18" charset="0"/>
                        </a:rPr>
                        <a:t>Kemika</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29898193"/>
                  </a:ext>
                </a:extLst>
              </a:tr>
              <a:tr h="257175">
                <a:tc>
                  <a:txBody>
                    <a:bodyPr/>
                    <a:lstStyle/>
                    <a:p>
                      <a:pPr algn="ctr" rtl="0" fontAlgn="ctr">
                        <a:buClr>
                          <a:srgbClr val="000000"/>
                        </a:buClr>
                        <a:buSzPts val="1600"/>
                        <a:buFont typeface="Arial" panose="020B0604020202020204" pitchFamily="34" charset="0"/>
                        <a:buNone/>
                      </a:pPr>
                      <a:r>
                        <a:rPr lang="en-US" sz="1200" u="none" strike="noStrike" dirty="0" err="1">
                          <a:effectLst/>
                          <a:latin typeface="Cambria" panose="02040503050406030204" pitchFamily="18" charset="0"/>
                          <a:ea typeface="Cambria" panose="02040503050406030204" pitchFamily="18" charset="0"/>
                        </a:rPr>
                        <a:t>HCl</a:t>
                      </a:r>
                      <a:r>
                        <a:rPr lang="en-US" sz="1200" u="none" strike="noStrike" dirty="0">
                          <a:effectLst/>
                          <a:latin typeface="Cambria" panose="02040503050406030204" pitchFamily="18" charset="0"/>
                          <a:ea typeface="Cambria" panose="02040503050406030204" pitchFamily="18" charset="0"/>
                        </a:rPr>
                        <a:t> (10%)</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25717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200" u="none" strike="noStrike" dirty="0">
                          <a:effectLst/>
                          <a:latin typeface="Cambria" panose="02040503050406030204" pitchFamily="18" charset="0"/>
                          <a:ea typeface="Cambria" panose="02040503050406030204" pitchFamily="18" charset="0"/>
                        </a:rPr>
                        <a:t>VWR</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809444802"/>
                  </a:ext>
                </a:extLst>
              </a:tr>
              <a:tr h="257175">
                <a:tc>
                  <a:txBody>
                    <a:bodyPr/>
                    <a:lstStyle/>
                    <a:p>
                      <a:pPr algn="ctr" rtl="0" fontAlgn="ctr">
                        <a:buClr>
                          <a:srgbClr val="000000"/>
                        </a:buClr>
                        <a:buSzPts val="1600"/>
                        <a:buFont typeface="Arial" panose="020B0604020202020204" pitchFamily="34" charset="0"/>
                        <a:buNone/>
                      </a:pPr>
                      <a:r>
                        <a:rPr lang="en-US" sz="1200" u="none" strike="noStrike" dirty="0">
                          <a:effectLst/>
                          <a:latin typeface="Cambria" panose="02040503050406030204" pitchFamily="18" charset="0"/>
                          <a:ea typeface="Cambria" panose="02040503050406030204" pitchFamily="18" charset="0"/>
                        </a:rPr>
                        <a:t>Deionized water  </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25717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200" u="none" strike="noStrike" dirty="0">
                          <a:effectLst/>
                          <a:latin typeface="Cambria" panose="02040503050406030204" pitchFamily="18" charset="0"/>
                          <a:ea typeface="Cambria" panose="02040503050406030204" pitchFamily="18" charset="0"/>
                        </a:rPr>
                        <a:t>-</a:t>
                      </a:r>
                      <a:r>
                        <a:rPr lang="en-US" sz="1200" u="none" strike="noStrike" dirty="0">
                          <a:effectLst/>
                          <a:latin typeface="Cambria" panose="02040503050406030204" pitchFamily="18" charset="0"/>
                          <a:ea typeface="Cambria" panose="02040503050406030204" pitchFamily="18" charset="0"/>
                        </a:rPr>
                        <a:t> </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247033559"/>
                  </a:ext>
                </a:extLst>
              </a:tr>
            </a:tbl>
          </a:graphicData>
        </a:graphic>
      </p:graphicFrame>
    </p:spTree>
    <p:extLst>
      <p:ext uri="{BB962C8B-B14F-4D97-AF65-F5344CB8AC3E}">
        <p14:creationId xmlns:p14="http://schemas.microsoft.com/office/powerpoint/2010/main" val="222105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9983" y="2327564"/>
            <a:ext cx="6728479" cy="1010802"/>
          </a:xfrm>
          <a:prstGeom prst="rect">
            <a:avLst/>
          </a:prstGeom>
          <a:solidFill>
            <a:schemeClr val="bg2">
              <a:lumMod val="9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820766" y="2444233"/>
            <a:ext cx="7299979" cy="769441"/>
          </a:xfrm>
          <a:prstGeom prst="rect">
            <a:avLst/>
          </a:prstGeom>
        </p:spPr>
        <p:txBody>
          <a:bodyPr wrap="square">
            <a:spAutoFit/>
          </a:bodyPr>
          <a:lstStyle/>
          <a:p>
            <a:r>
              <a:rPr lang="hr-HR" sz="4400" dirty="0">
                <a:latin typeface="Cambria" panose="02040503050406030204" pitchFamily="18" charset="0"/>
                <a:ea typeface="Cambria" panose="02040503050406030204" pitchFamily="18" charset="0"/>
              </a:rPr>
              <a:t>RESULTS AND DISCUSSION</a:t>
            </a:r>
            <a:endParaRPr lang="en-US" sz="2400" dirty="0"/>
          </a:p>
        </p:txBody>
      </p:sp>
    </p:spTree>
    <p:extLst>
      <p:ext uri="{BB962C8B-B14F-4D97-AF65-F5344CB8AC3E}">
        <p14:creationId xmlns:p14="http://schemas.microsoft.com/office/powerpoint/2010/main" val="73038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524695727"/>
              </p:ext>
            </p:extLst>
          </p:nvPr>
        </p:nvGraphicFramePr>
        <p:xfrm>
          <a:off x="3853598" y="1026933"/>
          <a:ext cx="4173537" cy="2916237"/>
        </p:xfrm>
        <a:graphic>
          <a:graphicData uri="http://schemas.openxmlformats.org/presentationml/2006/ole">
            <mc:AlternateContent xmlns:mc="http://schemas.openxmlformats.org/markup-compatibility/2006">
              <mc:Choice xmlns:v="urn:schemas-microsoft-com:vml" Requires="v">
                <p:oleObj spid="_x0000_s2440" name="Graph" r:id="rId4" imgW="4173120" imgH="2916000" progId="Origin50.Graph">
                  <p:embed/>
                </p:oleObj>
              </mc:Choice>
              <mc:Fallback>
                <p:oleObj name="Graph" r:id="rId4" imgW="4173120" imgH="2916000" progId="Origin50.Graph">
                  <p:embed/>
                  <p:pic>
                    <p:nvPicPr>
                      <p:cNvPr id="0" name=""/>
                      <p:cNvPicPr/>
                      <p:nvPr/>
                    </p:nvPicPr>
                    <p:blipFill>
                      <a:blip r:embed="rId5"/>
                      <a:stretch>
                        <a:fillRect/>
                      </a:stretch>
                    </p:blipFill>
                    <p:spPr>
                      <a:xfrm>
                        <a:off x="3853598" y="1026933"/>
                        <a:ext cx="4173537" cy="29162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4967563"/>
              </p:ext>
            </p:extLst>
          </p:nvPr>
        </p:nvGraphicFramePr>
        <p:xfrm>
          <a:off x="7957009" y="1026933"/>
          <a:ext cx="4173537" cy="2916237"/>
        </p:xfrm>
        <a:graphic>
          <a:graphicData uri="http://schemas.openxmlformats.org/presentationml/2006/ole">
            <mc:AlternateContent xmlns:mc="http://schemas.openxmlformats.org/markup-compatibility/2006">
              <mc:Choice xmlns:v="urn:schemas-microsoft-com:vml" Requires="v">
                <p:oleObj spid="_x0000_s2441" name="Graph" r:id="rId6" imgW="4173120" imgH="2916000" progId="Origin50.Graph">
                  <p:embed/>
                </p:oleObj>
              </mc:Choice>
              <mc:Fallback>
                <p:oleObj name="Graph" r:id="rId6" imgW="4173120" imgH="2916000" progId="Origin50.Graph">
                  <p:embed/>
                  <p:pic>
                    <p:nvPicPr>
                      <p:cNvPr id="0" name=""/>
                      <p:cNvPicPr/>
                      <p:nvPr/>
                    </p:nvPicPr>
                    <p:blipFill>
                      <a:blip r:embed="rId7"/>
                      <a:stretch>
                        <a:fillRect/>
                      </a:stretch>
                    </p:blipFill>
                    <p:spPr>
                      <a:xfrm>
                        <a:off x="7957009" y="1026933"/>
                        <a:ext cx="4173537" cy="291623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Rectangle 6"/>
              <p:cNvSpPr/>
              <p:nvPr/>
            </p:nvSpPr>
            <p:spPr>
              <a:xfrm>
                <a:off x="5592428" y="4769664"/>
                <a:ext cx="1360885" cy="618374"/>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𝑑</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hr-HR" b="0" i="1" smtClean="0">
                              <a:latin typeface="Cambria Math" panose="02040503050406030204" pitchFamily="18" charset="0"/>
                            </a:rPr>
                            <m:t> </m:t>
                          </m:r>
                          <m:r>
                            <a:rPr lang="en-US" i="1">
                              <a:latin typeface="Cambria Math" panose="02040503050406030204" pitchFamily="18" charset="0"/>
                            </a:rPr>
                            <m:t>𝜆</m:t>
                          </m:r>
                        </m:num>
                        <m:den>
                          <m:r>
                            <a:rPr lang="en-US" i="0">
                              <a:latin typeface="Cambria Math" panose="02040503050406030204" pitchFamily="18" charset="0"/>
                            </a:rPr>
                            <m:t>2 </m:t>
                          </m:r>
                          <m:r>
                            <a:rPr lang="en-US" i="1">
                              <a:latin typeface="Cambria Math" panose="02040503050406030204" pitchFamily="18" charset="0"/>
                            </a:rPr>
                            <m:t>𝑠𝑖𝑛</m:t>
                          </m:r>
                          <m:r>
                            <a:rPr lang="en-US" i="1">
                              <a:latin typeface="Cambria Math" panose="02040503050406030204" pitchFamily="18" charset="0"/>
                            </a:rPr>
                            <m:t>𝜃</m:t>
                          </m:r>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592428" y="4769664"/>
                <a:ext cx="1360885" cy="618374"/>
              </a:xfrm>
              <a:prstGeom prst="rect">
                <a:avLst/>
              </a:prstGeom>
              <a:blipFill>
                <a:blip r:embed="rId8"/>
                <a:stretch>
                  <a:fillRect/>
                </a:stretch>
              </a:blipFill>
              <a:ln>
                <a:solidFill>
                  <a:schemeClr val="tx2"/>
                </a:solidFill>
              </a:ln>
            </p:spPr>
            <p:txBody>
              <a:bodyPr/>
              <a:lstStyle/>
              <a:p>
                <a:r>
                  <a:rPr lang="hr-HR">
                    <a:noFill/>
                  </a:rPr>
                  <a:t> </a:t>
                </a:r>
              </a:p>
            </p:txBody>
          </p:sp>
        </mc:Fallback>
      </mc:AlternateContent>
      <p:sp>
        <p:nvSpPr>
          <p:cNvPr id="8" name="Rectangle 7"/>
          <p:cNvSpPr/>
          <p:nvPr/>
        </p:nvSpPr>
        <p:spPr>
          <a:xfrm>
            <a:off x="8483877" y="4617186"/>
            <a:ext cx="2400016" cy="923330"/>
          </a:xfrm>
          <a:prstGeom prst="rect">
            <a:avLst/>
          </a:prstGeom>
        </p:spPr>
        <p:txBody>
          <a:bodyPr wrap="none">
            <a:spAutoFit/>
          </a:bodyPr>
          <a:lstStyle/>
          <a:p>
            <a:r>
              <a:rPr lang="hr-HR" i="1" dirty="0">
                <a:latin typeface="Times New Roman" panose="02020603050405020304" pitchFamily="18" charset="0"/>
                <a:ea typeface="Times New Roman" panose="02020603050405020304" pitchFamily="18" charset="0"/>
              </a:rPr>
              <a:t>d</a:t>
            </a:r>
            <a:r>
              <a:rPr lang="hr-HR" dirty="0">
                <a:latin typeface="Times New Roman" panose="02020603050405020304" pitchFamily="18" charset="0"/>
                <a:ea typeface="Times New Roman" panose="02020603050405020304" pitchFamily="18" charset="0"/>
              </a:rPr>
              <a:t> = interplanar spacing</a:t>
            </a:r>
          </a:p>
          <a:p>
            <a:r>
              <a:rPr lang="hr-HR" i="1" dirty="0">
                <a:latin typeface="Times New Roman" panose="02020603050405020304" pitchFamily="18" charset="0"/>
                <a:ea typeface="Times New Roman" panose="02020603050405020304" pitchFamily="18" charset="0"/>
              </a:rPr>
              <a:t>n</a:t>
            </a:r>
            <a:r>
              <a:rPr lang="hr-HR" dirty="0">
                <a:latin typeface="Times New Roman" panose="02020603050405020304" pitchFamily="18" charset="0"/>
                <a:ea typeface="Times New Roman" panose="02020603050405020304" pitchFamily="18" charset="0"/>
              </a:rPr>
              <a:t> = order of reflection</a:t>
            </a:r>
          </a:p>
          <a:p>
            <a:r>
              <a:rPr lang="hr-HR" i="1" dirty="0">
                <a:latin typeface="Times New Roman" panose="02020603050405020304" pitchFamily="18" charset="0"/>
                <a:ea typeface="Times New Roman" panose="02020603050405020304" pitchFamily="18" charset="0"/>
              </a:rPr>
              <a:t>λ</a:t>
            </a:r>
            <a:r>
              <a:rPr lang="hr-HR" dirty="0">
                <a:latin typeface="Times New Roman" panose="02020603050405020304" pitchFamily="18" charset="0"/>
                <a:ea typeface="Times New Roman" panose="02020603050405020304" pitchFamily="18" charset="0"/>
              </a:rPr>
              <a:t> (CuKα) = 0,15406 nm</a:t>
            </a:r>
            <a:endParaRPr lang="en-US"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2957570000"/>
                  </p:ext>
                </p:extLst>
              </p:nvPr>
            </p:nvGraphicFramePr>
            <p:xfrm>
              <a:off x="646220" y="4413251"/>
              <a:ext cx="3595580" cy="1474967"/>
            </p:xfrm>
            <a:graphic>
              <a:graphicData uri="http://schemas.openxmlformats.org/drawingml/2006/table">
                <a:tbl>
                  <a:tblPr>
                    <a:tableStyleId>{5C22544A-7EE6-4342-B048-85BDC9FD1C3A}</a:tableStyleId>
                  </a:tblPr>
                  <a:tblGrid>
                    <a:gridCol w="719116">
                      <a:extLst>
                        <a:ext uri="{9D8B030D-6E8A-4147-A177-3AD203B41FA5}">
                          <a16:colId xmlns:a16="http://schemas.microsoft.com/office/drawing/2014/main" val="2675491276"/>
                        </a:ext>
                      </a:extLst>
                    </a:gridCol>
                    <a:gridCol w="719116">
                      <a:extLst>
                        <a:ext uri="{9D8B030D-6E8A-4147-A177-3AD203B41FA5}">
                          <a16:colId xmlns:a16="http://schemas.microsoft.com/office/drawing/2014/main" val="3376171809"/>
                        </a:ext>
                      </a:extLst>
                    </a:gridCol>
                    <a:gridCol w="719116">
                      <a:extLst>
                        <a:ext uri="{9D8B030D-6E8A-4147-A177-3AD203B41FA5}">
                          <a16:colId xmlns:a16="http://schemas.microsoft.com/office/drawing/2014/main" val="4018309951"/>
                        </a:ext>
                      </a:extLst>
                    </a:gridCol>
                    <a:gridCol w="719116">
                      <a:extLst>
                        <a:ext uri="{9D8B030D-6E8A-4147-A177-3AD203B41FA5}">
                          <a16:colId xmlns:a16="http://schemas.microsoft.com/office/drawing/2014/main" val="3244090124"/>
                        </a:ext>
                      </a:extLst>
                    </a:gridCol>
                    <a:gridCol w="719116">
                      <a:extLst>
                        <a:ext uri="{9D8B030D-6E8A-4147-A177-3AD203B41FA5}">
                          <a16:colId xmlns:a16="http://schemas.microsoft.com/office/drawing/2014/main" val="1108354607"/>
                        </a:ext>
                      </a:extLst>
                    </a:gridCol>
                  </a:tblGrid>
                  <a:tr h="285477">
                    <a:tc>
                      <a:txBody>
                        <a:bodyPr/>
                        <a:lstStyle/>
                        <a:p>
                          <a:pPr algn="ctr" fontAlgn="b"/>
                          <a:r>
                            <a:rPr lang="hr-HR" sz="1400" b="1" i="0" u="none" strike="noStrike" dirty="0">
                              <a:solidFill>
                                <a:srgbClr val="000000"/>
                              </a:solidFill>
                              <a:effectLst/>
                              <a:latin typeface="Cambria" panose="02040503050406030204" pitchFamily="18" charset="0"/>
                              <a:ea typeface="Cambria" panose="02040503050406030204" pitchFamily="18" charset="0"/>
                            </a:rPr>
                            <a:t>Sample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r-HR" sz="1400" b="1" i="0" u="none" strike="noStrike" dirty="0">
                              <a:solidFill>
                                <a:srgbClr val="000000"/>
                              </a:solidFill>
                              <a:effectLst/>
                              <a:latin typeface="Cambria" panose="02040503050406030204" pitchFamily="18" charset="0"/>
                              <a:ea typeface="Cambria" panose="02040503050406030204" pitchFamily="18" charset="0"/>
                            </a:rPr>
                            <a:t>2</a:t>
                          </a:r>
                          <a14:m>
                            <m:oMath xmlns:m="http://schemas.openxmlformats.org/officeDocument/2006/math">
                              <m:r>
                                <a:rPr lang="en-US" sz="1400" i="1" smtClean="0">
                                  <a:latin typeface="Cambria Math" panose="02040503050406030204" pitchFamily="18" charset="0"/>
                                </a:rPr>
                                <m:t>𝜃</m:t>
                              </m:r>
                            </m:oMath>
                          </a14:m>
                          <a:r>
                            <a:rPr lang="hr-HR" sz="1400" b="1" i="0" u="none" strike="noStrike" dirty="0">
                              <a:solidFill>
                                <a:srgbClr val="000000"/>
                              </a:solidFill>
                              <a:effectLst/>
                              <a:latin typeface="Cambria" panose="02040503050406030204" pitchFamily="18" charset="0"/>
                              <a:ea typeface="Cambria" panose="020405030504060302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hr-HR" sz="1400" b="1" i="0" u="none" strike="noStrike" dirty="0">
                              <a:solidFill>
                                <a:srgbClr val="000000"/>
                              </a:solidFill>
                              <a:effectLst/>
                              <a:latin typeface="Cambria" panose="02040503050406030204" pitchFamily="18" charset="0"/>
                              <a:ea typeface="Cambria" panose="02040503050406030204" pitchFamily="18" charset="0"/>
                            </a:rPr>
                            <a:t>2</a:t>
                          </a:r>
                          <a14:m>
                            <m:oMath xmlns:m="http://schemas.openxmlformats.org/officeDocument/2006/math">
                              <m:r>
                                <a:rPr lang="en-US" sz="1400" i="1" smtClean="0">
                                  <a:latin typeface="Cambria Math" panose="02040503050406030204" pitchFamily="18" charset="0"/>
                                </a:rPr>
                                <m:t>𝜃</m:t>
                              </m:r>
                            </m:oMath>
                          </a14:m>
                          <a:r>
                            <a:rPr lang="hr-HR" sz="1400" b="1" i="0" u="none" strike="noStrike" dirty="0">
                              <a:solidFill>
                                <a:srgbClr val="000000"/>
                              </a:solidFill>
                              <a:effectLst/>
                              <a:latin typeface="Cambria" panose="02040503050406030204" pitchFamily="18" charset="0"/>
                              <a:ea typeface="Cambria" panose="020405030504060302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400" b="1" i="1" u="none" strike="noStrike" dirty="0">
                              <a:effectLst/>
                              <a:latin typeface="Cambria" panose="02040503050406030204" pitchFamily="18" charset="0"/>
                              <a:ea typeface="Cambria" panose="02040503050406030204" pitchFamily="18" charset="0"/>
                            </a:rPr>
                            <a:t>d</a:t>
                          </a:r>
                          <a:r>
                            <a:rPr lang="en-US" sz="1400" b="1" u="none" strike="noStrike" baseline="-25000" dirty="0">
                              <a:effectLst/>
                              <a:latin typeface="Cambria" panose="02040503050406030204" pitchFamily="18" charset="0"/>
                              <a:ea typeface="Cambria" panose="02040503050406030204" pitchFamily="18" charset="0"/>
                            </a:rPr>
                            <a:t>1</a:t>
                          </a:r>
                          <a:r>
                            <a:rPr lang="en-US" sz="1400" b="1" u="none" strike="noStrike" dirty="0">
                              <a:effectLst/>
                              <a:latin typeface="Cambria" panose="02040503050406030204" pitchFamily="18" charset="0"/>
                              <a:ea typeface="Cambria" panose="02040503050406030204" pitchFamily="18" charset="0"/>
                            </a:rPr>
                            <a:t> / Å</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400" b="1" i="1" u="none" strike="noStrike" dirty="0">
                              <a:effectLst/>
                              <a:latin typeface="Cambria" panose="02040503050406030204" pitchFamily="18" charset="0"/>
                              <a:ea typeface="Cambria" panose="02040503050406030204" pitchFamily="18" charset="0"/>
                            </a:rPr>
                            <a:t>d</a:t>
                          </a:r>
                          <a:r>
                            <a:rPr lang="en-US" sz="1400" b="1" i="1" u="none" strike="noStrike" baseline="-25000" dirty="0">
                              <a:effectLst/>
                              <a:latin typeface="Cambria" panose="02040503050406030204" pitchFamily="18" charset="0"/>
                              <a:ea typeface="Cambria" panose="02040503050406030204" pitchFamily="18" charset="0"/>
                            </a:rPr>
                            <a:t>2</a:t>
                          </a:r>
                          <a:r>
                            <a:rPr lang="en-US" sz="1400" b="1" i="1" u="none" strike="noStrike" dirty="0">
                              <a:effectLst/>
                              <a:latin typeface="Cambria" panose="02040503050406030204" pitchFamily="18" charset="0"/>
                              <a:ea typeface="Cambria" panose="02040503050406030204" pitchFamily="18" charset="0"/>
                            </a:rPr>
                            <a:t> </a:t>
                          </a:r>
                          <a:r>
                            <a:rPr lang="en-US" sz="1400" b="1" u="none" strike="noStrike" dirty="0">
                              <a:effectLst/>
                              <a:latin typeface="Cambria" panose="02040503050406030204" pitchFamily="18" charset="0"/>
                              <a:ea typeface="Cambria" panose="02040503050406030204" pitchFamily="18" charset="0"/>
                            </a:rPr>
                            <a:t>/ Å</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263170240"/>
                      </a:ext>
                    </a:extLst>
                  </a:tr>
                  <a:tr h="237898">
                    <a:tc>
                      <a:txBody>
                        <a:bodyPr/>
                        <a:lstStyle/>
                        <a:p>
                          <a:pPr algn="ctr" fontAlgn="b"/>
                          <a:r>
                            <a:rPr lang="hr-HR" sz="1400" b="1" i="0" u="none" strike="noStrike" dirty="0">
                              <a:solidFill>
                                <a:srgbClr val="000000"/>
                              </a:solidFill>
                              <a:effectLst/>
                              <a:latin typeface="Cambria" panose="02040503050406030204" pitchFamily="18" charset="0"/>
                              <a:ea typeface="Cambria" panose="02040503050406030204" pitchFamily="18" charset="0"/>
                            </a:rPr>
                            <a:t>graphite</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r-HR" sz="1400" b="0" i="0" u="none" strike="noStrike" dirty="0">
                              <a:solidFill>
                                <a:srgbClr val="000000"/>
                              </a:solidFill>
                              <a:effectLst/>
                              <a:latin typeface="Cambria" panose="02040503050406030204" pitchFamily="18" charset="0"/>
                              <a:ea typeface="Cambria" panose="02040503050406030204" pitchFamily="18" charset="0"/>
                            </a:rPr>
                            <a:t>26.09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1" i="0" u="none" strike="noStrike" dirty="0">
                              <a:solidFill>
                                <a:srgbClr val="000000"/>
                              </a:solidFill>
                              <a:effectLst/>
                              <a:latin typeface="Cambria" panose="02040503050406030204" pitchFamily="18" charset="0"/>
                              <a:ea typeface="Cambria" panose="020405030504060302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3.41</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23880955"/>
                      </a:ext>
                    </a:extLst>
                  </a:tr>
                  <a:tr h="237898">
                    <a:tc>
                      <a:txBody>
                        <a:bodyPr/>
                        <a:lstStyle/>
                        <a:p>
                          <a:pPr algn="ctr" fontAlgn="b"/>
                          <a:r>
                            <a:rPr lang="hr-HR" sz="1400" b="1" u="none" strike="noStrike" dirty="0">
                              <a:effectLst/>
                              <a:latin typeface="Cambria" panose="02040503050406030204" pitchFamily="18" charset="0"/>
                              <a:ea typeface="Cambria" panose="02040503050406030204" pitchFamily="18" charset="0"/>
                            </a:rPr>
                            <a:t>GO1</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11.20</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25.92</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hr-HR" sz="1400" u="none" strike="noStrike" dirty="0">
                              <a:effectLst/>
                              <a:latin typeface="Cambria" panose="02040503050406030204" pitchFamily="18" charset="0"/>
                              <a:ea typeface="Cambria" panose="02040503050406030204" pitchFamily="18" charset="0"/>
                            </a:rPr>
                            <a:t>7.85</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3.44</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532645271"/>
                      </a:ext>
                    </a:extLst>
                  </a:tr>
                  <a:tr h="237898">
                    <a:tc>
                      <a:txBody>
                        <a:bodyPr/>
                        <a:lstStyle/>
                        <a:p>
                          <a:pPr algn="ctr" fontAlgn="b"/>
                          <a:r>
                            <a:rPr lang="hr-HR" sz="1400" b="1" u="none" strike="noStrike" dirty="0">
                              <a:effectLst/>
                              <a:latin typeface="Cambria" panose="02040503050406030204" pitchFamily="18" charset="0"/>
                              <a:ea typeface="Cambria" panose="02040503050406030204" pitchFamily="18" charset="0"/>
                            </a:rPr>
                            <a:t>GO2</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11.29</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25.96</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7.83</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3.43</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10236267"/>
                      </a:ext>
                    </a:extLst>
                  </a:tr>
                  <a:tr h="237898">
                    <a:tc>
                      <a:txBody>
                        <a:bodyPr/>
                        <a:lstStyle/>
                        <a:p>
                          <a:pPr algn="ctr" fontAlgn="b"/>
                          <a:r>
                            <a:rPr lang="hr-HR" sz="1400" b="1" u="none" strike="noStrike" dirty="0">
                              <a:effectLst/>
                              <a:latin typeface="Cambria" panose="02040503050406030204" pitchFamily="18" charset="0"/>
                              <a:ea typeface="Cambria" panose="02040503050406030204" pitchFamily="18" charset="0"/>
                            </a:rPr>
                            <a:t>GO3</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12.17</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26.09</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6.96</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3.41</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214454075"/>
                      </a:ext>
                    </a:extLst>
                  </a:tr>
                  <a:tr h="237898">
                    <a:tc>
                      <a:txBody>
                        <a:bodyPr/>
                        <a:lstStyle/>
                        <a:p>
                          <a:pPr algn="ctr" fontAlgn="b"/>
                          <a:r>
                            <a:rPr lang="hr-HR" sz="1400" b="1" u="none" strike="noStrike" dirty="0">
                              <a:effectLst/>
                              <a:latin typeface="Cambria" panose="02040503050406030204" pitchFamily="18" charset="0"/>
                              <a:ea typeface="Cambria" panose="02040503050406030204" pitchFamily="18" charset="0"/>
                            </a:rPr>
                            <a:t>GO4</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11.53</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7.67</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75292707"/>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957570000"/>
                  </p:ext>
                </p:extLst>
              </p:nvPr>
            </p:nvGraphicFramePr>
            <p:xfrm>
              <a:off x="646220" y="4413251"/>
              <a:ext cx="3595580" cy="1474967"/>
            </p:xfrm>
            <a:graphic>
              <a:graphicData uri="http://schemas.openxmlformats.org/drawingml/2006/table">
                <a:tbl>
                  <a:tblPr>
                    <a:tableStyleId>{5C22544A-7EE6-4342-B048-85BDC9FD1C3A}</a:tableStyleId>
                  </a:tblPr>
                  <a:tblGrid>
                    <a:gridCol w="719116">
                      <a:extLst>
                        <a:ext uri="{9D8B030D-6E8A-4147-A177-3AD203B41FA5}">
                          <a16:colId xmlns:a16="http://schemas.microsoft.com/office/drawing/2014/main" val="2675491276"/>
                        </a:ext>
                      </a:extLst>
                    </a:gridCol>
                    <a:gridCol w="719116">
                      <a:extLst>
                        <a:ext uri="{9D8B030D-6E8A-4147-A177-3AD203B41FA5}">
                          <a16:colId xmlns:a16="http://schemas.microsoft.com/office/drawing/2014/main" val="3376171809"/>
                        </a:ext>
                      </a:extLst>
                    </a:gridCol>
                    <a:gridCol w="719116">
                      <a:extLst>
                        <a:ext uri="{9D8B030D-6E8A-4147-A177-3AD203B41FA5}">
                          <a16:colId xmlns:a16="http://schemas.microsoft.com/office/drawing/2014/main" val="4018309951"/>
                        </a:ext>
                      </a:extLst>
                    </a:gridCol>
                    <a:gridCol w="719116">
                      <a:extLst>
                        <a:ext uri="{9D8B030D-6E8A-4147-A177-3AD203B41FA5}">
                          <a16:colId xmlns:a16="http://schemas.microsoft.com/office/drawing/2014/main" val="3244090124"/>
                        </a:ext>
                      </a:extLst>
                    </a:gridCol>
                    <a:gridCol w="719116">
                      <a:extLst>
                        <a:ext uri="{9D8B030D-6E8A-4147-A177-3AD203B41FA5}">
                          <a16:colId xmlns:a16="http://schemas.microsoft.com/office/drawing/2014/main" val="1108354607"/>
                        </a:ext>
                      </a:extLst>
                    </a:gridCol>
                  </a:tblGrid>
                  <a:tr h="285477">
                    <a:tc>
                      <a:txBody>
                        <a:bodyPr/>
                        <a:lstStyle/>
                        <a:p>
                          <a:pPr algn="ctr" fontAlgn="b"/>
                          <a:r>
                            <a:rPr lang="hr-HR" sz="1400" b="1" i="0" u="none" strike="noStrike" dirty="0">
                              <a:solidFill>
                                <a:srgbClr val="000000"/>
                              </a:solidFill>
                              <a:effectLst/>
                              <a:latin typeface="Cambria" panose="02040503050406030204" pitchFamily="18" charset="0"/>
                              <a:ea typeface="Cambria" panose="02040503050406030204" pitchFamily="18" charset="0"/>
                            </a:rPr>
                            <a:t>Sample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lang="sr-Latn-R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01695" t="-2128" r="-301695" b="-455319"/>
                          </a:stretch>
                        </a:blipFill>
                      </a:tcPr>
                    </a:tc>
                    <a:tc>
                      <a:txBody>
                        <a:bodyPr/>
                        <a:lstStyle/>
                        <a:p>
                          <a:endParaRPr lang="sr-Latn-R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201695" t="-2128" r="-201695" b="-455319"/>
                          </a:stretch>
                        </a:blipFill>
                      </a:tcPr>
                    </a:tc>
                    <a:tc>
                      <a:txBody>
                        <a:bodyPr/>
                        <a:lstStyle/>
                        <a:p>
                          <a:pPr algn="ctr" fontAlgn="b"/>
                          <a:r>
                            <a:rPr lang="en-US" sz="1400" b="1" i="1" u="none" strike="noStrike" dirty="0">
                              <a:effectLst/>
                              <a:latin typeface="Cambria" panose="02040503050406030204" pitchFamily="18" charset="0"/>
                              <a:ea typeface="Cambria" panose="02040503050406030204" pitchFamily="18" charset="0"/>
                            </a:rPr>
                            <a:t>d</a:t>
                          </a:r>
                          <a:r>
                            <a:rPr lang="en-US" sz="1400" b="1" u="none" strike="noStrike" baseline="-25000" dirty="0">
                              <a:effectLst/>
                              <a:latin typeface="Cambria" panose="02040503050406030204" pitchFamily="18" charset="0"/>
                              <a:ea typeface="Cambria" panose="02040503050406030204" pitchFamily="18" charset="0"/>
                            </a:rPr>
                            <a:t>1</a:t>
                          </a:r>
                          <a:r>
                            <a:rPr lang="en-US" sz="1400" b="1" u="none" strike="noStrike" dirty="0">
                              <a:effectLst/>
                              <a:latin typeface="Cambria" panose="02040503050406030204" pitchFamily="18" charset="0"/>
                              <a:ea typeface="Cambria" panose="02040503050406030204" pitchFamily="18" charset="0"/>
                            </a:rPr>
                            <a:t> / Å</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400" b="1" i="1" u="none" strike="noStrike" dirty="0">
                              <a:effectLst/>
                              <a:latin typeface="Cambria" panose="02040503050406030204" pitchFamily="18" charset="0"/>
                              <a:ea typeface="Cambria" panose="02040503050406030204" pitchFamily="18" charset="0"/>
                            </a:rPr>
                            <a:t>d</a:t>
                          </a:r>
                          <a:r>
                            <a:rPr lang="en-US" sz="1400" b="1" i="1" u="none" strike="noStrike" baseline="-25000" dirty="0">
                              <a:effectLst/>
                              <a:latin typeface="Cambria" panose="02040503050406030204" pitchFamily="18" charset="0"/>
                              <a:ea typeface="Cambria" panose="02040503050406030204" pitchFamily="18" charset="0"/>
                            </a:rPr>
                            <a:t>2</a:t>
                          </a:r>
                          <a:r>
                            <a:rPr lang="en-US" sz="1400" b="1" i="1" u="none" strike="noStrike" dirty="0">
                              <a:effectLst/>
                              <a:latin typeface="Cambria" panose="02040503050406030204" pitchFamily="18" charset="0"/>
                              <a:ea typeface="Cambria" panose="02040503050406030204" pitchFamily="18" charset="0"/>
                            </a:rPr>
                            <a:t> </a:t>
                          </a:r>
                          <a:r>
                            <a:rPr lang="en-US" sz="1400" b="1" u="none" strike="noStrike" dirty="0">
                              <a:effectLst/>
                              <a:latin typeface="Cambria" panose="02040503050406030204" pitchFamily="18" charset="0"/>
                              <a:ea typeface="Cambria" panose="02040503050406030204" pitchFamily="18" charset="0"/>
                            </a:rPr>
                            <a:t>/ Å</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263170240"/>
                      </a:ext>
                    </a:extLst>
                  </a:tr>
                  <a:tr h="237898">
                    <a:tc>
                      <a:txBody>
                        <a:bodyPr/>
                        <a:lstStyle/>
                        <a:p>
                          <a:pPr algn="ctr" fontAlgn="b"/>
                          <a:r>
                            <a:rPr lang="hr-HR" sz="1400" b="1" i="0" u="none" strike="noStrike" dirty="0">
                              <a:solidFill>
                                <a:srgbClr val="000000"/>
                              </a:solidFill>
                              <a:effectLst/>
                              <a:latin typeface="Cambria" panose="02040503050406030204" pitchFamily="18" charset="0"/>
                              <a:ea typeface="Cambria" panose="02040503050406030204" pitchFamily="18" charset="0"/>
                            </a:rPr>
                            <a:t>graphite</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r-HR" sz="1400" b="0" i="0" u="none" strike="noStrike" dirty="0">
                              <a:solidFill>
                                <a:srgbClr val="000000"/>
                              </a:solidFill>
                              <a:effectLst/>
                              <a:latin typeface="Cambria" panose="02040503050406030204" pitchFamily="18" charset="0"/>
                              <a:ea typeface="Cambria" panose="02040503050406030204" pitchFamily="18" charset="0"/>
                            </a:rPr>
                            <a:t>26.09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1" i="0" u="none" strike="noStrike" dirty="0">
                              <a:solidFill>
                                <a:srgbClr val="000000"/>
                              </a:solidFill>
                              <a:effectLst/>
                              <a:latin typeface="Cambria" panose="02040503050406030204" pitchFamily="18" charset="0"/>
                              <a:ea typeface="Cambria" panose="020405030504060302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3.41</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23880955"/>
                      </a:ext>
                    </a:extLst>
                  </a:tr>
                  <a:tr h="237898">
                    <a:tc>
                      <a:txBody>
                        <a:bodyPr/>
                        <a:lstStyle/>
                        <a:p>
                          <a:pPr algn="ctr" fontAlgn="b"/>
                          <a:r>
                            <a:rPr lang="hr-HR" sz="1400" b="1" u="none" strike="noStrike" dirty="0">
                              <a:effectLst/>
                              <a:latin typeface="Cambria" panose="02040503050406030204" pitchFamily="18" charset="0"/>
                              <a:ea typeface="Cambria" panose="02040503050406030204" pitchFamily="18" charset="0"/>
                            </a:rPr>
                            <a:t>GO1</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11.20</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25.92</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hr-HR" sz="1400" u="none" strike="noStrike" dirty="0">
                              <a:effectLst/>
                              <a:latin typeface="Cambria" panose="02040503050406030204" pitchFamily="18" charset="0"/>
                              <a:ea typeface="Cambria" panose="02040503050406030204" pitchFamily="18" charset="0"/>
                            </a:rPr>
                            <a:t>7.85</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3.44</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532645271"/>
                      </a:ext>
                    </a:extLst>
                  </a:tr>
                  <a:tr h="237898">
                    <a:tc>
                      <a:txBody>
                        <a:bodyPr/>
                        <a:lstStyle/>
                        <a:p>
                          <a:pPr algn="ctr" fontAlgn="b"/>
                          <a:r>
                            <a:rPr lang="hr-HR" sz="1400" b="1" u="none" strike="noStrike" dirty="0">
                              <a:effectLst/>
                              <a:latin typeface="Cambria" panose="02040503050406030204" pitchFamily="18" charset="0"/>
                              <a:ea typeface="Cambria" panose="02040503050406030204" pitchFamily="18" charset="0"/>
                            </a:rPr>
                            <a:t>GO2</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11.29</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25.96</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7.83</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3.43</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10236267"/>
                      </a:ext>
                    </a:extLst>
                  </a:tr>
                  <a:tr h="237898">
                    <a:tc>
                      <a:txBody>
                        <a:bodyPr/>
                        <a:lstStyle/>
                        <a:p>
                          <a:pPr algn="ctr" fontAlgn="b"/>
                          <a:r>
                            <a:rPr lang="hr-HR" sz="1400" b="1" u="none" strike="noStrike" dirty="0">
                              <a:effectLst/>
                              <a:latin typeface="Cambria" panose="02040503050406030204" pitchFamily="18" charset="0"/>
                              <a:ea typeface="Cambria" panose="02040503050406030204" pitchFamily="18" charset="0"/>
                            </a:rPr>
                            <a:t>GO3</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12.17</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26.09</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6.96</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3.41</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214454075"/>
                      </a:ext>
                    </a:extLst>
                  </a:tr>
                  <a:tr h="237898">
                    <a:tc>
                      <a:txBody>
                        <a:bodyPr/>
                        <a:lstStyle/>
                        <a:p>
                          <a:pPr algn="ctr" fontAlgn="b"/>
                          <a:r>
                            <a:rPr lang="hr-HR" sz="1400" b="1" u="none" strike="noStrike" dirty="0">
                              <a:effectLst/>
                              <a:latin typeface="Cambria" panose="02040503050406030204" pitchFamily="18" charset="0"/>
                              <a:ea typeface="Cambria" panose="02040503050406030204" pitchFamily="18" charset="0"/>
                            </a:rPr>
                            <a:t>GO4</a:t>
                          </a:r>
                          <a:endParaRPr lang="en-US" sz="14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11.53</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u="none" strike="noStrike" dirty="0">
                              <a:effectLst/>
                              <a:latin typeface="Cambria" panose="02040503050406030204" pitchFamily="18" charset="0"/>
                              <a:ea typeface="Cambria" panose="02040503050406030204" pitchFamily="18" charset="0"/>
                            </a:rPr>
                            <a:t>7.67</a:t>
                          </a:r>
                          <a:endParaRPr lang="en-US" sz="14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hr-HR" sz="1400" b="0" i="0" u="none" strike="noStrike" dirty="0">
                              <a:solidFill>
                                <a:srgbClr val="000000"/>
                              </a:solidFill>
                              <a:effectLst/>
                              <a:latin typeface="Cambria" panose="02040503050406030204" pitchFamily="18" charset="0"/>
                              <a:ea typeface="Cambria" panose="020405030504060302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75292707"/>
                      </a:ext>
                    </a:extLst>
                  </a:tr>
                </a:tbl>
              </a:graphicData>
            </a:graphic>
          </p:graphicFrame>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3979268266"/>
              </p:ext>
            </p:extLst>
          </p:nvPr>
        </p:nvGraphicFramePr>
        <p:xfrm>
          <a:off x="134434" y="963433"/>
          <a:ext cx="3921125" cy="3000375"/>
        </p:xfrm>
        <a:graphic>
          <a:graphicData uri="http://schemas.openxmlformats.org/presentationml/2006/ole">
            <mc:AlternateContent xmlns:mc="http://schemas.openxmlformats.org/markup-compatibility/2006">
              <mc:Choice xmlns:v="urn:schemas-microsoft-com:vml" Requires="v">
                <p:oleObj spid="_x0000_s2442" name="Graph" r:id="rId10" imgW="3920760" imgH="3000960" progId="Origin50.Graph">
                  <p:embed/>
                </p:oleObj>
              </mc:Choice>
              <mc:Fallback>
                <p:oleObj name="Graph" r:id="rId10" imgW="3920760" imgH="3000960" progId="Origin50.Graph">
                  <p:embed/>
                  <p:pic>
                    <p:nvPicPr>
                      <p:cNvPr id="0" name=""/>
                      <p:cNvPicPr/>
                      <p:nvPr/>
                    </p:nvPicPr>
                    <p:blipFill>
                      <a:blip r:embed="rId11"/>
                      <a:stretch>
                        <a:fillRect/>
                      </a:stretch>
                    </p:blipFill>
                    <p:spPr>
                      <a:xfrm>
                        <a:off x="134434" y="963433"/>
                        <a:ext cx="3921125" cy="3000375"/>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B8623BA1-5FE8-40D2-8E3E-9247F259207D}"/>
              </a:ext>
            </a:extLst>
          </p:cNvPr>
          <p:cNvSpPr/>
          <p:nvPr/>
        </p:nvSpPr>
        <p:spPr>
          <a:xfrm>
            <a:off x="4983452" y="262606"/>
            <a:ext cx="2225096" cy="538609"/>
          </a:xfrm>
          <a:prstGeom prst="rect">
            <a:avLst/>
          </a:prstGeom>
        </p:spPr>
        <p:txBody>
          <a:bodyPr wrap="none">
            <a:spAutoFit/>
          </a:bodyPr>
          <a:lstStyle/>
          <a:p>
            <a:r>
              <a:rPr lang="hr-HR" sz="2900" dirty="0">
                <a:latin typeface="Cambria" panose="02040503050406030204" pitchFamily="18" charset="0"/>
                <a:ea typeface="Cambria" panose="02040503050406030204" pitchFamily="18" charset="0"/>
              </a:rPr>
              <a:t>XRD analysis</a:t>
            </a:r>
            <a:endParaRPr lang="en-US" sz="2900" dirty="0"/>
          </a:p>
        </p:txBody>
      </p:sp>
      <p:sp>
        <p:nvSpPr>
          <p:cNvPr id="6" name="Rectangle 5">
            <a:extLst>
              <a:ext uri="{FF2B5EF4-FFF2-40B4-BE49-F238E27FC236}">
                <a16:creationId xmlns:a16="http://schemas.microsoft.com/office/drawing/2014/main" id="{F8D6EEFB-B69E-43B7-AF45-61E33E935934}"/>
              </a:ext>
            </a:extLst>
          </p:cNvPr>
          <p:cNvSpPr/>
          <p:nvPr/>
        </p:nvSpPr>
        <p:spPr>
          <a:xfrm>
            <a:off x="2943989" y="3830744"/>
            <a:ext cx="5797549" cy="369332"/>
          </a:xfrm>
          <a:prstGeom prst="rect">
            <a:avLst/>
          </a:prstGeom>
        </p:spPr>
        <p:txBody>
          <a:bodyPr wrap="none">
            <a:spAutoFit/>
          </a:bodyPr>
          <a:lstStyle/>
          <a:p>
            <a:r>
              <a:rPr lang="en-US" dirty="0">
                <a:latin typeface="Cambria" panose="02040503050406030204" pitchFamily="18" charset="0"/>
                <a:ea typeface="Cambria" panose="02040503050406030204" pitchFamily="18" charset="0"/>
              </a:rPr>
              <a:t>XRD pattern of the </a:t>
            </a:r>
            <a:r>
              <a:rPr lang="hr-HR" dirty="0">
                <a:latin typeface="Cambria" panose="02040503050406030204" pitchFamily="18" charset="0"/>
                <a:ea typeface="Cambria" panose="02040503050406030204" pitchFamily="18" charset="0"/>
              </a:rPr>
              <a:t>flake</a:t>
            </a:r>
            <a:r>
              <a:rPr lang="en-US" dirty="0">
                <a:latin typeface="Cambria" panose="02040503050406030204" pitchFamily="18" charset="0"/>
                <a:ea typeface="Cambria" panose="02040503050406030204" pitchFamily="18" charset="0"/>
              </a:rPr>
              <a:t> graphite</a:t>
            </a:r>
            <a:r>
              <a:rPr lang="hr-HR" dirty="0">
                <a:latin typeface="Cambria" panose="02040503050406030204" pitchFamily="18" charset="0"/>
                <a:ea typeface="Cambria" panose="02040503050406030204" pitchFamily="18" charset="0"/>
              </a:rPr>
              <a:t> and samples GO1 – GO4</a:t>
            </a:r>
          </a:p>
        </p:txBody>
      </p:sp>
    </p:spTree>
    <p:extLst>
      <p:ext uri="{BB962C8B-B14F-4D97-AF65-F5344CB8AC3E}">
        <p14:creationId xmlns:p14="http://schemas.microsoft.com/office/powerpoint/2010/main" val="2848125925"/>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19211</TotalTime>
  <Words>2221</Words>
  <Application>Microsoft Office PowerPoint</Application>
  <PresentationFormat>Widescreen</PresentationFormat>
  <Paragraphs>401</Paragraphs>
  <Slides>16</Slides>
  <Notes>14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30" baseType="lpstr">
      <vt:lpstr>Arial</vt:lpstr>
      <vt:lpstr>Arial</vt:lpstr>
      <vt:lpstr>Calibri</vt:lpstr>
      <vt:lpstr>Calibri Light</vt:lpstr>
      <vt:lpstr>Cambria</vt:lpstr>
      <vt:lpstr>Cambria Math</vt:lpstr>
      <vt:lpstr>Lora</vt:lpstr>
      <vt:lpstr>museo_sans300</vt:lpstr>
      <vt:lpstr>MuseoSlab700Regular</vt:lpstr>
      <vt:lpstr>Open Sans</vt:lpstr>
      <vt:lpstr>Times New Roman</vt:lpstr>
      <vt:lpstr>Wingdings</vt:lpstr>
      <vt:lpstr>Retrospect</vt:lpstr>
      <vt:lpstr>Graph</vt:lpstr>
      <vt:lpstr>PowerPoint Presentation</vt:lpstr>
      <vt:lpstr>PowerPoint Presentation</vt:lpstr>
      <vt:lpstr>PowerPoint Presentation</vt:lpstr>
      <vt:lpstr>PowerPoint Presentation</vt:lpstr>
      <vt:lpstr>Mechanochemistry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192</cp:revision>
  <dcterms:created xsi:type="dcterms:W3CDTF">2019-03-28T11:05:12Z</dcterms:created>
  <dcterms:modified xsi:type="dcterms:W3CDTF">2019-04-16T12:27:59Z</dcterms:modified>
</cp:coreProperties>
</file>