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92" r:id="rId5"/>
    <p:sldId id="258" r:id="rId6"/>
    <p:sldId id="260" r:id="rId7"/>
    <p:sldId id="295" r:id="rId8"/>
    <p:sldId id="265" r:id="rId9"/>
    <p:sldId id="276" r:id="rId10"/>
    <p:sldId id="294" r:id="rId1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262" y="4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CA4C39AB-698B-4574-975D-B078ED5AEE03}" type="datetimeFigureOut">
              <a:rPr lang="hr-HR" smtClean="0"/>
              <a:t>7.5.2019.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1446622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CA4C39AB-698B-4574-975D-B078ED5AEE03}" type="datetimeFigureOut">
              <a:rPr lang="hr-HR" smtClean="0"/>
              <a:t>7.5.2019.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3486795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CA4C39AB-698B-4574-975D-B078ED5AEE03}" type="datetimeFigureOut">
              <a:rPr lang="hr-HR" smtClean="0"/>
              <a:t>7.5.2019.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197520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CA4C39AB-698B-4574-975D-B078ED5AEE03}" type="datetimeFigureOut">
              <a:rPr lang="hr-HR" smtClean="0"/>
              <a:t>7.5.2019.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1208254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4C39AB-698B-4574-975D-B078ED5AEE03}" type="datetimeFigureOut">
              <a:rPr lang="hr-HR" smtClean="0"/>
              <a:t>7.5.2019.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397822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CA4C39AB-698B-4574-975D-B078ED5AEE03}" type="datetimeFigureOut">
              <a:rPr lang="hr-HR" smtClean="0"/>
              <a:t>7.5.2019.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376452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CA4C39AB-698B-4574-975D-B078ED5AEE03}" type="datetimeFigureOut">
              <a:rPr lang="hr-HR" smtClean="0"/>
              <a:t>7.5.2019.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3489394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CA4C39AB-698B-4574-975D-B078ED5AEE03}" type="datetimeFigureOut">
              <a:rPr lang="hr-HR" smtClean="0"/>
              <a:t>7.5.2019.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20811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C39AB-698B-4574-975D-B078ED5AEE03}" type="datetimeFigureOut">
              <a:rPr lang="hr-HR" smtClean="0"/>
              <a:t>7.5.2019.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3007878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4C39AB-698B-4574-975D-B078ED5AEE03}" type="datetimeFigureOut">
              <a:rPr lang="hr-HR" smtClean="0"/>
              <a:t>7.5.2019.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177277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4C39AB-698B-4574-975D-B078ED5AEE03}" type="datetimeFigureOut">
              <a:rPr lang="hr-HR" smtClean="0"/>
              <a:t>7.5.2019.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138C350-34A0-40B2-9BA3-D96B1CB54337}" type="slidenum">
              <a:rPr lang="hr-HR" smtClean="0"/>
              <a:t>‹#›</a:t>
            </a:fld>
            <a:endParaRPr lang="hr-HR"/>
          </a:p>
        </p:txBody>
      </p:sp>
    </p:spTree>
    <p:extLst>
      <p:ext uri="{BB962C8B-B14F-4D97-AF65-F5344CB8AC3E}">
        <p14:creationId xmlns:p14="http://schemas.microsoft.com/office/powerpoint/2010/main" val="238739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4C39AB-698B-4574-975D-B078ED5AEE03}" type="datetimeFigureOut">
              <a:rPr lang="hr-HR" smtClean="0"/>
              <a:t>7.5.2019.</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38C350-34A0-40B2-9BA3-D96B1CB54337}" type="slidenum">
              <a:rPr lang="hr-HR" smtClean="0"/>
              <a:t>‹#›</a:t>
            </a:fld>
            <a:endParaRPr lang="hr-HR"/>
          </a:p>
        </p:txBody>
      </p:sp>
    </p:spTree>
    <p:extLst>
      <p:ext uri="{BB962C8B-B14F-4D97-AF65-F5344CB8AC3E}">
        <p14:creationId xmlns:p14="http://schemas.microsoft.com/office/powerpoint/2010/main" val="71440103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nsz.h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Global Supplementary Grant Program – Europe</a:t>
            </a:r>
            <a:br>
              <a:rPr lang="en-US" sz="3600" dirty="0" smtClean="0"/>
            </a:br>
            <a:r>
              <a:rPr lang="en-US" sz="3600" dirty="0" smtClean="0"/>
              <a:t>Spring Conference, 24-27 March 2013</a:t>
            </a:r>
            <a:r>
              <a:rPr lang="hr-HR" sz="3600" dirty="0" smtClean="0"/>
              <a:t/>
            </a:r>
            <a:br>
              <a:rPr lang="hr-HR" sz="3600" dirty="0" smtClean="0"/>
            </a:br>
            <a:r>
              <a:rPr lang="en-US" sz="3200" dirty="0"/>
              <a:t>Clare College, Cambridge</a:t>
            </a:r>
            <a:r>
              <a:rPr lang="en-US" sz="3600" dirty="0"/>
              <a:t/>
            </a:r>
            <a:br>
              <a:rPr lang="en-US" sz="3600" dirty="0"/>
            </a:br>
            <a:endParaRPr lang="en-US" sz="3600" dirty="0"/>
          </a:p>
        </p:txBody>
      </p:sp>
      <p:sp>
        <p:nvSpPr>
          <p:cNvPr id="3" name="Subtitle 2"/>
          <p:cNvSpPr>
            <a:spLocks noGrp="1"/>
          </p:cNvSpPr>
          <p:nvPr>
            <p:ph type="subTitle" idx="1"/>
          </p:nvPr>
        </p:nvSpPr>
        <p:spPr>
          <a:xfrm>
            <a:off x="1331640" y="4509120"/>
            <a:ext cx="6400800" cy="1752600"/>
          </a:xfrm>
        </p:spPr>
        <p:txBody>
          <a:bodyPr>
            <a:normAutofit/>
          </a:bodyPr>
          <a:lstStyle/>
          <a:p>
            <a:r>
              <a:rPr lang="en-US" dirty="0" smtClean="0"/>
              <a:t>Helena </a:t>
            </a:r>
            <a:r>
              <a:rPr lang="en-US" dirty="0" err="1" smtClean="0"/>
              <a:t>Popovic</a:t>
            </a:r>
            <a:r>
              <a:rPr lang="en-US" dirty="0" smtClean="0"/>
              <a:t> </a:t>
            </a:r>
          </a:p>
          <a:p>
            <a:r>
              <a:rPr lang="en-US" dirty="0" smtClean="0"/>
              <a:t>Faculty of Political Science</a:t>
            </a:r>
          </a:p>
          <a:p>
            <a:r>
              <a:rPr lang="en-US" dirty="0" smtClean="0"/>
              <a:t>University of Zagreb</a:t>
            </a:r>
          </a:p>
        </p:txBody>
      </p:sp>
    </p:spTree>
    <p:extLst>
      <p:ext uri="{BB962C8B-B14F-4D97-AF65-F5344CB8AC3E}">
        <p14:creationId xmlns:p14="http://schemas.microsoft.com/office/powerpoint/2010/main" val="222105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sz="2400" dirty="0" smtClean="0"/>
              <a:t>Current problems in the Academy: Bologna and/or broader social trends?</a:t>
            </a:r>
            <a:endParaRPr lang="en-US" sz="2400" dirty="0"/>
          </a:p>
        </p:txBody>
      </p:sp>
      <p:sp>
        <p:nvSpPr>
          <p:cNvPr id="3" name="Content Placeholder 2"/>
          <p:cNvSpPr>
            <a:spLocks noGrp="1"/>
          </p:cNvSpPr>
          <p:nvPr>
            <p:ph idx="1"/>
          </p:nvPr>
        </p:nvSpPr>
        <p:spPr>
          <a:xfrm>
            <a:off x="0" y="980728"/>
            <a:ext cx="9036496" cy="5877272"/>
          </a:xfrm>
        </p:spPr>
        <p:txBody>
          <a:bodyPr>
            <a:normAutofit fontScale="55000" lnSpcReduction="20000"/>
          </a:bodyPr>
          <a:lstStyle/>
          <a:p>
            <a:r>
              <a:rPr lang="en-US" dirty="0" smtClean="0"/>
              <a:t>Decrease of funding - attack on the welfare state - ‘legitimized’ by depicting public institutions as an unnecessary financial burden to society</a:t>
            </a:r>
          </a:p>
          <a:p>
            <a:r>
              <a:rPr lang="en-US" dirty="0" smtClean="0"/>
              <a:t>Commercialization of higher education (Tuition fees) </a:t>
            </a:r>
          </a:p>
          <a:p>
            <a:r>
              <a:rPr lang="en-US" dirty="0" smtClean="0"/>
              <a:t>Social sciences and humanities particularly affected - ‘output’ not directly linkable to the market</a:t>
            </a:r>
          </a:p>
          <a:p>
            <a:endParaRPr lang="en-US" dirty="0" smtClean="0"/>
          </a:p>
          <a:p>
            <a:r>
              <a:rPr lang="en-US" u="sng" dirty="0" smtClean="0"/>
              <a:t>Additional  anomalies in Croatia:</a:t>
            </a:r>
          </a:p>
          <a:p>
            <a:r>
              <a:rPr lang="en-US" dirty="0" smtClean="0"/>
              <a:t>Cuts: including research, engagement of junior faculty, publications, organization of conferences etc. </a:t>
            </a:r>
          </a:p>
          <a:p>
            <a:r>
              <a:rPr lang="en-US" dirty="0" smtClean="0"/>
              <a:t>Major changes currently taking place at the legislative level:</a:t>
            </a:r>
          </a:p>
          <a:p>
            <a:r>
              <a:rPr lang="en-US" dirty="0" smtClean="0"/>
              <a:t>Several attempts to introduce a new Act – unsuccessfully </a:t>
            </a:r>
          </a:p>
          <a:p>
            <a:r>
              <a:rPr lang="en-US" dirty="0" smtClean="0"/>
              <a:t>Complete and sudden change of criteria for promotion as an indirect way to cut expenses </a:t>
            </a:r>
            <a:r>
              <a:rPr lang="hr-HR" dirty="0" smtClean="0"/>
              <a:t> -</a:t>
            </a:r>
            <a:r>
              <a:rPr lang="en-US" dirty="0" smtClean="0"/>
              <a:t>attempts: to block junior faculty to enter the tenure system; to force members of the scientific community to find resources abroad – including projects, publications etc. (violation of legal provisions by official institutions)</a:t>
            </a:r>
          </a:p>
          <a:p>
            <a:r>
              <a:rPr lang="en-US" dirty="0" smtClean="0"/>
              <a:t>Difference between new rules applied for tenured faculty members (3 ranks— full professor, associate professor, assistant professor) and junior faculty </a:t>
            </a:r>
          </a:p>
          <a:p>
            <a:r>
              <a:rPr lang="en-US" dirty="0" smtClean="0"/>
              <a:t>Tenure process: from weak criteria to extremely high criteria</a:t>
            </a:r>
          </a:p>
          <a:p>
            <a:r>
              <a:rPr lang="en-US" dirty="0" smtClean="0"/>
              <a:t>Ministry of Science Education and Sports defining  part of the criteria for the employment of ’20 extraordinary candidates’ (despite the declared University autonomy, and the existing legal provisions regulating the criteria and the procedure)</a:t>
            </a:r>
            <a:endParaRPr lang="en-US" dirty="0"/>
          </a:p>
        </p:txBody>
      </p:sp>
    </p:spTree>
    <p:extLst>
      <p:ext uri="{BB962C8B-B14F-4D97-AF65-F5344CB8AC3E}">
        <p14:creationId xmlns:p14="http://schemas.microsoft.com/office/powerpoint/2010/main" val="3601145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136904" cy="850106"/>
          </a:xfrm>
        </p:spPr>
        <p:txBody>
          <a:bodyPr>
            <a:normAutofit/>
          </a:bodyPr>
          <a:lstStyle/>
          <a:p>
            <a:r>
              <a:rPr lang="en-US" sz="2700" dirty="0" smtClean="0"/>
              <a:t>European Study Reform: The Bologna Declaration (1999</a:t>
            </a:r>
            <a:r>
              <a:rPr lang="en-US" sz="3200" dirty="0" smtClean="0"/>
              <a:t>)</a:t>
            </a:r>
            <a:endParaRPr lang="en-US" sz="3200" dirty="0"/>
          </a:p>
        </p:txBody>
      </p:sp>
      <p:sp>
        <p:nvSpPr>
          <p:cNvPr id="3" name="Content Placeholder 2"/>
          <p:cNvSpPr>
            <a:spLocks noGrp="1"/>
          </p:cNvSpPr>
          <p:nvPr>
            <p:ph idx="1"/>
          </p:nvPr>
        </p:nvSpPr>
        <p:spPr>
          <a:xfrm>
            <a:off x="179512" y="836712"/>
            <a:ext cx="8784976" cy="6021288"/>
          </a:xfrm>
        </p:spPr>
        <p:txBody>
          <a:bodyPr>
            <a:normAutofit fontScale="40000" lnSpcReduction="20000"/>
          </a:bodyPr>
          <a:lstStyle/>
          <a:p>
            <a:endParaRPr lang="hr-HR" dirty="0" smtClean="0"/>
          </a:p>
          <a:p>
            <a:r>
              <a:rPr lang="en-US" sz="5000" dirty="0" smtClean="0"/>
              <a:t>Objectives:</a:t>
            </a:r>
          </a:p>
          <a:p>
            <a:r>
              <a:rPr lang="en-US" sz="5000" dirty="0" smtClean="0"/>
              <a:t>1. </a:t>
            </a:r>
            <a:r>
              <a:rPr lang="en-US" sz="5000" b="1" dirty="0" smtClean="0"/>
              <a:t>easily readable and comparable degrees (employability)</a:t>
            </a:r>
          </a:p>
          <a:p>
            <a:r>
              <a:rPr lang="en-US" sz="5000" dirty="0" smtClean="0"/>
              <a:t>2. </a:t>
            </a:r>
            <a:r>
              <a:rPr lang="en-US" sz="5000" b="1" dirty="0" smtClean="0"/>
              <a:t>three-cycle degree system </a:t>
            </a:r>
            <a:r>
              <a:rPr lang="en-US" sz="5000" dirty="0" smtClean="0"/>
              <a:t>in HE: first cycle</a:t>
            </a:r>
            <a:r>
              <a:rPr lang="hr-HR" sz="5000" dirty="0" smtClean="0"/>
              <a:t> -</a:t>
            </a:r>
            <a:r>
              <a:rPr lang="en-US" sz="5000" dirty="0" smtClean="0"/>
              <a:t> undergraduate, Bachelor, 180 or 240 ECTS; second cycle</a:t>
            </a:r>
            <a:r>
              <a:rPr lang="hr-HR" sz="5000" dirty="0" smtClean="0"/>
              <a:t> -</a:t>
            </a:r>
            <a:r>
              <a:rPr lang="en-US" sz="5000" dirty="0" smtClean="0"/>
              <a:t> graduate, Master, 90 or 120 ECTS; third cycle </a:t>
            </a:r>
            <a:r>
              <a:rPr lang="hr-HR" sz="5000" dirty="0" smtClean="0"/>
              <a:t>- </a:t>
            </a:r>
            <a:r>
              <a:rPr lang="en-US" sz="5000" dirty="0" smtClean="0"/>
              <a:t>doctoral, PhD</a:t>
            </a:r>
          </a:p>
          <a:p>
            <a:r>
              <a:rPr lang="en-US" sz="5000" dirty="0" smtClean="0"/>
              <a:t>3. Establishment of a </a:t>
            </a:r>
            <a:r>
              <a:rPr lang="en-US" sz="5000" b="1" dirty="0" smtClean="0"/>
              <a:t>system of credits </a:t>
            </a:r>
            <a:r>
              <a:rPr lang="en-US" sz="5000" dirty="0" smtClean="0"/>
              <a:t>-  the ECTS system - student mobility</a:t>
            </a:r>
          </a:p>
          <a:p>
            <a:r>
              <a:rPr lang="en-US" sz="5000" dirty="0" smtClean="0"/>
              <a:t>4. Promotion of </a:t>
            </a:r>
            <a:r>
              <a:rPr lang="en-US" sz="5000" b="1" dirty="0" smtClean="0"/>
              <a:t>mobility (</a:t>
            </a:r>
            <a:r>
              <a:rPr lang="en-US" sz="5000" dirty="0" smtClean="0"/>
              <a:t>for students and teachers, researchers and administrative staff</a:t>
            </a:r>
            <a:r>
              <a:rPr lang="hr-HR" sz="5000" dirty="0" smtClean="0"/>
              <a:t>)</a:t>
            </a:r>
            <a:endParaRPr lang="en-US" sz="5000" dirty="0" smtClean="0"/>
          </a:p>
          <a:p>
            <a:r>
              <a:rPr lang="en-US" sz="5000" dirty="0" smtClean="0"/>
              <a:t>5. </a:t>
            </a:r>
            <a:r>
              <a:rPr lang="en-US" sz="5000" b="1" dirty="0" smtClean="0"/>
              <a:t>European co-operation in quality assurance </a:t>
            </a:r>
            <a:r>
              <a:rPr lang="en-US" sz="5000" dirty="0" smtClean="0"/>
              <a:t>- comparable criteria and methodologies</a:t>
            </a:r>
          </a:p>
          <a:p>
            <a:r>
              <a:rPr lang="en-US" sz="5000" dirty="0" smtClean="0"/>
              <a:t>6. </a:t>
            </a:r>
            <a:r>
              <a:rPr lang="en-US" sz="5000" b="1" dirty="0" smtClean="0"/>
              <a:t>necessary European dimensions in higher education</a:t>
            </a:r>
            <a:r>
              <a:rPr lang="en-US" sz="5000" dirty="0" smtClean="0"/>
              <a:t> </a:t>
            </a:r>
            <a:r>
              <a:rPr lang="hr-HR" sz="5000" dirty="0" smtClean="0"/>
              <a:t>(HE) </a:t>
            </a:r>
            <a:r>
              <a:rPr lang="en-US" sz="5000" dirty="0" smtClean="0"/>
              <a:t>(curricular development, inter</a:t>
            </a:r>
            <a:r>
              <a:rPr lang="hr-HR" sz="5000" dirty="0" smtClean="0"/>
              <a:t>-</a:t>
            </a:r>
            <a:r>
              <a:rPr lang="en-US" sz="5000" dirty="0" smtClean="0"/>
              <a:t>institutional co-operation, mobility schemes and integrated programs of study, training and research.</a:t>
            </a:r>
          </a:p>
          <a:p>
            <a:endParaRPr lang="en-US" sz="5000" dirty="0" smtClean="0"/>
          </a:p>
          <a:p>
            <a:r>
              <a:rPr lang="en-US" sz="5000" b="1" dirty="0" smtClean="0"/>
              <a:t>Bologna - voluntary process </a:t>
            </a:r>
            <a:r>
              <a:rPr lang="hr-HR" sz="5000" b="1" dirty="0" smtClean="0"/>
              <a:t>- </a:t>
            </a:r>
            <a:r>
              <a:rPr lang="en-US" sz="5000" dirty="0" smtClean="0"/>
              <a:t>political commitments of education ministers.</a:t>
            </a:r>
          </a:p>
          <a:p>
            <a:r>
              <a:rPr lang="en-US" sz="5000" dirty="0" smtClean="0"/>
              <a:t>Aim – shorten the period of study (3 years), increase the population with </a:t>
            </a:r>
            <a:r>
              <a:rPr lang="hr-HR" sz="5000" dirty="0" smtClean="0"/>
              <a:t>HE</a:t>
            </a:r>
            <a:endParaRPr lang="en-US" sz="5000" dirty="0" smtClean="0"/>
          </a:p>
          <a:p>
            <a:endParaRPr lang="en-US" sz="5000" dirty="0" smtClean="0"/>
          </a:p>
          <a:p>
            <a:endParaRPr lang="en-US" sz="5000" dirty="0"/>
          </a:p>
        </p:txBody>
      </p:sp>
    </p:spTree>
    <p:extLst>
      <p:ext uri="{BB962C8B-B14F-4D97-AF65-F5344CB8AC3E}">
        <p14:creationId xmlns:p14="http://schemas.microsoft.com/office/powerpoint/2010/main" val="2042364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r>
              <a:rPr lang="en-US" sz="3200" dirty="0" smtClean="0"/>
              <a:t>Higher Education in Croatia</a:t>
            </a:r>
            <a:br>
              <a:rPr lang="en-US" sz="3200" dirty="0" smtClean="0"/>
            </a:br>
            <a:endParaRPr lang="en-US" sz="3200" dirty="0"/>
          </a:p>
        </p:txBody>
      </p:sp>
      <p:sp>
        <p:nvSpPr>
          <p:cNvPr id="3" name="Content Placeholder 2"/>
          <p:cNvSpPr>
            <a:spLocks noGrp="1"/>
          </p:cNvSpPr>
          <p:nvPr>
            <p:ph idx="1"/>
          </p:nvPr>
        </p:nvSpPr>
        <p:spPr>
          <a:xfrm>
            <a:off x="251520" y="908720"/>
            <a:ext cx="8712968" cy="5760640"/>
          </a:xfrm>
        </p:spPr>
        <p:txBody>
          <a:bodyPr>
            <a:normAutofit fontScale="70000" lnSpcReduction="20000"/>
          </a:bodyPr>
          <a:lstStyle/>
          <a:p>
            <a:r>
              <a:rPr lang="en-US" dirty="0" smtClean="0"/>
              <a:t>Historically influence practices and structures - Germany</a:t>
            </a:r>
          </a:p>
          <a:p>
            <a:r>
              <a:rPr lang="en-US" dirty="0" smtClean="0"/>
              <a:t>Context:  transition  </a:t>
            </a:r>
          </a:p>
          <a:p>
            <a:r>
              <a:rPr lang="en-US" dirty="0" smtClean="0"/>
              <a:t>Major reforms in higher education since the 1990s - </a:t>
            </a:r>
            <a:r>
              <a:rPr lang="en-US" dirty="0" err="1" smtClean="0"/>
              <a:t>massification</a:t>
            </a:r>
            <a:r>
              <a:rPr lang="en-US" dirty="0" smtClean="0"/>
              <a:t> trends  - between 1990/91 and 2007/08 - the number of students  rose 95% (</a:t>
            </a:r>
            <a:r>
              <a:rPr lang="en-US" dirty="0" err="1" smtClean="0"/>
              <a:t>Dolenec</a:t>
            </a:r>
            <a:r>
              <a:rPr lang="en-US" dirty="0" smtClean="0"/>
              <a:t>, 2010)</a:t>
            </a:r>
          </a:p>
          <a:p>
            <a:r>
              <a:rPr lang="en-US" dirty="0" smtClean="0"/>
              <a:t>A - two types of higher education institutions:  </a:t>
            </a:r>
            <a:r>
              <a:rPr lang="en-US" b="1" dirty="0" smtClean="0"/>
              <a:t>universities </a:t>
            </a:r>
            <a:r>
              <a:rPr lang="en-US" dirty="0" smtClean="0"/>
              <a:t>and </a:t>
            </a:r>
            <a:r>
              <a:rPr lang="en-US" b="1" dirty="0" smtClean="0"/>
              <a:t>professional </a:t>
            </a:r>
            <a:r>
              <a:rPr lang="en-US" dirty="0" smtClean="0"/>
              <a:t>higher education institutions (called universities of applied sciences or colleges)</a:t>
            </a:r>
          </a:p>
          <a:p>
            <a:r>
              <a:rPr lang="en-US" dirty="0" smtClean="0"/>
              <a:t>B - </a:t>
            </a:r>
            <a:r>
              <a:rPr lang="en-US" b="1" dirty="0" smtClean="0"/>
              <a:t>Public and private </a:t>
            </a:r>
            <a:r>
              <a:rPr lang="en-US" dirty="0" smtClean="0"/>
              <a:t>higher education institutions</a:t>
            </a:r>
            <a:endParaRPr lang="en-US" b="1" dirty="0" smtClean="0"/>
          </a:p>
          <a:p>
            <a:r>
              <a:rPr lang="en-US" u="sng" dirty="0" smtClean="0"/>
              <a:t>Year 2009/2010: </a:t>
            </a:r>
          </a:p>
          <a:p>
            <a:r>
              <a:rPr lang="en-US" dirty="0" smtClean="0"/>
              <a:t>University students  - 78%; </a:t>
            </a:r>
          </a:p>
          <a:p>
            <a:r>
              <a:rPr lang="en-US" dirty="0" smtClean="0"/>
              <a:t>Universities of applied sciences students - 15%; </a:t>
            </a:r>
          </a:p>
          <a:p>
            <a:r>
              <a:rPr lang="en-US" dirty="0" smtClean="0"/>
              <a:t>University colleges of applied sciences - 6%;</a:t>
            </a:r>
          </a:p>
          <a:p>
            <a:r>
              <a:rPr lang="en-US" dirty="0" smtClean="0"/>
              <a:t>Universities (academies) - 1 % . (</a:t>
            </a:r>
            <a:r>
              <a:rPr lang="en-US" dirty="0" err="1" smtClean="0"/>
              <a:t>Doolan</a:t>
            </a:r>
            <a:r>
              <a:rPr lang="en-US" dirty="0" smtClean="0"/>
              <a:t>, </a:t>
            </a:r>
            <a:r>
              <a:rPr lang="en-US" dirty="0" err="1" smtClean="0"/>
              <a:t>Dolenec</a:t>
            </a:r>
            <a:r>
              <a:rPr lang="en-US" dirty="0" smtClean="0"/>
              <a:t>, </a:t>
            </a:r>
            <a:r>
              <a:rPr lang="en-US" dirty="0" err="1" smtClean="0"/>
              <a:t>Domazet</a:t>
            </a:r>
            <a:r>
              <a:rPr lang="en-US" dirty="0" smtClean="0"/>
              <a:t>, 2012, source: Croatian Bureau of Statistics, 2009)</a:t>
            </a:r>
          </a:p>
          <a:p>
            <a:endParaRPr lang="en-US" dirty="0" smtClean="0"/>
          </a:p>
          <a:p>
            <a:r>
              <a:rPr lang="en-US" dirty="0" smtClean="0"/>
              <a:t>Croatia – Bologna Declaration – </a:t>
            </a:r>
            <a:r>
              <a:rPr lang="en-US" dirty="0" err="1" smtClean="0"/>
              <a:t>Prag</a:t>
            </a:r>
            <a:r>
              <a:rPr lang="en-US" dirty="0" smtClean="0"/>
              <a:t>, 2001.</a:t>
            </a:r>
          </a:p>
          <a:p>
            <a:r>
              <a:rPr lang="en-US" dirty="0" smtClean="0"/>
              <a:t>Implemented in 2005./2006. – in Croatia</a:t>
            </a:r>
          </a:p>
          <a:p>
            <a:pPr marL="0" indent="0">
              <a:buNone/>
            </a:pPr>
            <a:endParaRPr lang="hr-HR" dirty="0" smtClean="0"/>
          </a:p>
          <a:p>
            <a:endParaRPr lang="hr-HR" dirty="0"/>
          </a:p>
          <a:p>
            <a:endParaRPr lang="hr-HR" dirty="0"/>
          </a:p>
          <a:p>
            <a:endParaRPr lang="hr-HR" dirty="0" smtClean="0"/>
          </a:p>
        </p:txBody>
      </p:sp>
    </p:spTree>
    <p:extLst>
      <p:ext uri="{BB962C8B-B14F-4D97-AF65-F5344CB8AC3E}">
        <p14:creationId xmlns:p14="http://schemas.microsoft.com/office/powerpoint/2010/main" val="4065731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7504" y="188640"/>
            <a:ext cx="8784976" cy="6669359"/>
          </a:xfrm>
        </p:spPr>
        <p:txBody>
          <a:bodyPr>
            <a:normAutofit fontScale="70000" lnSpcReduction="20000"/>
          </a:bodyPr>
          <a:lstStyle/>
          <a:p>
            <a:r>
              <a:rPr lang="en-US" b="1" dirty="0" smtClean="0"/>
              <a:t>Students by field of studies - </a:t>
            </a:r>
            <a:r>
              <a:rPr lang="en-US" dirty="0" smtClean="0"/>
              <a:t>largest number of students study social sciences, business and law (</a:t>
            </a:r>
            <a:r>
              <a:rPr lang="en-US" dirty="0" err="1" smtClean="0"/>
              <a:t>Doolan</a:t>
            </a:r>
            <a:r>
              <a:rPr lang="en-US" dirty="0" smtClean="0"/>
              <a:t>, </a:t>
            </a:r>
            <a:r>
              <a:rPr lang="en-US" dirty="0" err="1" smtClean="0"/>
              <a:t>Dolenec</a:t>
            </a:r>
            <a:r>
              <a:rPr lang="en-US" dirty="0" smtClean="0"/>
              <a:t>, </a:t>
            </a:r>
            <a:r>
              <a:rPr lang="en-US" dirty="0" err="1" smtClean="0"/>
              <a:t>Domazet</a:t>
            </a:r>
            <a:r>
              <a:rPr lang="en-US" dirty="0" smtClean="0"/>
              <a:t>, 2012)</a:t>
            </a:r>
          </a:p>
          <a:p>
            <a:r>
              <a:rPr lang="en-US" dirty="0" smtClean="0"/>
              <a:t>International students - the share is 2.6%; majority from former Yugoslav countries (2.2%), 0.14% from EU countries (MZOS, 2007) </a:t>
            </a:r>
          </a:p>
          <a:p>
            <a:r>
              <a:rPr lang="en-US" dirty="0" smtClean="0"/>
              <a:t>Academic staff -  academic year 2009/2010 - 15,863 members of academic staff working at higher education institutions on a full-time or part-time basis. (Croatian Bureau of Statistics) - lack of consistent data on the numbers of academic staff</a:t>
            </a:r>
          </a:p>
          <a:p>
            <a:r>
              <a:rPr lang="en-US" b="1" dirty="0" smtClean="0"/>
              <a:t>Academic staff - Ratio of students to teaching staff</a:t>
            </a:r>
            <a:r>
              <a:rPr lang="en-US" dirty="0" smtClean="0"/>
              <a:t>: </a:t>
            </a:r>
          </a:p>
          <a:p>
            <a:r>
              <a:rPr lang="en-US" dirty="0" smtClean="0"/>
              <a:t>Academic year 2009/2010 (Croatian Bureau of Statistics, 2011) - 1:12.6 staff-student ratio (but differences between fields, significantly higher in the social sciences:</a:t>
            </a:r>
          </a:p>
          <a:p>
            <a:r>
              <a:rPr lang="en-US" b="1" dirty="0" smtClean="0"/>
              <a:t>Number of students per teacher in Universities (2007)</a:t>
            </a:r>
          </a:p>
          <a:p>
            <a:r>
              <a:rPr lang="en-US" dirty="0" smtClean="0"/>
              <a:t>Natural Sciences – 1:17</a:t>
            </a:r>
          </a:p>
          <a:p>
            <a:r>
              <a:rPr lang="en-US" dirty="0" smtClean="0"/>
              <a:t>Technical Sciences – 1:23</a:t>
            </a:r>
          </a:p>
          <a:p>
            <a:r>
              <a:rPr lang="en-US" dirty="0" smtClean="0"/>
              <a:t>Biomedical Science – 1:7</a:t>
            </a:r>
          </a:p>
          <a:p>
            <a:r>
              <a:rPr lang="en-US" dirty="0" smtClean="0"/>
              <a:t>Biotechnical Science – 1:14</a:t>
            </a:r>
          </a:p>
          <a:p>
            <a:r>
              <a:rPr lang="en-US" dirty="0" smtClean="0"/>
              <a:t>Social Sciences – 1:59</a:t>
            </a:r>
          </a:p>
          <a:p>
            <a:r>
              <a:rPr lang="en-US" dirty="0" smtClean="0"/>
              <a:t>Humanities  - 1:26 </a:t>
            </a:r>
          </a:p>
          <a:p>
            <a:r>
              <a:rPr lang="en-US" dirty="0" smtClean="0"/>
              <a:t>Source: </a:t>
            </a:r>
            <a:r>
              <a:rPr lang="en-US" dirty="0" err="1" smtClean="0"/>
              <a:t>Dolenec</a:t>
            </a:r>
            <a:r>
              <a:rPr lang="en-US" dirty="0" smtClean="0"/>
              <a:t>, D. (2010) Model </a:t>
            </a:r>
            <a:r>
              <a:rPr lang="en-US" dirty="0" err="1" smtClean="0"/>
              <a:t>financiranja</a:t>
            </a:r>
            <a:r>
              <a:rPr lang="en-US" dirty="0" smtClean="0"/>
              <a:t> </a:t>
            </a:r>
            <a:r>
              <a:rPr lang="en-US" dirty="0" err="1" smtClean="0"/>
              <a:t>visokog</a:t>
            </a:r>
            <a:r>
              <a:rPr lang="en-US" dirty="0" smtClean="0"/>
              <a:t> </a:t>
            </a:r>
            <a:r>
              <a:rPr lang="en-US" dirty="0" err="1" smtClean="0"/>
              <a:t>obrazovanja</a:t>
            </a:r>
            <a:r>
              <a:rPr lang="en-US" dirty="0" smtClean="0"/>
              <a:t> u </a:t>
            </a:r>
            <a:r>
              <a:rPr lang="en-US" dirty="0" err="1" smtClean="0"/>
              <a:t>Hrvatskoj</a:t>
            </a:r>
            <a:r>
              <a:rPr lang="en-US" dirty="0" smtClean="0"/>
              <a:t>. Zagreb: </a:t>
            </a:r>
            <a:r>
              <a:rPr lang="en-US" dirty="0" err="1" smtClean="0"/>
              <a:t>Institut</a:t>
            </a:r>
            <a:r>
              <a:rPr lang="en-US" dirty="0" smtClean="0"/>
              <a:t> </a:t>
            </a:r>
            <a:r>
              <a:rPr lang="en-US" dirty="0" err="1" smtClean="0"/>
              <a:t>za</a:t>
            </a:r>
            <a:r>
              <a:rPr lang="en-US" dirty="0" smtClean="0"/>
              <a:t> </a:t>
            </a:r>
            <a:r>
              <a:rPr lang="en-US" dirty="0" err="1" smtClean="0"/>
              <a:t>razvoj</a:t>
            </a:r>
            <a:r>
              <a:rPr lang="en-US" dirty="0" smtClean="0"/>
              <a:t> </a:t>
            </a:r>
            <a:r>
              <a:rPr lang="en-US" dirty="0" err="1" smtClean="0"/>
              <a:t>obrazovanja</a:t>
            </a:r>
            <a:r>
              <a:rPr lang="en-US" dirty="0" smtClean="0"/>
              <a:t>.</a:t>
            </a:r>
          </a:p>
          <a:p>
            <a:endParaRPr lang="en-US" dirty="0" smtClean="0"/>
          </a:p>
          <a:p>
            <a:endParaRPr lang="hr-HR" dirty="0"/>
          </a:p>
        </p:txBody>
      </p:sp>
    </p:spTree>
    <p:extLst>
      <p:ext uri="{BB962C8B-B14F-4D97-AF65-F5344CB8AC3E}">
        <p14:creationId xmlns:p14="http://schemas.microsoft.com/office/powerpoint/2010/main" val="2955179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err="1" smtClean="0"/>
              <a:t>Doolan</a:t>
            </a:r>
            <a:r>
              <a:rPr lang="en-US" sz="2000" b="1" dirty="0" smtClean="0"/>
              <a:t>, Karin, </a:t>
            </a:r>
            <a:r>
              <a:rPr lang="en-US" sz="2000" b="1" dirty="0" err="1" smtClean="0"/>
              <a:t>Dolenec</a:t>
            </a:r>
            <a:r>
              <a:rPr lang="en-US" sz="2000" b="1" dirty="0" smtClean="0"/>
              <a:t>, </a:t>
            </a:r>
            <a:r>
              <a:rPr lang="en-US" sz="2000" b="1" dirty="0" err="1" smtClean="0"/>
              <a:t>Danijela</a:t>
            </a:r>
            <a:r>
              <a:rPr lang="en-US" sz="2000" b="1" dirty="0" smtClean="0"/>
              <a:t>, </a:t>
            </a:r>
            <a:r>
              <a:rPr lang="en-US" sz="2000" b="1" dirty="0" err="1" smtClean="0"/>
              <a:t>Domazet</a:t>
            </a:r>
            <a:r>
              <a:rPr lang="en-US" sz="2000" b="1" dirty="0" smtClean="0"/>
              <a:t>, </a:t>
            </a:r>
            <a:r>
              <a:rPr lang="en-US" sz="2000" b="1" dirty="0" err="1" smtClean="0"/>
              <a:t>Mladen</a:t>
            </a:r>
            <a:r>
              <a:rPr lang="en-US" sz="2000" b="1" dirty="0" smtClean="0"/>
              <a:t> (2012)“The Croatian Higher Education Funding System in a European Context: A Comparative Study”. Zagreb: Institute for the Development of Education.</a:t>
            </a:r>
            <a:endParaRPr lang="en-US" sz="2000" b="1" dirty="0"/>
          </a:p>
        </p:txBody>
      </p:sp>
      <p:sp>
        <p:nvSpPr>
          <p:cNvPr id="3" name="Content Placeholder 2"/>
          <p:cNvSpPr>
            <a:spLocks noGrp="1"/>
          </p:cNvSpPr>
          <p:nvPr>
            <p:ph idx="1"/>
          </p:nvPr>
        </p:nvSpPr>
        <p:spPr/>
        <p:txBody>
          <a:bodyPr>
            <a:normAutofit fontScale="77500" lnSpcReduction="20000"/>
          </a:bodyPr>
          <a:lstStyle/>
          <a:p>
            <a:r>
              <a:rPr lang="en-US" dirty="0" smtClean="0"/>
              <a:t>Data on higher education funding in Croatia – only partially available, not standardized (prevents comparison) </a:t>
            </a:r>
          </a:p>
          <a:p>
            <a:r>
              <a:rPr lang="en-US" dirty="0" smtClean="0"/>
              <a:t>Countries included in the study: Austria, Germany, Hungary, Slovenia and Sweden (as a contrast)</a:t>
            </a:r>
          </a:p>
          <a:p>
            <a:r>
              <a:rPr lang="en-US" u="sng" dirty="0" smtClean="0"/>
              <a:t>Main findings of the study</a:t>
            </a:r>
            <a:r>
              <a:rPr lang="en-US" dirty="0" smtClean="0"/>
              <a:t>:</a:t>
            </a:r>
          </a:p>
          <a:p>
            <a:r>
              <a:rPr lang="en-US" dirty="0" smtClean="0"/>
              <a:t>Croatia’s </a:t>
            </a:r>
            <a:r>
              <a:rPr lang="en-US" b="1" dirty="0" smtClean="0"/>
              <a:t>public investment into higher education </a:t>
            </a:r>
            <a:r>
              <a:rPr lang="en-US" dirty="0" smtClean="0"/>
              <a:t>as a proportion of its GDP is lower than that of the other countries  included, as well as of the EU-27 average.</a:t>
            </a:r>
          </a:p>
          <a:p>
            <a:r>
              <a:rPr lang="en-US" dirty="0" smtClean="0"/>
              <a:t>Croatia - in the middle with regard to </a:t>
            </a:r>
            <a:r>
              <a:rPr lang="en-US" b="1" dirty="0" smtClean="0"/>
              <a:t>proportion of public compared to private funding </a:t>
            </a:r>
            <a:r>
              <a:rPr lang="en-US" dirty="0" smtClean="0"/>
              <a:t>for higher education institutions (more public funding in Austria and Sweden, less in Slovenia, while Hungary is similar to Croatia at 70% of public funding).</a:t>
            </a:r>
          </a:p>
          <a:p>
            <a:endParaRPr lang="hr-HR" dirty="0"/>
          </a:p>
        </p:txBody>
      </p:sp>
    </p:spTree>
    <p:extLst>
      <p:ext uri="{BB962C8B-B14F-4D97-AF65-F5344CB8AC3E}">
        <p14:creationId xmlns:p14="http://schemas.microsoft.com/office/powerpoint/2010/main" val="4148076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3528" y="260648"/>
            <a:ext cx="8640960" cy="6441777"/>
          </a:xfrm>
        </p:spPr>
        <p:txBody>
          <a:bodyPr>
            <a:noAutofit/>
          </a:bodyPr>
          <a:lstStyle/>
          <a:p>
            <a:endParaRPr lang="hr-HR" sz="1800" dirty="0" smtClean="0"/>
          </a:p>
          <a:p>
            <a:endParaRPr lang="hr-HR" sz="1800" dirty="0" smtClean="0"/>
          </a:p>
          <a:p>
            <a:r>
              <a:rPr lang="en-US" sz="2400" b="1" dirty="0" smtClean="0"/>
              <a:t>Tuition fees - </a:t>
            </a:r>
            <a:r>
              <a:rPr lang="en-US" sz="2400" dirty="0" smtClean="0"/>
              <a:t>a major source of private funding in Croatia. - linear model of charging tuition fees annually depending on accumulated ECTS credits (unique to Croatia compared to the other countries).</a:t>
            </a:r>
          </a:p>
          <a:p>
            <a:r>
              <a:rPr lang="en-US" sz="2400" dirty="0" smtClean="0"/>
              <a:t>There is an </a:t>
            </a:r>
            <a:r>
              <a:rPr lang="en-US" sz="2400" b="1" dirty="0" smtClean="0"/>
              <a:t>unregulated system of tuition fees </a:t>
            </a:r>
            <a:r>
              <a:rPr lang="en-US" sz="2400" dirty="0" smtClean="0"/>
              <a:t>across higher education institutions </a:t>
            </a:r>
            <a:r>
              <a:rPr lang="en-US" sz="2400" dirty="0" err="1" smtClean="0"/>
              <a:t>i</a:t>
            </a:r>
            <a:r>
              <a:rPr lang="en-US" sz="2400" dirty="0" smtClean="0"/>
              <a:t>- no limit on the maximum amounts (they vary between institutions and there are no clear criteria for determining fee levels )</a:t>
            </a:r>
          </a:p>
          <a:p>
            <a:r>
              <a:rPr lang="en-US" sz="2400" dirty="0" smtClean="0"/>
              <a:t>The granting of exemptions  - largely </a:t>
            </a:r>
            <a:r>
              <a:rPr lang="en-US" sz="2400" b="1" dirty="0" smtClean="0"/>
              <a:t>merit-based</a:t>
            </a:r>
            <a:r>
              <a:rPr lang="en-US" sz="2400" dirty="0" smtClean="0"/>
              <a:t>. Social criteria are not systematically taken into consideration.</a:t>
            </a:r>
          </a:p>
          <a:p>
            <a:r>
              <a:rPr lang="en-US" sz="2400" b="1" dirty="0" smtClean="0"/>
              <a:t>Funding agreements </a:t>
            </a:r>
            <a:r>
              <a:rPr lang="en-US" sz="2400" dirty="0" smtClean="0"/>
              <a:t>between state and higher education institutions  - annual process of negotiations</a:t>
            </a:r>
          </a:p>
          <a:p>
            <a:r>
              <a:rPr lang="en-US" sz="2400" dirty="0" smtClean="0"/>
              <a:t>No incentives for promoting </a:t>
            </a:r>
            <a:r>
              <a:rPr lang="en-US" sz="2400" b="1" dirty="0" smtClean="0"/>
              <a:t>social equality </a:t>
            </a:r>
            <a:r>
              <a:rPr lang="en-US" sz="2400" dirty="0" smtClean="0"/>
              <a:t>in Croatia</a:t>
            </a:r>
            <a:endParaRPr lang="en-US" sz="2400" dirty="0"/>
          </a:p>
        </p:txBody>
      </p:sp>
    </p:spTree>
    <p:extLst>
      <p:ext uri="{BB962C8B-B14F-4D97-AF65-F5344CB8AC3E}">
        <p14:creationId xmlns:p14="http://schemas.microsoft.com/office/powerpoint/2010/main" val="110848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0648"/>
            <a:ext cx="8964488" cy="6481465"/>
          </a:xfrm>
        </p:spPr>
        <p:txBody>
          <a:bodyPr>
            <a:noAutofit/>
          </a:bodyPr>
          <a:lstStyle/>
          <a:p>
            <a:r>
              <a:rPr lang="en-US" sz="2400" dirty="0" smtClean="0"/>
              <a:t>Funds - determined by the allocation from the previous year (Hunjak 2008</a:t>
            </a:r>
          </a:p>
          <a:p>
            <a:r>
              <a:rPr lang="en-US" sz="2400" dirty="0" smtClean="0"/>
              <a:t>The input criteria - number of state-subsidized full-time students, the number of employees and other material expenses. </a:t>
            </a:r>
          </a:p>
          <a:p>
            <a:r>
              <a:rPr lang="en-US" sz="2400" dirty="0" smtClean="0"/>
              <a:t>Lump-sum budgeting was legislated in 2003 with the Act on Science and Higher Education. </a:t>
            </a:r>
          </a:p>
          <a:p>
            <a:r>
              <a:rPr lang="en-US" sz="2400" dirty="0" smtClean="0"/>
              <a:t>State budget allocation of funds for universities (based on operational plans and the structure of staff positions); funds transferred to the universities via the Ministry of Science, Education and Sports. </a:t>
            </a:r>
          </a:p>
          <a:p>
            <a:r>
              <a:rPr lang="en-US" sz="2400" dirty="0" smtClean="0"/>
              <a:t>Funding - staff salaries, material expenses, basic segments of scientific, artistic and expert research</a:t>
            </a:r>
            <a:r>
              <a:rPr lang="hr-HR" sz="2400" dirty="0" smtClean="0"/>
              <a:t> </a:t>
            </a:r>
            <a:r>
              <a:rPr lang="en-US" sz="2400" dirty="0" smtClean="0"/>
              <a:t>and research support services (libraries, IT departments, dormitories etc.), scholarships and loans, working and living conditions of employees and staff, and financial assistance for fees, development and investments. </a:t>
            </a:r>
          </a:p>
          <a:p>
            <a:endParaRPr lang="hr-HR" sz="2000" dirty="0"/>
          </a:p>
          <a:p>
            <a:endParaRPr lang="en-US" sz="2000" dirty="0"/>
          </a:p>
        </p:txBody>
      </p:sp>
    </p:spTree>
    <p:extLst>
      <p:ext uri="{BB962C8B-B14F-4D97-AF65-F5344CB8AC3E}">
        <p14:creationId xmlns:p14="http://schemas.microsoft.com/office/powerpoint/2010/main" val="1230992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51520" y="404664"/>
            <a:ext cx="8568952" cy="6192688"/>
          </a:xfrm>
        </p:spPr>
        <p:txBody>
          <a:bodyPr>
            <a:normAutofit fontScale="85000" lnSpcReduction="20000"/>
          </a:bodyPr>
          <a:lstStyle/>
          <a:p>
            <a:r>
              <a:rPr lang="en-US" dirty="0" smtClean="0"/>
              <a:t>Public investment into higher education, as a proportion of GDP (%)  (</a:t>
            </a:r>
            <a:r>
              <a:rPr lang="en-US" dirty="0" err="1" smtClean="0"/>
              <a:t>Doolan</a:t>
            </a:r>
            <a:r>
              <a:rPr lang="en-US" dirty="0" smtClean="0"/>
              <a:t>, </a:t>
            </a:r>
            <a:r>
              <a:rPr lang="en-US" dirty="0" err="1" smtClean="0"/>
              <a:t>Dolenec</a:t>
            </a:r>
            <a:r>
              <a:rPr lang="en-US" dirty="0" smtClean="0"/>
              <a:t>, </a:t>
            </a:r>
            <a:r>
              <a:rPr lang="en-US" dirty="0" err="1" smtClean="0"/>
              <a:t>Domazet</a:t>
            </a:r>
            <a:r>
              <a:rPr lang="en-US" dirty="0" smtClean="0"/>
              <a:t>. 2012, source: Eurostat) - Spending on the tertiary level includes research and development spending at universities: </a:t>
            </a:r>
            <a:endParaRPr lang="hr-HR" dirty="0" smtClean="0"/>
          </a:p>
          <a:p>
            <a:r>
              <a:rPr lang="en-US" dirty="0" smtClean="0"/>
              <a:t>Austria – 1,49;  Croatia – 0,95; Germany – 1,21; Hungary – 1,02; Slovenia – 1,22; Sweden – 1,82, EU average (EU 27) – 1,14 %</a:t>
            </a:r>
            <a:endParaRPr lang="hr-HR" dirty="0" smtClean="0"/>
          </a:p>
          <a:p>
            <a:pPr marL="0" indent="0">
              <a:buNone/>
            </a:pPr>
            <a:endParaRPr lang="en-US" dirty="0" smtClean="0"/>
          </a:p>
          <a:p>
            <a:r>
              <a:rPr lang="en-US" dirty="0" smtClean="0"/>
              <a:t>Funds allocated to the Ministry of Science, Education and Sports in Croatia – as a proportion of GDP:</a:t>
            </a:r>
          </a:p>
          <a:p>
            <a:r>
              <a:rPr lang="en-US" dirty="0" smtClean="0"/>
              <a:t>2008 –3,48 %, </a:t>
            </a:r>
          </a:p>
          <a:p>
            <a:r>
              <a:rPr lang="en-US" dirty="0" smtClean="0"/>
              <a:t>2009 – 3,64 %</a:t>
            </a:r>
          </a:p>
          <a:p>
            <a:r>
              <a:rPr lang="en-US" dirty="0" smtClean="0"/>
              <a:t>2010 – 3,57 %; </a:t>
            </a:r>
          </a:p>
          <a:p>
            <a:r>
              <a:rPr lang="en-US" dirty="0" smtClean="0"/>
              <a:t>2011 – 3,54 %</a:t>
            </a:r>
          </a:p>
          <a:p>
            <a:r>
              <a:rPr lang="en-US" dirty="0" smtClean="0"/>
              <a:t>2012 – 3,41% ; 2012 – 3,54, </a:t>
            </a:r>
          </a:p>
          <a:p>
            <a:r>
              <a:rPr lang="en-US" dirty="0" smtClean="0"/>
              <a:t>2013 – 3,21 % (Source: Ministry of Finance, RH)</a:t>
            </a:r>
          </a:p>
          <a:p>
            <a:endParaRPr lang="hr-HR" i="1" dirty="0" smtClean="0"/>
          </a:p>
        </p:txBody>
      </p:sp>
    </p:spTree>
    <p:extLst>
      <p:ext uri="{BB962C8B-B14F-4D97-AF65-F5344CB8AC3E}">
        <p14:creationId xmlns:p14="http://schemas.microsoft.com/office/powerpoint/2010/main" val="111702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424936" cy="864096"/>
          </a:xfrm>
        </p:spPr>
        <p:txBody>
          <a:bodyPr>
            <a:noAutofit/>
          </a:bodyPr>
          <a:lstStyle/>
          <a:p>
            <a:pPr algn="l"/>
            <a:r>
              <a:rPr lang="en-US" sz="2000" dirty="0" err="1" smtClean="0"/>
              <a:t>Krištof</a:t>
            </a:r>
            <a:r>
              <a:rPr lang="en-US" sz="2000" dirty="0" smtClean="0"/>
              <a:t>, M., </a:t>
            </a:r>
            <a:r>
              <a:rPr lang="en-US" sz="2000" dirty="0" err="1" smtClean="0"/>
              <a:t>Pisk</a:t>
            </a:r>
            <a:r>
              <a:rPr lang="en-US" sz="2000" dirty="0" smtClean="0"/>
              <a:t>, K., </a:t>
            </a:r>
            <a:r>
              <a:rPr lang="en-US" sz="2000" dirty="0" err="1" smtClean="0"/>
              <a:t>Radeka</a:t>
            </a:r>
            <a:r>
              <a:rPr lang="en-US" sz="2000" dirty="0" smtClean="0"/>
              <a:t>, I. (2011) Research conducted by the Independent Union of Science and Higher Education.  </a:t>
            </a:r>
            <a:r>
              <a:rPr lang="en-US" sz="2000" dirty="0" smtClean="0">
                <a:hlinkClick r:id="rId2"/>
              </a:rPr>
              <a:t>www.nsz.hr</a:t>
            </a:r>
            <a:r>
              <a:rPr lang="en-US" sz="2000" i="1" dirty="0" smtClean="0"/>
              <a:t>. </a:t>
            </a:r>
            <a:r>
              <a:rPr lang="en-US" sz="2000" dirty="0" smtClean="0"/>
              <a:t/>
            </a:r>
            <a:br>
              <a:rPr lang="en-US" sz="2000" dirty="0" smtClean="0"/>
            </a:br>
            <a:endParaRPr lang="en-US" sz="2000" dirty="0"/>
          </a:p>
        </p:txBody>
      </p:sp>
      <p:sp>
        <p:nvSpPr>
          <p:cNvPr id="3" name="Content Placeholder 2"/>
          <p:cNvSpPr>
            <a:spLocks noGrp="1"/>
          </p:cNvSpPr>
          <p:nvPr>
            <p:ph idx="1"/>
          </p:nvPr>
        </p:nvSpPr>
        <p:spPr>
          <a:xfrm>
            <a:off x="107504" y="908720"/>
            <a:ext cx="8928992" cy="5949280"/>
          </a:xfrm>
        </p:spPr>
        <p:txBody>
          <a:bodyPr>
            <a:normAutofit fontScale="47500" lnSpcReduction="20000"/>
          </a:bodyPr>
          <a:lstStyle/>
          <a:p>
            <a:endParaRPr lang="hr-HR" i="1" dirty="0" smtClean="0"/>
          </a:p>
          <a:p>
            <a:r>
              <a:rPr lang="en-US" sz="4200" dirty="0" smtClean="0"/>
              <a:t>Research results: members of the academic community on the implementation of Bologna</a:t>
            </a:r>
            <a:endParaRPr lang="hr-HR" sz="4200" dirty="0" smtClean="0"/>
          </a:p>
          <a:p>
            <a:r>
              <a:rPr lang="en-US" sz="4200" dirty="0" smtClean="0"/>
              <a:t>Research conducted among the members of the Independent Union of Science and Higher Education </a:t>
            </a:r>
          </a:p>
          <a:p>
            <a:r>
              <a:rPr lang="en-US" sz="4200" dirty="0" smtClean="0"/>
              <a:t>Aim – attitudes on the implementation of Bologna  in Croatia </a:t>
            </a:r>
          </a:p>
          <a:p>
            <a:r>
              <a:rPr lang="en-US" sz="4200" dirty="0" smtClean="0"/>
              <a:t>Conducted via electronic survey, May – July, 2010, (N=318)</a:t>
            </a:r>
          </a:p>
          <a:p>
            <a:r>
              <a:rPr lang="en-US" sz="4200" u="sng" dirty="0" smtClean="0"/>
              <a:t>Problems identified by the academic community in Croatia</a:t>
            </a:r>
            <a:r>
              <a:rPr lang="en-US" sz="4200" dirty="0" smtClean="0"/>
              <a:t>:</a:t>
            </a:r>
          </a:p>
          <a:p>
            <a:r>
              <a:rPr lang="en-US" sz="4200" dirty="0" smtClean="0"/>
              <a:t>No strategy regarding the employment of junior faculty and non-academic staff</a:t>
            </a:r>
          </a:p>
          <a:p>
            <a:r>
              <a:rPr lang="en-US" sz="4200" dirty="0" smtClean="0"/>
              <a:t>Lack of funding and equipment</a:t>
            </a:r>
          </a:p>
          <a:p>
            <a:r>
              <a:rPr lang="en-US" sz="4200" dirty="0" smtClean="0"/>
              <a:t>Poorly developed international cooperation </a:t>
            </a:r>
          </a:p>
          <a:p>
            <a:r>
              <a:rPr lang="en-US" sz="4200" dirty="0" smtClean="0"/>
              <a:t>Increase of administrative work and work-load in general</a:t>
            </a:r>
          </a:p>
          <a:p>
            <a:r>
              <a:rPr lang="en-US" sz="4200" dirty="0" smtClean="0"/>
              <a:t>Inefficient education of secondary school students </a:t>
            </a:r>
          </a:p>
          <a:p>
            <a:r>
              <a:rPr lang="en-US" sz="4200" dirty="0" smtClean="0"/>
              <a:t>Inadequate and poorly developed programs</a:t>
            </a:r>
          </a:p>
          <a:p>
            <a:r>
              <a:rPr lang="en-US" sz="4200" dirty="0" smtClean="0"/>
              <a:t>Inconsistencies between  the no</a:t>
            </a:r>
            <a:r>
              <a:rPr lang="hr-HR" sz="4200" dirty="0" smtClean="0"/>
              <a:t>.</a:t>
            </a:r>
            <a:r>
              <a:rPr lang="en-US" sz="4200" dirty="0" smtClean="0"/>
              <a:t> of ECTS  and the real work-load</a:t>
            </a:r>
          </a:p>
          <a:p>
            <a:r>
              <a:rPr lang="en-US" sz="4200" dirty="0" smtClean="0"/>
              <a:t>Lowering of criteria in the grading process</a:t>
            </a:r>
          </a:p>
          <a:p>
            <a:r>
              <a:rPr lang="en-US" sz="4200" dirty="0" smtClean="0"/>
              <a:t>Lack of mobility of the whole academic community</a:t>
            </a:r>
          </a:p>
          <a:p>
            <a:r>
              <a:rPr lang="en-US" sz="4200" dirty="0" smtClean="0"/>
              <a:t>Lack of external evaluation </a:t>
            </a:r>
          </a:p>
          <a:p>
            <a:r>
              <a:rPr lang="en-US" sz="4200" dirty="0" smtClean="0"/>
              <a:t>B.A. level not recognized in the labor market</a:t>
            </a:r>
            <a:r>
              <a:rPr lang="en-US" dirty="0" smtClean="0"/>
              <a:t/>
            </a:r>
            <a:br>
              <a:rPr lang="en-US" dirty="0" smtClean="0"/>
            </a:br>
            <a:endParaRPr lang="en-US" dirty="0" smtClean="0"/>
          </a:p>
          <a:p>
            <a:endParaRPr lang="en-US" dirty="0" smtClean="0"/>
          </a:p>
        </p:txBody>
      </p:sp>
    </p:spTree>
    <p:extLst>
      <p:ext uri="{BB962C8B-B14F-4D97-AF65-F5344CB8AC3E}">
        <p14:creationId xmlns:p14="http://schemas.microsoft.com/office/powerpoint/2010/main" val="371264737"/>
      </p:ext>
    </p:extLst>
  </p:cSld>
  <p:clrMapOvr>
    <a:masterClrMapping/>
  </p:clrMapOvr>
</p:sld>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988</TotalTime>
  <Words>1432</Words>
  <Application>Microsoft Office PowerPoint</Application>
  <PresentationFormat>On-screen Show (4:3)</PresentationFormat>
  <Paragraphs>104</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Global Supplementary Grant Program – Europe Spring Conference, 24-27 March 2013 Clare College, Cambridge </vt:lpstr>
      <vt:lpstr>European Study Reform: The Bologna Declaration (1999)</vt:lpstr>
      <vt:lpstr>Higher Education in Croatia </vt:lpstr>
      <vt:lpstr>PowerPoint Presentation</vt:lpstr>
      <vt:lpstr>Doolan, Karin, Dolenec, Danijela, Domazet, Mladen (2012)“The Croatian Higher Education Funding System in a European Context: A Comparative Study”. Zagreb: Institute for the Development of Education.</vt:lpstr>
      <vt:lpstr>PowerPoint Presentation</vt:lpstr>
      <vt:lpstr>PowerPoint Presentation</vt:lpstr>
      <vt:lpstr>PowerPoint Presentation</vt:lpstr>
      <vt:lpstr>Krištof, M., Pisk, K., Radeka, I. (2011) Research conducted by the Independent Union of Science and Higher Education.  www.nsz.hr.  </vt:lpstr>
      <vt:lpstr>Current problems in the Academy: Bologna and/or broader social trends?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hpopovic</dc:creator>
  <cp:lastModifiedBy>Helena Popovic</cp:lastModifiedBy>
  <cp:revision>82</cp:revision>
  <dcterms:created xsi:type="dcterms:W3CDTF">2013-03-18T11:48:38Z</dcterms:created>
  <dcterms:modified xsi:type="dcterms:W3CDTF">2019-05-07T13:33:55Z</dcterms:modified>
</cp:coreProperties>
</file>